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00"/>
    <p:restoredTop sz="94670"/>
  </p:normalViewPr>
  <p:slideViewPr>
    <p:cSldViewPr snapToGrid="0" snapToObjects="1">
      <p:cViewPr varScale="1">
        <p:scale>
          <a:sx n="84" d="100"/>
          <a:sy n="84" d="100"/>
        </p:scale>
        <p:origin x="200"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46F708-F7C0-F74D-A9AE-8EAE4541109B}"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202157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46F708-F7C0-F74D-A9AE-8EAE4541109B}"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3259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46F708-F7C0-F74D-A9AE-8EAE4541109B}"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57727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46F708-F7C0-F74D-A9AE-8EAE4541109B}"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41785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46F708-F7C0-F74D-A9AE-8EAE4541109B}"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8848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46F708-F7C0-F74D-A9AE-8EAE4541109B}"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90619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46F708-F7C0-F74D-A9AE-8EAE4541109B}"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31388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46F708-F7C0-F74D-A9AE-8EAE4541109B}"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200465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6F708-F7C0-F74D-A9AE-8EAE4541109B}"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37099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6F708-F7C0-F74D-A9AE-8EAE4541109B}"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111487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6F708-F7C0-F74D-A9AE-8EAE4541109B}"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36399-3035-F34F-B18C-3847CD92437A}" type="slidenum">
              <a:rPr lang="en-US" smtClean="0"/>
              <a:t>‹#›</a:t>
            </a:fld>
            <a:endParaRPr lang="en-US"/>
          </a:p>
        </p:txBody>
      </p:sp>
    </p:spTree>
    <p:extLst>
      <p:ext uri="{BB962C8B-B14F-4D97-AF65-F5344CB8AC3E}">
        <p14:creationId xmlns:p14="http://schemas.microsoft.com/office/powerpoint/2010/main" val="9607343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6F708-F7C0-F74D-A9AE-8EAE4541109B}" type="datetimeFigureOut">
              <a:rPr lang="en-US" smtClean="0"/>
              <a:t>10/11/16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36399-3035-F34F-B18C-3847CD92437A}" type="slidenum">
              <a:rPr lang="en-US" smtClean="0"/>
              <a:t>‹#›</a:t>
            </a:fld>
            <a:endParaRPr lang="en-US"/>
          </a:p>
        </p:txBody>
      </p:sp>
    </p:spTree>
    <p:extLst>
      <p:ext uri="{BB962C8B-B14F-4D97-AF65-F5344CB8AC3E}">
        <p14:creationId xmlns:p14="http://schemas.microsoft.com/office/powerpoint/2010/main" val="204321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955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918" y="203509"/>
            <a:ext cx="11818922" cy="584775"/>
          </a:xfrm>
          <a:prstGeom prst="rect">
            <a:avLst/>
          </a:prstGeom>
          <a:solidFill>
            <a:schemeClr val="accent1">
              <a:lumMod val="40000"/>
              <a:lumOff val="60000"/>
            </a:schemeClr>
          </a:solidFill>
          <a:effectLst/>
        </p:spPr>
        <p:txBody>
          <a:bodyPr wrap="square" rtlCol="0">
            <a:spAutoFit/>
          </a:bodyPr>
          <a:lstStyle/>
          <a:p>
            <a:r>
              <a:rPr lang="en-US" sz="3200" dirty="0" err="1"/>
              <a:t>Rosewarne</a:t>
            </a:r>
            <a:r>
              <a:rPr lang="en-US" sz="3200" dirty="0"/>
              <a:t> Stable </a:t>
            </a:r>
            <a:r>
              <a:rPr lang="en-US" sz="3200" dirty="0" smtClean="0"/>
              <a:t>Block </a:t>
            </a:r>
            <a:r>
              <a:rPr lang="en-US" sz="3200" dirty="0"/>
              <a:t>Energy </a:t>
            </a:r>
            <a:r>
              <a:rPr lang="en-US" sz="3200" dirty="0" smtClean="0"/>
              <a:t>Monitoring: Dynamic Heat flow model </a:t>
            </a:r>
            <a:endParaRPr lang="en-US" sz="3200" dirty="0"/>
          </a:p>
        </p:txBody>
      </p:sp>
      <p:sp>
        <p:nvSpPr>
          <p:cNvPr id="6" name="TextBox 5"/>
          <p:cNvSpPr txBox="1"/>
          <p:nvPr/>
        </p:nvSpPr>
        <p:spPr>
          <a:xfrm>
            <a:off x="235919" y="1028690"/>
            <a:ext cx="4832970" cy="2215991"/>
          </a:xfrm>
          <a:prstGeom prst="rect">
            <a:avLst/>
          </a:prstGeom>
          <a:noFill/>
        </p:spPr>
        <p:txBody>
          <a:bodyPr wrap="square" rtlCol="0">
            <a:spAutoFit/>
          </a:bodyPr>
          <a:lstStyle/>
          <a:p>
            <a:r>
              <a:rPr lang="en-US" sz="2400" dirty="0" smtClean="0"/>
              <a:t>Does breathable internal insulation effectively increase thermal performance of solid walls, reduce damp problems and maintain good air quality?</a:t>
            </a:r>
          </a:p>
          <a:p>
            <a:endParaRPr lang="en-US" dirty="0"/>
          </a:p>
        </p:txBody>
      </p:sp>
      <p:sp>
        <p:nvSpPr>
          <p:cNvPr id="7" name="TextBox 6"/>
          <p:cNvSpPr txBox="1"/>
          <p:nvPr/>
        </p:nvSpPr>
        <p:spPr>
          <a:xfrm>
            <a:off x="235917" y="3051185"/>
            <a:ext cx="4832971" cy="1569660"/>
          </a:xfrm>
          <a:prstGeom prst="rect">
            <a:avLst/>
          </a:prstGeom>
          <a:noFill/>
        </p:spPr>
        <p:txBody>
          <a:bodyPr wrap="square" rtlCol="0">
            <a:spAutoFit/>
          </a:bodyPr>
          <a:lstStyle/>
          <a:p>
            <a:r>
              <a:rPr lang="en-US" sz="2400" dirty="0" smtClean="0"/>
              <a:t>How does the life cycle impact of a retrofitted historic building compare to demolishing and building new</a:t>
            </a:r>
          </a:p>
          <a:p>
            <a:endParaRPr lang="en-US" sz="2400" dirty="0"/>
          </a:p>
        </p:txBody>
      </p:sp>
      <p:sp>
        <p:nvSpPr>
          <p:cNvPr id="8" name="TextBox 7"/>
          <p:cNvSpPr txBox="1"/>
          <p:nvPr/>
        </p:nvSpPr>
        <p:spPr>
          <a:xfrm>
            <a:off x="235917" y="4482345"/>
            <a:ext cx="5521945" cy="2585323"/>
          </a:xfrm>
          <a:prstGeom prst="rect">
            <a:avLst/>
          </a:prstGeom>
          <a:noFill/>
        </p:spPr>
        <p:txBody>
          <a:bodyPr wrap="square" rtlCol="0">
            <a:spAutoFit/>
          </a:bodyPr>
          <a:lstStyle/>
          <a:p>
            <a:r>
              <a:rPr lang="en-US" dirty="0" smtClean="0"/>
              <a:t>A retrofitted building’s thermal performance will usually be worse than that of a new building leading to higher in-use energy and emissions. </a:t>
            </a:r>
          </a:p>
          <a:p>
            <a:endParaRPr lang="en-US" dirty="0" smtClean="0"/>
          </a:p>
          <a:p>
            <a:r>
              <a:rPr lang="en-US" dirty="0" smtClean="0"/>
              <a:t>Our analysis seeks to determine to what extent this is mitigated by the lower embodied energy and carbon of the retrofit and  how this is affected by choice of materials. </a:t>
            </a:r>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491" y="3276991"/>
            <a:ext cx="4757738" cy="3195233"/>
          </a:xfrm>
          <a:prstGeom prst="rect">
            <a:avLst/>
          </a:prstGeom>
        </p:spPr>
      </p:pic>
      <p:pic>
        <p:nvPicPr>
          <p:cNvPr id="11" name="Picture 10"/>
          <p:cNvPicPr>
            <a:picLocks noChangeAspect="1"/>
          </p:cNvPicPr>
          <p:nvPr/>
        </p:nvPicPr>
        <p:blipFill>
          <a:blip r:embed="rId3"/>
          <a:stretch>
            <a:fillRect/>
          </a:stretch>
        </p:blipFill>
        <p:spPr>
          <a:xfrm>
            <a:off x="5757862" y="1667758"/>
            <a:ext cx="2667000" cy="716379"/>
          </a:xfrm>
          <a:prstGeom prst="rect">
            <a:avLst/>
          </a:prstGeom>
        </p:spPr>
      </p:pic>
      <p:sp>
        <p:nvSpPr>
          <p:cNvPr id="12" name="TextBox 11"/>
          <p:cNvSpPr txBox="1"/>
          <p:nvPr/>
        </p:nvSpPr>
        <p:spPr>
          <a:xfrm>
            <a:off x="5757862" y="994140"/>
            <a:ext cx="4694239" cy="646331"/>
          </a:xfrm>
          <a:prstGeom prst="rect">
            <a:avLst/>
          </a:prstGeom>
          <a:noFill/>
        </p:spPr>
        <p:txBody>
          <a:bodyPr wrap="square" rtlCol="0">
            <a:spAutoFit/>
          </a:bodyPr>
          <a:lstStyle/>
          <a:p>
            <a:r>
              <a:rPr lang="en-US" dirty="0" smtClean="0"/>
              <a:t>To determine in-use energy </a:t>
            </a:r>
            <a:r>
              <a:rPr lang="en-US" smtClean="0"/>
              <a:t>and emissions:</a:t>
            </a:r>
          </a:p>
          <a:p>
            <a:r>
              <a:rPr lang="en-US" dirty="0" smtClean="0"/>
              <a:t>Use dynamic single thermal mass model</a:t>
            </a:r>
            <a:endParaRPr lang="en-US" dirty="0"/>
          </a:p>
        </p:txBody>
      </p:sp>
      <p:sp>
        <p:nvSpPr>
          <p:cNvPr id="13" name="TextBox 12"/>
          <p:cNvSpPr txBox="1"/>
          <p:nvPr/>
        </p:nvSpPr>
        <p:spPr>
          <a:xfrm>
            <a:off x="10122459" y="6488668"/>
            <a:ext cx="2069541" cy="369332"/>
          </a:xfrm>
          <a:prstGeom prst="rect">
            <a:avLst/>
          </a:prstGeom>
          <a:noFill/>
        </p:spPr>
        <p:txBody>
          <a:bodyPr wrap="none" rtlCol="0">
            <a:spAutoFit/>
          </a:bodyPr>
          <a:lstStyle/>
          <a:p>
            <a:r>
              <a:rPr lang="en-US" dirty="0" smtClean="0"/>
              <a:t>After </a:t>
            </a:r>
            <a:r>
              <a:rPr lang="en-US" dirty="0" err="1" smtClean="0"/>
              <a:t>Biddulph</a:t>
            </a:r>
            <a:r>
              <a:rPr lang="en-US" dirty="0" smtClean="0"/>
              <a:t> et al.</a:t>
            </a:r>
            <a:endParaRPr lang="en-US" dirty="0"/>
          </a:p>
        </p:txBody>
      </p:sp>
      <p:pic>
        <p:nvPicPr>
          <p:cNvPr id="14" name="Picture 13"/>
          <p:cNvPicPr>
            <a:picLocks noChangeAspect="1"/>
          </p:cNvPicPr>
          <p:nvPr/>
        </p:nvPicPr>
        <p:blipFill>
          <a:blip r:embed="rId4"/>
          <a:stretch>
            <a:fillRect/>
          </a:stretch>
        </p:blipFill>
        <p:spPr>
          <a:xfrm>
            <a:off x="5757862" y="2411424"/>
            <a:ext cx="5664200" cy="660700"/>
          </a:xfrm>
          <a:prstGeom prst="rect">
            <a:avLst/>
          </a:prstGeom>
        </p:spPr>
      </p:pic>
    </p:spTree>
    <p:extLst>
      <p:ext uri="{BB962C8B-B14F-4D97-AF65-F5344CB8AC3E}">
        <p14:creationId xmlns:p14="http://schemas.microsoft.com/office/powerpoint/2010/main" val="1388219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1551" y="728663"/>
            <a:ext cx="7124700" cy="4229100"/>
          </a:xfrm>
        </p:spPr>
      </p:pic>
      <p:sp>
        <p:nvSpPr>
          <p:cNvPr id="7" name="TextBox 6"/>
          <p:cNvSpPr txBox="1"/>
          <p:nvPr/>
        </p:nvSpPr>
        <p:spPr>
          <a:xfrm>
            <a:off x="457200" y="728663"/>
            <a:ext cx="3957638" cy="1477328"/>
          </a:xfrm>
          <a:prstGeom prst="rect">
            <a:avLst/>
          </a:prstGeom>
          <a:noFill/>
        </p:spPr>
        <p:txBody>
          <a:bodyPr wrap="square" rtlCol="0">
            <a:spAutoFit/>
          </a:bodyPr>
          <a:lstStyle/>
          <a:p>
            <a:r>
              <a:rPr lang="en-US" dirty="0" smtClean="0"/>
              <a:t>Use R to model time-variation of heat flow, using maximum likelihood estimation to find best fit values of </a:t>
            </a:r>
            <a:r>
              <a:rPr lang="en-US" i="1" dirty="0" smtClean="0"/>
              <a:t>R</a:t>
            </a:r>
            <a:r>
              <a:rPr lang="en-US" baseline="-25000" dirty="0" smtClean="0"/>
              <a:t>1</a:t>
            </a:r>
            <a:r>
              <a:rPr lang="en-US" dirty="0" smtClean="0"/>
              <a:t> and </a:t>
            </a:r>
            <a:r>
              <a:rPr lang="en-US" i="1" dirty="0" smtClean="0"/>
              <a:t>R</a:t>
            </a:r>
            <a:r>
              <a:rPr lang="en-US" baseline="-25000" dirty="0" smtClean="0"/>
              <a:t>2</a:t>
            </a:r>
            <a:r>
              <a:rPr lang="en-US" dirty="0" smtClean="0"/>
              <a:t>.</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51065019"/>
              </p:ext>
            </p:extLst>
          </p:nvPr>
        </p:nvGraphicFramePr>
        <p:xfrm>
          <a:off x="534196" y="2205989"/>
          <a:ext cx="4023520" cy="3992880"/>
        </p:xfrm>
        <a:graphic>
          <a:graphicData uri="http://schemas.openxmlformats.org/drawingml/2006/table">
            <a:tbl>
              <a:tblPr firstRow="1" bandRow="1">
                <a:tableStyleId>{5C22544A-7EE6-4342-B048-85BDC9FD1C3A}</a:tableStyleId>
              </a:tblPr>
              <a:tblGrid>
                <a:gridCol w="523079"/>
                <a:gridCol w="1857375"/>
                <a:gridCol w="1643066"/>
              </a:tblGrid>
              <a:tr h="99822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Wall U-value</a:t>
                      </a:r>
                      <a:r>
                        <a:rPr lang="en-US" sz="2400" baseline="0" dirty="0" smtClean="0"/>
                        <a:t> (WK</a:t>
                      </a:r>
                      <a:r>
                        <a:rPr lang="en-US" sz="2400" baseline="30000" dirty="0" smtClean="0"/>
                        <a:t>-1</a:t>
                      </a:r>
                      <a:r>
                        <a:rPr lang="en-US" sz="2400" baseline="0" dirty="0" smtClean="0"/>
                        <a:t>m</a:t>
                      </a:r>
                      <a:r>
                        <a:rPr lang="en-US" sz="2400" baseline="30000" dirty="0" smtClean="0"/>
                        <a:t>-2</a:t>
                      </a:r>
                      <a:r>
                        <a:rPr lang="en-US" sz="2400" baseline="0" dirty="0" smtClean="0"/>
                        <a:t>)</a:t>
                      </a:r>
                      <a:endParaRPr lang="en-US" sz="2400" dirty="0" smtClean="0"/>
                    </a:p>
                    <a:p>
                      <a:pPr algn="ctr"/>
                      <a:endParaRPr lang="en-US" dirty="0"/>
                    </a:p>
                  </a:txBody>
                  <a:tcPr anchor="ctr"/>
                </a:tc>
                <a:tc hMerge="1">
                  <a:txBody>
                    <a:bodyPr/>
                    <a:lstStyle/>
                    <a:p>
                      <a:pPr algn="ctr"/>
                      <a:endParaRPr lang="en-US" sz="2400" dirty="0"/>
                    </a:p>
                  </a:txBody>
                  <a:tcPr anchor="ctr"/>
                </a:tc>
                <a:tc hMerge="1">
                  <a:txBody>
                    <a:bodyPr/>
                    <a:lstStyle/>
                    <a:p>
                      <a:endParaRPr lang="en-US" dirty="0"/>
                    </a:p>
                  </a:txBody>
                  <a:tcPr/>
                </a:tc>
              </a:tr>
              <a:tr h="998220">
                <a:tc>
                  <a:txBody>
                    <a:bodyPr/>
                    <a:lstStyle/>
                    <a:p>
                      <a:endParaRPr lang="en-US" dirty="0"/>
                    </a:p>
                  </a:txBody>
                  <a:tcPr/>
                </a:tc>
                <a:tc>
                  <a:txBody>
                    <a:bodyPr/>
                    <a:lstStyle/>
                    <a:p>
                      <a:pPr algn="ctr"/>
                      <a:r>
                        <a:rPr lang="en-US" dirty="0" smtClean="0"/>
                        <a:t>Estimate using Steady</a:t>
                      </a:r>
                      <a:r>
                        <a:rPr lang="en-US" baseline="0" dirty="0" smtClean="0"/>
                        <a:t> State</a:t>
                      </a:r>
                    </a:p>
                    <a:p>
                      <a:pPr algn="ctr"/>
                      <a:r>
                        <a:rPr lang="en-US" baseline="0" dirty="0" smtClean="0"/>
                        <a:t>Model</a:t>
                      </a:r>
                      <a:endParaRPr lang="en-US" dirty="0"/>
                    </a:p>
                  </a:txBody>
                  <a:tcPr/>
                </a:tc>
                <a:tc>
                  <a:txBody>
                    <a:bodyPr/>
                    <a:lstStyle/>
                    <a:p>
                      <a:pPr algn="ctr"/>
                      <a:r>
                        <a:rPr lang="en-US" dirty="0" smtClean="0"/>
                        <a:t>Measured , using Dynamic</a:t>
                      </a:r>
                      <a:r>
                        <a:rPr lang="en-US" baseline="0" dirty="0" smtClean="0"/>
                        <a:t> Model</a:t>
                      </a:r>
                      <a:endParaRPr lang="en-US" dirty="0"/>
                    </a:p>
                  </a:txBody>
                  <a:tcPr/>
                </a:tc>
              </a:tr>
              <a:tr h="998220">
                <a:tc>
                  <a:txBody>
                    <a:bodyPr/>
                    <a:lstStyle/>
                    <a:p>
                      <a:pPr algn="ctr"/>
                      <a:r>
                        <a:rPr lang="en-US" dirty="0" smtClean="0"/>
                        <a:t>A</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sz="1800" kern="1200" dirty="0" smtClean="0">
                          <a:solidFill>
                            <a:schemeClr val="dk1"/>
                          </a:solidFill>
                          <a:effectLst/>
                          <a:latin typeface="+mn-lt"/>
                          <a:ea typeface="+mn-ea"/>
                          <a:cs typeface="+mn-cs"/>
                        </a:rPr>
                        <a:t>0.31 – 0.34 </a:t>
                      </a:r>
                      <a:endParaRPr lang="hr-HR" dirty="0" smtClean="0"/>
                    </a:p>
                  </a:txBody>
                  <a:tcPr anchor="ctr"/>
                </a:tc>
                <a:tc>
                  <a:txBody>
                    <a:bodyPr/>
                    <a:lstStyle/>
                    <a:p>
                      <a:pPr algn="ctr"/>
                      <a:r>
                        <a:rPr lang="en-US" dirty="0" smtClean="0"/>
                        <a:t>0.34</a:t>
                      </a:r>
                      <a:endParaRPr lang="en-US" dirty="0"/>
                    </a:p>
                  </a:txBody>
                  <a:tcPr anchor="ctr"/>
                </a:tc>
              </a:tr>
              <a:tr h="998220">
                <a:tc>
                  <a:txBody>
                    <a:bodyPr/>
                    <a:lstStyle/>
                    <a:p>
                      <a:pPr algn="ctr"/>
                      <a:r>
                        <a:rPr lang="en-US" dirty="0" smtClean="0"/>
                        <a:t>D</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0.74 to 0.94 </a:t>
                      </a:r>
                      <a:endParaRPr lang="pl-PL" dirty="0" smtClean="0"/>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kern="1200" dirty="0" smtClean="0">
                          <a:solidFill>
                            <a:schemeClr val="dk1"/>
                          </a:solidFill>
                          <a:effectLst/>
                          <a:latin typeface="+mn-lt"/>
                          <a:ea typeface="+mn-ea"/>
                          <a:cs typeface="+mn-cs"/>
                        </a:rPr>
                        <a:t>0.39</a:t>
                      </a:r>
                      <a:endParaRPr lang="de-DE" dirty="0" smtClean="0"/>
                    </a:p>
                    <a:p>
                      <a:pPr algn="ctr"/>
                      <a:endParaRPr lang="en-US" dirty="0"/>
                    </a:p>
                  </a:txBody>
                  <a:tcPr anchor="ctr"/>
                </a:tc>
              </a:tr>
            </a:tbl>
          </a:graphicData>
        </a:graphic>
      </p:graphicFrame>
      <p:sp>
        <p:nvSpPr>
          <p:cNvPr id="9" name="Rectangle 8"/>
          <p:cNvSpPr/>
          <p:nvPr/>
        </p:nvSpPr>
        <p:spPr>
          <a:xfrm>
            <a:off x="5295901" y="4978513"/>
            <a:ext cx="6096000" cy="1400383"/>
          </a:xfrm>
          <a:prstGeom prst="rect">
            <a:avLst/>
          </a:prstGeom>
        </p:spPr>
        <p:txBody>
          <a:bodyPr>
            <a:spAutoFit/>
          </a:bodyPr>
          <a:lstStyle/>
          <a:p>
            <a:r>
              <a:rPr lang="en-US" sz="2000" dirty="0" smtClean="0">
                <a:effectLst/>
              </a:rPr>
              <a:t>Left panels show interior and exterior wall surface temperatures of the two retrofitted cottages. </a:t>
            </a:r>
          </a:p>
          <a:p>
            <a:pPr>
              <a:spcBef>
                <a:spcPts val="600"/>
              </a:spcBef>
            </a:pPr>
            <a:r>
              <a:rPr lang="en-US" sz="2000" dirty="0" smtClean="0">
                <a:effectLst/>
              </a:rPr>
              <a:t>Right panels show modelled (green) and measured (grey) heat fluxes through the walls of these units </a:t>
            </a:r>
            <a:endParaRPr lang="en-US" sz="2000" dirty="0">
              <a:effectLst/>
            </a:endParaRPr>
          </a:p>
        </p:txBody>
      </p:sp>
      <p:sp>
        <p:nvSpPr>
          <p:cNvPr id="10" name="TextBox 9"/>
          <p:cNvSpPr txBox="1"/>
          <p:nvPr/>
        </p:nvSpPr>
        <p:spPr>
          <a:xfrm>
            <a:off x="235917" y="203509"/>
            <a:ext cx="11155983" cy="584775"/>
          </a:xfrm>
          <a:prstGeom prst="rect">
            <a:avLst/>
          </a:prstGeom>
          <a:solidFill>
            <a:schemeClr val="accent1">
              <a:lumMod val="40000"/>
              <a:lumOff val="60000"/>
            </a:schemeClr>
          </a:solidFill>
          <a:effectLst/>
        </p:spPr>
        <p:txBody>
          <a:bodyPr wrap="square" rtlCol="0">
            <a:spAutoFit/>
          </a:bodyPr>
          <a:lstStyle/>
          <a:p>
            <a:r>
              <a:rPr lang="en-US" sz="3200" dirty="0" err="1"/>
              <a:t>Rosewarne</a:t>
            </a:r>
            <a:r>
              <a:rPr lang="en-US" sz="3200" dirty="0"/>
              <a:t> Stable </a:t>
            </a:r>
            <a:r>
              <a:rPr lang="en-US" sz="3200" dirty="0" smtClean="0"/>
              <a:t>Block </a:t>
            </a:r>
            <a:r>
              <a:rPr lang="en-US" sz="3200" dirty="0"/>
              <a:t>Energy Monitoring </a:t>
            </a:r>
            <a:r>
              <a:rPr lang="en-US" sz="3200" dirty="0" smtClean="0"/>
              <a:t>Results: U-values  </a:t>
            </a:r>
            <a:endParaRPr lang="en-US" sz="3200" dirty="0"/>
          </a:p>
        </p:txBody>
      </p:sp>
    </p:spTree>
    <p:extLst>
      <p:ext uri="{BB962C8B-B14F-4D97-AF65-F5344CB8AC3E}">
        <p14:creationId xmlns:p14="http://schemas.microsoft.com/office/powerpoint/2010/main" val="1103264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918" y="203509"/>
            <a:ext cx="9108108" cy="584775"/>
          </a:xfrm>
          <a:prstGeom prst="rect">
            <a:avLst/>
          </a:prstGeom>
          <a:solidFill>
            <a:schemeClr val="accent1">
              <a:lumMod val="40000"/>
              <a:lumOff val="60000"/>
            </a:schemeClr>
          </a:solidFill>
          <a:effectLst/>
        </p:spPr>
        <p:txBody>
          <a:bodyPr wrap="square" rtlCol="0">
            <a:spAutoFit/>
          </a:bodyPr>
          <a:lstStyle/>
          <a:p>
            <a:r>
              <a:rPr lang="en-US" sz="3200" dirty="0" err="1"/>
              <a:t>Rosewarne</a:t>
            </a:r>
            <a:r>
              <a:rPr lang="en-US" sz="3200" dirty="0"/>
              <a:t> Stable </a:t>
            </a:r>
            <a:r>
              <a:rPr lang="en-US" sz="3200" dirty="0" smtClean="0"/>
              <a:t>Block </a:t>
            </a:r>
            <a:r>
              <a:rPr lang="en-US" sz="3200" dirty="0"/>
              <a:t>Energy </a:t>
            </a:r>
            <a:r>
              <a:rPr lang="en-US" sz="3200" dirty="0" smtClean="0"/>
              <a:t>Monitoring: </a:t>
            </a:r>
            <a:r>
              <a:rPr lang="en-US" sz="3200" dirty="0"/>
              <a:t>Results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424" y="948974"/>
            <a:ext cx="7556500" cy="4445000"/>
          </a:xfrm>
          <a:prstGeom prst="rect">
            <a:avLst/>
          </a:prstGeom>
        </p:spPr>
      </p:pic>
      <p:sp>
        <p:nvSpPr>
          <p:cNvPr id="3" name="TextBox 2"/>
          <p:cNvSpPr txBox="1"/>
          <p:nvPr/>
        </p:nvSpPr>
        <p:spPr>
          <a:xfrm>
            <a:off x="235918" y="992459"/>
            <a:ext cx="3456878" cy="646331"/>
          </a:xfrm>
          <a:prstGeom prst="rect">
            <a:avLst/>
          </a:prstGeom>
          <a:noFill/>
        </p:spPr>
        <p:txBody>
          <a:bodyPr wrap="square" rtlCol="0">
            <a:spAutoFit/>
          </a:bodyPr>
          <a:lstStyle/>
          <a:p>
            <a:r>
              <a:rPr lang="en-US" dirty="0" smtClean="0"/>
              <a:t>Estimate of embodied and in-use carbon and energy.</a:t>
            </a:r>
            <a:endParaRPr lang="en-US" dirty="0"/>
          </a:p>
        </p:txBody>
      </p:sp>
      <p:sp>
        <p:nvSpPr>
          <p:cNvPr id="6" name="TextBox 5"/>
          <p:cNvSpPr txBox="1"/>
          <p:nvPr/>
        </p:nvSpPr>
        <p:spPr>
          <a:xfrm>
            <a:off x="235918" y="1825610"/>
            <a:ext cx="3456878" cy="646331"/>
          </a:xfrm>
          <a:prstGeom prst="rect">
            <a:avLst/>
          </a:prstGeom>
          <a:noFill/>
        </p:spPr>
        <p:txBody>
          <a:bodyPr wrap="square" rtlCol="0">
            <a:spAutoFit/>
          </a:bodyPr>
          <a:lstStyle/>
          <a:p>
            <a:r>
              <a:rPr lang="en-US" dirty="0" smtClean="0"/>
              <a:t>Use simplified SAP and Bath Inventory of Carbon and Energy.</a:t>
            </a:r>
            <a:endParaRPr lang="en-US" dirty="0"/>
          </a:p>
        </p:txBody>
      </p:sp>
      <p:sp>
        <p:nvSpPr>
          <p:cNvPr id="7" name="TextBox 6"/>
          <p:cNvSpPr txBox="1"/>
          <p:nvPr/>
        </p:nvSpPr>
        <p:spPr>
          <a:xfrm>
            <a:off x="235918" y="2658761"/>
            <a:ext cx="3456878" cy="646331"/>
          </a:xfrm>
          <a:prstGeom prst="rect">
            <a:avLst/>
          </a:prstGeom>
          <a:noFill/>
        </p:spPr>
        <p:txBody>
          <a:bodyPr wrap="square" rtlCol="0">
            <a:spAutoFit/>
          </a:bodyPr>
          <a:lstStyle/>
          <a:p>
            <a:r>
              <a:rPr lang="en-US" dirty="0" smtClean="0"/>
              <a:t>Compare cottages A (</a:t>
            </a:r>
            <a:r>
              <a:rPr lang="en-US" dirty="0" err="1" smtClean="0"/>
              <a:t>celotex</a:t>
            </a:r>
            <a:r>
              <a:rPr lang="en-US" dirty="0" smtClean="0"/>
              <a:t>), D (cork board) with new build.</a:t>
            </a:r>
            <a:endParaRPr lang="en-US" dirty="0"/>
          </a:p>
        </p:txBody>
      </p:sp>
      <p:sp>
        <p:nvSpPr>
          <p:cNvPr id="8" name="TextBox 7"/>
          <p:cNvSpPr txBox="1"/>
          <p:nvPr/>
        </p:nvSpPr>
        <p:spPr>
          <a:xfrm>
            <a:off x="235918" y="3491912"/>
            <a:ext cx="3456878" cy="1200329"/>
          </a:xfrm>
          <a:prstGeom prst="rect">
            <a:avLst/>
          </a:prstGeom>
          <a:noFill/>
        </p:spPr>
        <p:txBody>
          <a:bodyPr wrap="square" rtlCol="0">
            <a:spAutoFit/>
          </a:bodyPr>
          <a:lstStyle/>
          <a:p>
            <a:r>
              <a:rPr lang="en-US" dirty="0" smtClean="0"/>
              <a:t>Assume (</a:t>
            </a:r>
            <a:r>
              <a:rPr lang="en-US" dirty="0" err="1" smtClean="0"/>
              <a:t>Muncaster</a:t>
            </a:r>
            <a:r>
              <a:rPr lang="en-US" dirty="0" smtClean="0"/>
              <a:t> and Symons) demolition accounts for 21% embodied carbon and 5% embodied energy in new build.</a:t>
            </a:r>
            <a:endParaRPr lang="en-US" dirty="0"/>
          </a:p>
        </p:txBody>
      </p:sp>
      <p:sp>
        <p:nvSpPr>
          <p:cNvPr id="9" name="Rectangle 8"/>
          <p:cNvSpPr/>
          <p:nvPr/>
        </p:nvSpPr>
        <p:spPr>
          <a:xfrm>
            <a:off x="135556" y="5393974"/>
            <a:ext cx="11658368" cy="1477328"/>
          </a:xfrm>
          <a:prstGeom prst="rect">
            <a:avLst/>
          </a:prstGeom>
        </p:spPr>
        <p:txBody>
          <a:bodyPr wrap="square">
            <a:spAutoFit/>
          </a:bodyPr>
          <a:lstStyle/>
          <a:p>
            <a:r>
              <a:rPr lang="en-US" dirty="0" smtClean="0"/>
              <a:t>When the </a:t>
            </a:r>
            <a:r>
              <a:rPr lang="en-US" dirty="0"/>
              <a:t>dynamic nature of heat flow through the thick solid walls </a:t>
            </a:r>
            <a:r>
              <a:rPr lang="en-US" dirty="0" smtClean="0"/>
              <a:t>is taken into account, lifetime </a:t>
            </a:r>
            <a:r>
              <a:rPr lang="en-US" dirty="0"/>
              <a:t>carbon emissions of the retrofitted cottages are comparable to those of the new build, even for cottage D where a less thermally insulating cork layer was used. </a:t>
            </a:r>
            <a:endParaRPr lang="en-US" dirty="0" smtClean="0"/>
          </a:p>
          <a:p>
            <a:endParaRPr lang="en-US" dirty="0"/>
          </a:p>
          <a:p>
            <a:r>
              <a:rPr lang="en-US" dirty="0" smtClean="0"/>
              <a:t>Using </a:t>
            </a:r>
            <a:r>
              <a:rPr lang="en-US" dirty="0"/>
              <a:t>this dynamic treatment significantly reduces lifetime emissions </a:t>
            </a:r>
            <a:r>
              <a:rPr lang="en-US" dirty="0" smtClean="0"/>
              <a:t>estimates where low impact materials are used.. </a:t>
            </a:r>
            <a:endParaRPr lang="en-US" dirty="0"/>
          </a:p>
        </p:txBody>
      </p:sp>
    </p:spTree>
    <p:extLst>
      <p:ext uri="{BB962C8B-B14F-4D97-AF65-F5344CB8AC3E}">
        <p14:creationId xmlns:p14="http://schemas.microsoft.com/office/powerpoint/2010/main" val="71812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917" y="1390727"/>
            <a:ext cx="10515600" cy="5143888"/>
          </a:xfrm>
        </p:spPr>
        <p:txBody>
          <a:bodyPr>
            <a:normAutofit fontScale="85000" lnSpcReduction="20000"/>
          </a:bodyPr>
          <a:lstStyle/>
          <a:p>
            <a:r>
              <a:rPr lang="en-US" dirty="0"/>
              <a:t>The dynamic nature of heat flow through the thick solid walls shows that lifetime carbon emissions of the retrofitted cottages are comparable to those of the new build, even for cottage D where a less thermally insulating cork layer was used. Using this dynamic treatment significantly reduces lifetime emissions </a:t>
            </a:r>
            <a:r>
              <a:rPr lang="en-US" dirty="0" smtClean="0"/>
              <a:t>estimates. </a:t>
            </a:r>
            <a:endParaRPr lang="en-US" dirty="0"/>
          </a:p>
          <a:p>
            <a:r>
              <a:rPr lang="en-US" dirty="0"/>
              <a:t>Further, the natural product retrofit has scope to achieve lower emissions than either the modern material or new build options if space and water heating were switched to an electrical form, as the carbon intensity of electricity in coming decades is expected to reduce</a:t>
            </a:r>
            <a:r>
              <a:rPr lang="en-US" dirty="0" smtClean="0"/>
              <a:t>.</a:t>
            </a:r>
            <a:endParaRPr lang="en-US" dirty="0"/>
          </a:p>
          <a:p>
            <a:r>
              <a:rPr lang="en-US" dirty="0"/>
              <a:t>U values of solid walls, used for SAP energy performance calculations and Building Regulations are often lower than anticipated making energy efficiency calculations of solid walls inaccurate. Breathable insulation is essential to a solid walled buildings long term survival and all breathable internal insulation monitored worked effectively. </a:t>
            </a:r>
            <a:endParaRPr lang="en-US" dirty="0"/>
          </a:p>
          <a:p>
            <a:r>
              <a:rPr lang="en-US" dirty="0"/>
              <a:t>Cork boards and plasters used in Cottage D, as well as all roofing slates were imported from Portugal and Spain. Carbon intensities supplied by DE- FRA show that the additional transport emissions due to this distance of travel are less than 1% of the lifetime building emissions, and thus not a major consideration. </a:t>
            </a:r>
            <a:endParaRPr lang="en-US" dirty="0"/>
          </a:p>
          <a:p>
            <a:endParaRPr lang="en-US" dirty="0"/>
          </a:p>
        </p:txBody>
      </p:sp>
      <p:sp>
        <p:nvSpPr>
          <p:cNvPr id="5" name="TextBox 4"/>
          <p:cNvSpPr txBox="1"/>
          <p:nvPr/>
        </p:nvSpPr>
        <p:spPr>
          <a:xfrm>
            <a:off x="235917" y="203509"/>
            <a:ext cx="9945145" cy="584775"/>
          </a:xfrm>
          <a:prstGeom prst="rect">
            <a:avLst/>
          </a:prstGeom>
          <a:solidFill>
            <a:schemeClr val="accent1">
              <a:lumMod val="40000"/>
              <a:lumOff val="60000"/>
            </a:schemeClr>
          </a:solidFill>
          <a:effectLst/>
        </p:spPr>
        <p:txBody>
          <a:bodyPr wrap="square" rtlCol="0">
            <a:spAutoFit/>
          </a:bodyPr>
          <a:lstStyle/>
          <a:p>
            <a:r>
              <a:rPr lang="en-US" sz="3200" dirty="0" err="1"/>
              <a:t>Rosewarne</a:t>
            </a:r>
            <a:r>
              <a:rPr lang="en-US" sz="3200" dirty="0"/>
              <a:t> Stable </a:t>
            </a:r>
            <a:r>
              <a:rPr lang="en-US" sz="3200" dirty="0" smtClean="0"/>
              <a:t>Block Energy Monitoring:  Conclusions </a:t>
            </a:r>
            <a:endParaRPr lang="en-US" sz="3200" dirty="0"/>
          </a:p>
        </p:txBody>
      </p:sp>
    </p:spTree>
    <p:extLst>
      <p:ext uri="{BB962C8B-B14F-4D97-AF65-F5344CB8AC3E}">
        <p14:creationId xmlns:p14="http://schemas.microsoft.com/office/powerpoint/2010/main" val="796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553</Words>
  <Application>Microsoft Macintosh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Hunt</dc:creator>
  <cp:lastModifiedBy>Michael Hunt</cp:lastModifiedBy>
  <cp:revision>8</cp:revision>
  <dcterms:created xsi:type="dcterms:W3CDTF">2016-10-10T07:31:40Z</dcterms:created>
  <dcterms:modified xsi:type="dcterms:W3CDTF">2016-10-11T07:50:51Z</dcterms:modified>
</cp:coreProperties>
</file>