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1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mAg7ukqa8UF/3t3uuePLO2gOQ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5ca486c1b_0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95ca486c1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5ca486c1b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95ca486c1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5ca486c1b_0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95ca486c1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5ca486c1b_0_3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95ca486c1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5ca486c1b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95ca486c1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5ca486c1b_0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95ca486c1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5ca486c1b_0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95ca486c1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5ca486c1b_0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95ca486c1b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5ca486c1b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95ca486c1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5ca486c1b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95ca486c1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5ca486c1b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95ca486c1b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5ca486c1b_0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95ca486c1b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5ca486c1b_0_3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95ca486c1b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5ca486c1b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95ca486c1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5ca486c1b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95ca486c1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5ca486c1b_0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95ca486c1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5ca486c1b_0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95ca486c1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5ca486c1b_0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95ca486c1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5ca486c1b_0_3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195ca486c1b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5ca486c1b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95ca486c1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5ca486c1b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95ca486c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5ca486c1b_0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195ca486c1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5ca486c1b_0_4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95ca486c1b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5ca486c1b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95ca486c1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95ca486c1b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95ca486c1b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ca486c1b_0_3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95ca486c1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ca486c1b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95ca486c1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5ca486c1b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95ca486c1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5ca486c1b_0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5ca486c1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5ca486c1b_0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95ca486c1b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ca486c1b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95ca486c1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194002340,&quot;Placement&quot;:&quot;Footer&quot;,&quot;Top&quot;:520.68866,&quot;Left&quot;:402.385834,&quot;SlideWidth&quot;:960,&quot;SlideHeight&quot;:540}">
            <a:extLst>
              <a:ext uri="{FF2B5EF4-FFF2-40B4-BE49-F238E27FC236}">
                <a16:creationId xmlns:a16="http://schemas.microsoft.com/office/drawing/2014/main" id="{7DF4B1B5-589E-41E9-8F01-03C10B71B87C}"/>
              </a:ext>
            </a:extLst>
          </p:cNvPr>
          <p:cNvSpPr txBox="1"/>
          <p:nvPr userDrawn="1"/>
        </p:nvSpPr>
        <p:spPr>
          <a:xfrm>
            <a:off x="5110300" y="6612746"/>
            <a:ext cx="1971400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Information Classification: GENERAL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data-andstatistics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Decentralized Energy Trading Model with Smart Grids and Blockchain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105276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Authors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Jaymin</a:t>
            </a:r>
            <a:r>
              <a:rPr lang="en-US" dirty="0"/>
              <a:t> </a:t>
            </a:r>
            <a:r>
              <a:rPr lang="en-US" dirty="0" err="1"/>
              <a:t>Dafda</a:t>
            </a:r>
            <a:r>
              <a:rPr lang="en-US" dirty="0"/>
              <a:t>		</a:t>
            </a:r>
            <a:r>
              <a:rPr lang="en-US" dirty="0" err="1"/>
              <a:t>Shriniwas</a:t>
            </a:r>
            <a:r>
              <a:rPr lang="en-US" dirty="0"/>
              <a:t> Patil		Keyur Parmar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SVNIT		               SVNIT			SVNIT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31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1127, Decentralized Energy Trading, </a:t>
            </a:r>
            <a:r>
              <a:rPr lang="en-US" dirty="0" err="1"/>
              <a:t>Shriniwas</a:t>
            </a:r>
            <a:r>
              <a:rPr lang="en-US" dirty="0"/>
              <a:t> Patil, SVNIT, Surat</a:t>
            </a: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t="19036" b="20063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5ca486c1b_0_286"/>
          <p:cNvSpPr txBox="1">
            <a:spLocks noGrp="1"/>
          </p:cNvSpPr>
          <p:nvPr>
            <p:ph type="body" idx="1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Who Trades Energy?</a:t>
            </a:r>
            <a:endParaRPr sz="3500"/>
          </a:p>
        </p:txBody>
      </p:sp>
      <p:pic>
        <p:nvPicPr>
          <p:cNvPr id="174" name="Google Shape;174;g195ca486c1b_0_286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75" name="Google Shape;175;g195ca486c1b_0_2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76" name="Google Shape;176;g195ca486c1b_0_2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5ca486c1b_0_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Trades Energy?</a:t>
            </a:r>
            <a:endParaRPr/>
          </a:p>
        </p:txBody>
      </p:sp>
      <p:sp>
        <p:nvSpPr>
          <p:cNvPr id="182" name="Google Shape;182;g195ca486c1b_0_1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Producer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Consumer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Prosumer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Note: Cochin Airport (CIAL) is positive-powered.</a:t>
            </a:r>
            <a:endParaRPr sz="1200" dirty="0"/>
          </a:p>
        </p:txBody>
      </p:sp>
      <p:pic>
        <p:nvPicPr>
          <p:cNvPr id="183" name="Google Shape;183;g195ca486c1b_0_168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84" name="Google Shape;184;g195ca486c1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85" name="Google Shape;185;g195ca486c1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ca486c1b_0_336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Literature Survey</a:t>
            </a:r>
            <a:endParaRPr sz="4400" u="sng"/>
          </a:p>
        </p:txBody>
      </p:sp>
      <p:pic>
        <p:nvPicPr>
          <p:cNvPr id="191" name="Google Shape;191;g195ca486c1b_0_336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92" name="Google Shape;192;g195ca486c1b_0_3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93" name="Google Shape;193;g195ca486c1b_0_3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5ca486c1b_0_3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State-of-the-Art Comparison between the Existing Models</a:t>
            </a:r>
            <a:endParaRPr/>
          </a:p>
        </p:txBody>
      </p:sp>
      <p:pic>
        <p:nvPicPr>
          <p:cNvPr id="199" name="Google Shape;199;g195ca486c1b_0_351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00" name="Google Shape;200;g195ca486c1b_0_3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01" name="Google Shape;201;g195ca486c1b_0_3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02" name="Google Shape;202;g195ca486c1b_0_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908100"/>
            <a:ext cx="10515600" cy="2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5ca486c1b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in Existing Mechanisms</a:t>
            </a:r>
            <a:endParaRPr/>
          </a:p>
        </p:txBody>
      </p:sp>
      <p:sp>
        <p:nvSpPr>
          <p:cNvPr id="208" name="Google Shape;208;g195ca486c1b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Transparency</a:t>
            </a:r>
            <a:r>
              <a:rPr lang="en-US" dirty="0"/>
              <a:t> for users to gain trust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Load balancing</a:t>
            </a:r>
            <a:r>
              <a:rPr lang="en-US" dirty="0"/>
              <a:t> of multiple transaction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Insider threat</a:t>
            </a:r>
            <a:r>
              <a:rPr lang="en-US" dirty="0"/>
              <a:t> from a trusted third-party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Centralized</a:t>
            </a:r>
            <a:r>
              <a:rPr lang="en-US" dirty="0"/>
              <a:t> systems are vulnerable to SPOF</a:t>
            </a:r>
            <a:endParaRPr dirty="0"/>
          </a:p>
        </p:txBody>
      </p:sp>
      <p:pic>
        <p:nvPicPr>
          <p:cNvPr id="209" name="Google Shape;209;g195ca486c1b_0_192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10" name="Google Shape;210;g195ca486c1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11" name="Google Shape;211;g195ca486c1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5ca486c1b_0_293"/>
          <p:cNvSpPr txBox="1">
            <a:spLocks noGrp="1"/>
          </p:cNvSpPr>
          <p:nvPr>
            <p:ph type="body" idx="1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 dirty="0"/>
              <a:t>What are the solutions?</a:t>
            </a: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Blockchain</a:t>
            </a:r>
            <a:endParaRPr dirty="0"/>
          </a:p>
        </p:txBody>
      </p:sp>
      <p:pic>
        <p:nvPicPr>
          <p:cNvPr id="217" name="Google Shape;217;g195ca486c1b_0_293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18" name="Google Shape;218;g195ca486c1b_0_2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19" name="Google Shape;219;g195ca486c1b_0_2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5ca486c1b_0_300"/>
          <p:cNvSpPr txBox="1">
            <a:spLocks noGrp="1"/>
          </p:cNvSpPr>
          <p:nvPr>
            <p:ph type="body" idx="1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 dirty="0"/>
              <a:t>Can blockchain and price governance provides solutions for above challenges?</a:t>
            </a: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Yes,</a:t>
            </a: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Blockchain to eliminate TTP and SPOF, and provide transparency</a:t>
            </a:r>
            <a:endParaRPr dirty="0"/>
          </a:p>
        </p:txBody>
      </p:sp>
      <p:pic>
        <p:nvPicPr>
          <p:cNvPr id="225" name="Google Shape;225;g195ca486c1b_0_300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26" name="Google Shape;226;g195ca486c1b_0_3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27" name="Google Shape;227;g195ca486c1b_0_3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5ca486c1b_0_329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The Proposed Decentralized Energy Trading Model</a:t>
            </a:r>
            <a:endParaRPr sz="4400" u="sng"/>
          </a:p>
        </p:txBody>
      </p:sp>
      <p:pic>
        <p:nvPicPr>
          <p:cNvPr id="233" name="Google Shape;233;g195ca486c1b_0_329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34" name="Google Shape;234;g195ca486c1b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35" name="Google Shape;235;g195ca486c1b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5ca486c1b_0_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/>
              <a:t>Proposed Decentralized Energy Trading Model</a:t>
            </a:r>
            <a:endParaRPr sz="4300"/>
          </a:p>
        </p:txBody>
      </p:sp>
      <p:sp>
        <p:nvSpPr>
          <p:cNvPr id="241" name="Google Shape;241;g195ca486c1b_0_2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Entities</a:t>
            </a:r>
            <a:endParaRPr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Producer</a:t>
            </a:r>
            <a:endParaRPr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Consumer</a:t>
            </a:r>
            <a:endParaRPr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Prosumer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Trading Market Center (TMC)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Blockchain Netwok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g195ca486c1b_0_200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43" name="Google Shape;243;g195ca486c1b_0_2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44" name="Google Shape;244;g195ca486c1b_0_2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5ca486c1b_0_2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 of the Proposed Decentralized Energy Trading Model</a:t>
            </a:r>
            <a:endParaRPr/>
          </a:p>
        </p:txBody>
      </p:sp>
      <p:pic>
        <p:nvPicPr>
          <p:cNvPr id="250" name="Google Shape;250;g195ca486c1b_0_208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51" name="Google Shape;251;g195ca486c1b_0_2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52" name="Google Shape;252;g195ca486c1b_0_2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53" name="Google Shape;253;g195ca486c1b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00" y="1690825"/>
            <a:ext cx="10182225" cy="4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Literature Survey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Proposed Decentralized Energy Trading Model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Results and Analysis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Conclusions</a:t>
            </a:r>
            <a:endParaRPr dirty="0"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t="19036" b="20063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45"/>
              </a:srgbClr>
            </a:outerShdw>
          </a:effectLst>
        </p:spPr>
      </p:pic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4280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5ca486c1b_0_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 Algorithm</a:t>
            </a:r>
            <a:endParaRPr/>
          </a:p>
        </p:txBody>
      </p:sp>
      <p:pic>
        <p:nvPicPr>
          <p:cNvPr id="259" name="Google Shape;259;g195ca486c1b_0_216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60" name="Google Shape;260;g195ca486c1b_0_2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61" name="Google Shape;261;g195ca486c1b_0_2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62" name="Google Shape;262;g195ca486c1b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900" y="1825625"/>
            <a:ext cx="72390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5ca486c1b_0_3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Consumer Algorithm</a:t>
            </a:r>
            <a:endParaRPr/>
          </a:p>
        </p:txBody>
      </p:sp>
      <p:pic>
        <p:nvPicPr>
          <p:cNvPr id="268" name="Google Shape;268;g195ca486c1b_0_373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69" name="Google Shape;269;g195ca486c1b_0_3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70" name="Google Shape;270;g195ca486c1b_0_3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71" name="Google Shape;271;g195ca486c1b_0_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1825625"/>
            <a:ext cx="73152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5ca486c1b_0_3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Smart Contract Algorithm</a:t>
            </a:r>
            <a:endParaRPr/>
          </a:p>
        </p:txBody>
      </p:sp>
      <p:sp>
        <p:nvSpPr>
          <p:cNvPr id="277" name="Google Shape;277;g195ca486c1b_0_3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Continued on next page…</a:t>
            </a:r>
            <a:endParaRPr/>
          </a:p>
        </p:txBody>
      </p:sp>
      <p:pic>
        <p:nvPicPr>
          <p:cNvPr id="278" name="Google Shape;278;g195ca486c1b_0_399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79" name="Google Shape;279;g195ca486c1b_0_3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80" name="Google Shape;280;g195ca486c1b_0_3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95ca486c1b_0_417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86" name="Google Shape;286;g195ca486c1b_0_4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87" name="Google Shape;287;g195ca486c1b_0_4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88" name="Google Shape;288;g195ca486c1b_0_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50" y="202200"/>
            <a:ext cx="5475897" cy="6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5ca486c1b_0_322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Results and Analysis</a:t>
            </a:r>
            <a:endParaRPr sz="4400" u="sng"/>
          </a:p>
        </p:txBody>
      </p:sp>
      <p:pic>
        <p:nvPicPr>
          <p:cNvPr id="294" name="Google Shape;294;g195ca486c1b_0_322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295" name="Google Shape;295;g195ca486c1b_0_3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96" name="Google Shape;296;g195ca486c1b_0_3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5ca486c1b_0_2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Methodology</a:t>
            </a:r>
            <a:endParaRPr/>
          </a:p>
        </p:txBody>
      </p:sp>
      <p:sp>
        <p:nvSpPr>
          <p:cNvPr id="302" name="Google Shape;302;g195ca486c1b_0_2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RSA for public-private key generation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Keccak Hash Function to generate public address on </a:t>
            </a:r>
            <a:r>
              <a:rPr lang="en-US" dirty="0" err="1"/>
              <a:t>ethereum</a:t>
            </a:r>
            <a:r>
              <a:rPr lang="en-US" dirty="0"/>
              <a:t> (20 byte)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Remix IDE for smart contract development</a:t>
            </a:r>
            <a:endParaRPr dirty="0"/>
          </a:p>
        </p:txBody>
      </p:sp>
      <p:pic>
        <p:nvPicPr>
          <p:cNvPr id="303" name="Google Shape;303;g195ca486c1b_0_232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04" name="Google Shape;304;g195ca486c1b_0_2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05" name="Google Shape;305;g195ca486c1b_0_2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5ca486c1b_0_2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and Privacy</a:t>
            </a:r>
            <a:endParaRPr/>
          </a:p>
        </p:txBody>
      </p:sp>
      <p:sp>
        <p:nvSpPr>
          <p:cNvPr id="311" name="Google Shape;311;g195ca486c1b_0_2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Producers and consumers - Instead of real identities use public keys (addresses)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Blockchain - Provides immutability of records and </a:t>
            </a:r>
            <a:r>
              <a:rPr lang="en-US" dirty="0" err="1"/>
              <a:t>transperancy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Smart contract enables automatic energy trading</a:t>
            </a:r>
            <a:endParaRPr dirty="0"/>
          </a:p>
        </p:txBody>
      </p:sp>
      <p:pic>
        <p:nvPicPr>
          <p:cNvPr id="312" name="Google Shape;312;g195ca486c1b_0_264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13" name="Google Shape;313;g195ca486c1b_0_2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14" name="Google Shape;314;g195ca486c1b_0_2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5ca486c1b_0_2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State-of-the-art comparison between proposed decentralized energy trading model and the existing models</a:t>
            </a:r>
            <a:endParaRPr/>
          </a:p>
        </p:txBody>
      </p:sp>
      <p:pic>
        <p:nvPicPr>
          <p:cNvPr id="320" name="Google Shape;320;g195ca486c1b_0_240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21" name="Google Shape;321;g195ca486c1b_0_2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22" name="Google Shape;322;g195ca486c1b_0_2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323" name="Google Shape;323;g195ca486c1b_0_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742875"/>
            <a:ext cx="10515601" cy="25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5ca486c1b_0_315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Conclusions</a:t>
            </a:r>
            <a:endParaRPr sz="4400" u="sng"/>
          </a:p>
        </p:txBody>
      </p:sp>
      <p:pic>
        <p:nvPicPr>
          <p:cNvPr id="329" name="Google Shape;329;g195ca486c1b_0_315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30" name="Google Shape;330;g195ca486c1b_0_3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31" name="Google Shape;331;g195ca486c1b_0_3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5ca486c1b_0_2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37" name="Google Shape;337;g195ca486c1b_0_248"/>
          <p:cNvSpPr txBox="1">
            <a:spLocks noGrp="1"/>
          </p:cNvSpPr>
          <p:nvPr>
            <p:ph type="body" idx="1"/>
          </p:nvPr>
        </p:nvSpPr>
        <p:spPr>
          <a:xfrm>
            <a:off x="838200" y="200514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Proposed a model for the management of energy trading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Used blockchain to eliminate centralized management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Provides a transparency in the energy trading management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Ensures security and privacy of users (producers and consumers)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Ensures users will get correct price</a:t>
            </a:r>
            <a:endParaRPr dirty="0"/>
          </a:p>
        </p:txBody>
      </p:sp>
      <p:pic>
        <p:nvPicPr>
          <p:cNvPr id="338" name="Google Shape;338;g195ca486c1b_0_248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39" name="Google Shape;339;g195ca486c1b_0_2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40" name="Google Shape;340;g195ca486c1b_0_2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891890"/>
            <a:ext cx="10515600" cy="5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 b="1" u="sng"/>
              <a:t>Decentralized</a:t>
            </a:r>
            <a:r>
              <a:rPr lang="en-US" sz="3500" b="1"/>
              <a:t> </a:t>
            </a:r>
            <a:r>
              <a:rPr lang="en-US" sz="3500" b="1" u="sng"/>
              <a:t>Energy Trading</a:t>
            </a:r>
            <a:r>
              <a:rPr lang="en-US" sz="3500"/>
              <a:t> Model with </a:t>
            </a:r>
            <a:r>
              <a:rPr lang="en-US" sz="3500" b="1" u="sng"/>
              <a:t>Smart Grids</a:t>
            </a:r>
            <a:r>
              <a:rPr lang="en-US" sz="3500"/>
              <a:t> and </a:t>
            </a:r>
            <a:r>
              <a:rPr lang="en-US" sz="3500" b="1" u="sng"/>
              <a:t>Blockchain</a:t>
            </a:r>
            <a:endParaRPr sz="3500" b="1" u="sng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t="19036" b="20063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45"/>
              </a:srgbClr>
            </a:outerShdw>
          </a:effectLst>
        </p:spPr>
      </p:pic>
      <p:sp>
        <p:nvSpPr>
          <p:cNvPr id="108" name="Google Shape;10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95ca486c1b_0_437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References</a:t>
            </a:r>
            <a:endParaRPr sz="4400"/>
          </a:p>
        </p:txBody>
      </p:sp>
      <p:pic>
        <p:nvPicPr>
          <p:cNvPr id="354" name="Google Shape;354;g195ca486c1b_0_437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55" name="Google Shape;355;g195ca486c1b_0_4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56" name="Google Shape;356;g195ca486c1b_0_4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95ca486c1b_0_444"/>
          <p:cNvSpPr txBox="1">
            <a:spLocks noGrp="1"/>
          </p:cNvSpPr>
          <p:nvPr>
            <p:ph type="body" idx="1"/>
          </p:nvPr>
        </p:nvSpPr>
        <p:spPr>
          <a:xfrm>
            <a:off x="838200" y="865700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[1] International Energy Agency. IEA data and statistics for energy consumption [Online]. Available: https://www.iea.org/data-andstatistics/data-tables?country=WORLDenergy=Balancesyear=2018. Accessed: June 15, 2022.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[2] International Energy Agency. (2021) Net Zero by 2050 [Online]. Available: https://www.iea.org/articles/net-zero-by-2050. Accessed: June 15, 2022.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[3] N. Z. Aitzhan and D. Svetinovic, “Security and Privacy in Decentralized Energy Trading Through Multi-Signatures, Blockchain and Anonymous Messaging Streams.”, Transactions on Dependable and Secure Computing, vol. 15, no. 5, pp. 840-852, IEEE, 2018,           10.1109/TDSC.2016.2616861.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[4] Suleiman, H., Svetinovic, D. “Evaluating the effectiveness of the security quality requirements engineering (SQUARE) method: a case study using smart grid advanced metering infrastructure.”, Requirements Eng. Volume 18, Issue 4, 251–279, 2013,                                 10.1007/s00766-012-0153-4.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[5] T. Li, W. Zhang, N. Chen, M. Qian and Y. Xu, “Blockchain Technology Based Decentralized Energy Trading for Multiple-Microgrid Systems”, Proceedings of EI2: 3rd Conference on Energy Internet and Energy System Integration, Changsha, China, IEEE, 2019, pp. 631-636,       10.1109/EI247390.2019.9061928.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[6] S. J. Pee, E. S. Kang, J. G. Song and J. W. Jang, “Blockchain based smart energy trading platform using smart contract”, Proceedings of International Conference on Artificial Intelligence in Information and Communication (ICAIIC), Okinawa, Japan, pp. 322-325, IEEE, 2019, 10.1109/ICAIIC.2019.8668978.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[7] Ayman Esmat, Martijn de Vos, Yashar Ghiassi-Farrokhfal, Peter Palensky, Dick Epema. “A novel decentralized platform for peer-to-peer energy trading market with blockchain technology”, Applied Energy. Volume 282. Part A. 2021, 10.1016/j.apenergy.2020.116123.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[8] P. Ganguly, M. Nasipuri and S. Dutta, “Challenges of the Existing Security Measures Deployed in the Smart Grid Framework”, Proceedings of SEGE: 7th International Conference on Smart Energy Grid Engineering, Oshawa, Canada, pp. 1-5, IEEE, 2019,                                       10.1109/SEGE.2019.8859917.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[9] M. Nazari, S. Khorsandi and J. Babaki, “Security and Privacy Smart Contract Architecture for Energy Trading based on Blockchains”, Proceedings of ICEE: 29th Iranian Conference on Electrical Engineering, Iran, IEEE, 2021 pp. 596-600, 10.1109/ICEE52715.2021.9544155.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[10] M. -T. Chen, C. X. Liang and C. C. Chen, “A Traceable Smart Grid Trading System under Blockchain”, International Symposium on Computer, Consumer and Control (IS3C), Taichung, Taiwan, pp. 380-383, IEEE, 2020, 10.1109/IS3C50286.2020.00104.</a:t>
            </a: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</p:txBody>
      </p:sp>
      <p:pic>
        <p:nvPicPr>
          <p:cNvPr id="362" name="Google Shape;362;g195ca486c1b_0_444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63" name="Google Shape;363;g195ca486c1b_0_4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64" name="Google Shape;364;g195ca486c1b_0_4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5ca486c1b_0_454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50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[11] E. S. Kang, S. J. Pee, J. G. Song and J. W. Jang, “A Blockchain-Based Energy Trading Platform for Smart Homes in a Microgrid”, Proceedings of ICCCS: 3rd International Conference on Computer and Communication Systems, Nagoya, Japan, pp. 472-476, IEEE, 2018, 10.1109/CCOMS.2018.8463317.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[12] Investopedia. Equilibrium. Retrived from https://www.investopedia.com/terms/e/equilibrium.asp. Accessed: June 15, 2022.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[13] H. Farhangi, “The path of the smart grid”, Power and Energy Magazine, vol. 8, no. 1, pp. 18-28, IEEE, 2010,                 10.1109/MPE.2009.934876.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[14] M. Lehtonen, A. Seppala, V. Kekkonen, P. Koponen, G. Koreneff and B. Lemstrom, “Distribution energy management in the environment of deregulated electricity market”, Proceedings of International Conference on Energy Management and Power Delivery EMPD, Singapore, pp. 516-521 vol.2, IEEE, 1995, 10.1109/EMPD.1995.500781.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[15] G. Suter and T. G. Werner, “The distribution control centre in a SmartGrid”, Proceedings of CIRED - 20th International Conference and Exhibition on Electricity Distribution - Part 1, Prague, Czech Republic, pp. 1-4, IET, 2009, 10.1049/cp.2009.0521.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[16] J. Kang, R. Yu, X. Huang, S. Maharjan, Y. Zhang and E. Hossain, “Enabling Localized Peer-to-Peer Electricity Trading Among Plug-in Hybrid Electric Vehicles Using Consortium Blockchains”, Transactions on Industrial Informatics, vol. 13, no. 6, pp. 3154-3164, IEEE, 2017, 10.1109/TII.2017.2709784.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[17] Team KECCAK. KECCAK hash function [Online]. Available: https://keccak.team/keccak.html. Accessed: June 15, 2022.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[18] Ethereum GitHub. Yellow Paper. Retriven from https://ethereum.github.io/yellowpaper/paper.pdf. Accessed: 2022-06-20.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[19] S. Maharjan, Q. Zhu, Y. Zhang, S. Gjessing and T. Basar, “Dependable Demand Response Management in the Smart Grid: A Stackelberg Game Approach”, Transactions on Smart Grid, vol. 4, no. 1, pp. 120-132, IEEE, 2013, 10.1109/TSG.2012.2223766.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None/>
            </a:pPr>
            <a:endParaRPr sz="4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None/>
            </a:pPr>
            <a:endParaRPr sz="4400"/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None/>
            </a:pPr>
            <a:endParaRPr sz="4400"/>
          </a:p>
        </p:txBody>
      </p:sp>
      <p:pic>
        <p:nvPicPr>
          <p:cNvPr id="370" name="Google Shape;370;g195ca486c1b_0_454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71" name="Google Shape;371;g195ca486c1b_0_4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72" name="Google Shape;372;g195ca486c1b_0_4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5ca486c1b_0_256"/>
          <p:cNvSpPr txBox="1">
            <a:spLocks noGrp="1"/>
          </p:cNvSpPr>
          <p:nvPr>
            <p:ph type="body" idx="1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Thank You</a:t>
            </a:r>
            <a:endParaRPr sz="4400"/>
          </a:p>
        </p:txBody>
      </p:sp>
      <p:pic>
        <p:nvPicPr>
          <p:cNvPr id="346" name="Google Shape;346;g195ca486c1b_0_256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47" name="Google Shape;347;g195ca486c1b_0_2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48" name="Google Shape;348;g195ca486c1b_0_2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101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5ca486c1b_0_4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Centralized Vs Decentralized Architecture</a:t>
            </a:r>
            <a:endParaRPr/>
          </a:p>
        </p:txBody>
      </p:sp>
      <p:pic>
        <p:nvPicPr>
          <p:cNvPr id="378" name="Google Shape;378;g195ca486c1b_0_427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379" name="Google Shape;379;g195ca486c1b_0_4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80" name="Google Shape;380;g195ca486c1b_0_4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381" name="Google Shape;381;g195ca486c1b_0_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00" y="1585775"/>
            <a:ext cx="94011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5ca486c1b_0_343"/>
          <p:cNvSpPr txBox="1">
            <a:spLocks noGrp="1"/>
          </p:cNvSpPr>
          <p:nvPr>
            <p:ph type="body" idx="1"/>
          </p:nvPr>
        </p:nvSpPr>
        <p:spPr>
          <a:xfrm>
            <a:off x="955329" y="1150279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4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 dirty="0"/>
              <a:t>Introduction</a:t>
            </a:r>
            <a:endParaRPr sz="4400" u="sng" dirty="0"/>
          </a:p>
        </p:txBody>
      </p:sp>
      <p:pic>
        <p:nvPicPr>
          <p:cNvPr id="115" name="Google Shape;115;g195ca486c1b_0_343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16" name="Google Shape;116;g195ca486c1b_0_3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17" name="Google Shape;117;g195ca486c1b_0_3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5ca486c1b_0_136"/>
          <p:cNvSpPr txBox="1">
            <a:spLocks noGrp="1"/>
          </p:cNvSpPr>
          <p:nvPr>
            <p:ph type="body" idx="1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What is Energy Trading?</a:t>
            </a:r>
            <a:endParaRPr sz="3500"/>
          </a:p>
        </p:txBody>
      </p:sp>
      <p:pic>
        <p:nvPicPr>
          <p:cNvPr id="123" name="Google Shape;123;g195ca486c1b_0_136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24" name="Google Shape;124;g195ca486c1b_0_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25" name="Google Shape;125;g195ca486c1b_0_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5ca486c1b_0_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Energy Generation and Distribution</a:t>
            </a:r>
            <a:endParaRPr/>
          </a:p>
        </p:txBody>
      </p:sp>
      <p:sp>
        <p:nvSpPr>
          <p:cNvPr id="140" name="Google Shape;140;g195ca486c1b_0_152"/>
          <p:cNvSpPr txBox="1">
            <a:spLocks noGrp="1"/>
          </p:cNvSpPr>
          <p:nvPr>
            <p:ph type="body" idx="1"/>
          </p:nvPr>
        </p:nvSpPr>
        <p:spPr>
          <a:xfrm>
            <a:off x="838200" y="214186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Generation Sources [1]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Renewable 	   -	26%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Non-renewable	   -	74%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Lost during Distribution [1]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Distribution	   -	5%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Generation	   -	59%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[1] International Energy Agency. IEA data and statistics for energy consumption [Online]. Available: </a:t>
            </a:r>
            <a:r>
              <a:rPr lang="en-US" sz="1200" u="sng" dirty="0">
                <a:solidFill>
                  <a:schemeClr val="hlink"/>
                </a:solidFill>
                <a:hlinkClick r:id="rId3"/>
              </a:rPr>
              <a:t>https://www.iea.org/data-andstatistics/data</a:t>
            </a:r>
            <a:r>
              <a:rPr lang="en-US" sz="1200" dirty="0"/>
              <a:t>-tables?country=WORLDenergy=Balancesyear=2018. Accessed: June 15, 2022.</a:t>
            </a:r>
            <a:endParaRPr sz="1200" dirty="0"/>
          </a:p>
        </p:txBody>
      </p:sp>
      <p:pic>
        <p:nvPicPr>
          <p:cNvPr id="141" name="Google Shape;141;g195ca486c1b_0_152"/>
          <p:cNvPicPr preferRelativeResize="0"/>
          <p:nvPr/>
        </p:nvPicPr>
        <p:blipFill rotWithShape="1">
          <a:blip r:embed="rId4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42" name="Google Shape;142;g195ca486c1b_0_1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43" name="Google Shape;143;g195ca486c1b_0_1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5ca486c1b_0_272"/>
          <p:cNvSpPr txBox="1">
            <a:spLocks noGrp="1"/>
          </p:cNvSpPr>
          <p:nvPr>
            <p:ph type="body" idx="1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 dirty="0"/>
              <a:t>How can we minimize energy loss?</a:t>
            </a: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Efficient and reliable energy generation and distribution</a:t>
            </a:r>
            <a:endParaRPr dirty="0"/>
          </a:p>
        </p:txBody>
      </p:sp>
      <p:pic>
        <p:nvPicPr>
          <p:cNvPr id="149" name="Google Shape;149;g195ca486c1b_0_272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50" name="Google Shape;150;g195ca486c1b_0_2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51" name="Google Shape;151;g195ca486c1b_0_2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5ca486c1b_0_279"/>
          <p:cNvSpPr txBox="1">
            <a:spLocks noGrp="1"/>
          </p:cNvSpPr>
          <p:nvPr>
            <p:ph type="body" idx="1"/>
          </p:nvPr>
        </p:nvSpPr>
        <p:spPr>
          <a:xfrm>
            <a:off x="838200" y="855363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 dirty="0"/>
              <a:t>How can we provide efficient and reliable energy distribution?</a:t>
            </a: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Smart Grids [9]</a:t>
            </a:r>
            <a:endParaRPr sz="800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1778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[9] M. Nazari, S. </a:t>
            </a:r>
            <a:r>
              <a:rPr lang="en-US" sz="1200" dirty="0" err="1"/>
              <a:t>Khorsandi</a:t>
            </a:r>
            <a:r>
              <a:rPr lang="en-US" sz="1200" dirty="0"/>
              <a:t> and J. </a:t>
            </a:r>
            <a:r>
              <a:rPr lang="en-US" sz="1200" dirty="0" err="1"/>
              <a:t>Babaki</a:t>
            </a:r>
            <a:r>
              <a:rPr lang="en-US" sz="1200" dirty="0"/>
              <a:t>, “Security and Privacy Smart Contract Architecture for Energy Trading based on Blockchains”, Proceedings of ICEE: 29th Iranian Conference on Electrical Engineering, Iran, IEEE, 2021 pp. 596-600, 10.1109/ICEE52715.2021.9544155.</a:t>
            </a:r>
            <a:endParaRPr sz="1200" dirty="0"/>
          </a:p>
        </p:txBody>
      </p:sp>
      <p:pic>
        <p:nvPicPr>
          <p:cNvPr id="157" name="Google Shape;157;g195ca486c1b_0_279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58" name="Google Shape;158;g195ca486c1b_0_2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59" name="Google Shape;159;g195ca486c1b_0_2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5ca486c1b_0_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Energy Trading</a:t>
            </a:r>
            <a:endParaRPr/>
          </a:p>
        </p:txBody>
      </p:sp>
      <p:sp>
        <p:nvSpPr>
          <p:cNvPr id="165" name="Google Shape;165;g195ca486c1b_0_1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energy demand exceeds supply, energy trading enters scene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66" name="Google Shape;166;g195ca486c1b_0_160"/>
          <p:cNvPicPr preferRelativeResize="0"/>
          <p:nvPr/>
        </p:nvPicPr>
        <p:blipFill rotWithShape="1">
          <a:blip r:embed="rId3">
            <a:alphaModFix/>
          </a:blip>
          <a:srcRect t="19037" b="20060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dist="50800" dir="5400000" sx="1000" sy="1000" algn="ctr" rotWithShape="0">
              <a:srgbClr val="000000">
                <a:alpha val="42750"/>
              </a:srgbClr>
            </a:outerShdw>
          </a:effectLst>
        </p:spPr>
      </p:pic>
      <p:sp>
        <p:nvSpPr>
          <p:cNvPr id="167" name="Google Shape;167;g195ca486c1b_0_1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68" name="Google Shape;168;g195ca486c1b_0_1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1888</Words>
  <Application>Microsoft Office PowerPoint</Application>
  <PresentationFormat>Widescreen</PresentationFormat>
  <Paragraphs>258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Decentralized Energy Trading Model with Smart Grids and Blockchain</vt:lpstr>
      <vt:lpstr>Outline</vt:lpstr>
      <vt:lpstr>PowerPoint Presentation</vt:lpstr>
      <vt:lpstr>PowerPoint Presentation</vt:lpstr>
      <vt:lpstr>PowerPoint Presentation</vt:lpstr>
      <vt:lpstr>Energy Generation and Distribution</vt:lpstr>
      <vt:lpstr>PowerPoint Presentation</vt:lpstr>
      <vt:lpstr>PowerPoint Presentation</vt:lpstr>
      <vt:lpstr>Energy Trading</vt:lpstr>
      <vt:lpstr>PowerPoint Presentation</vt:lpstr>
      <vt:lpstr>Who Trades Energy?</vt:lpstr>
      <vt:lpstr>PowerPoint Presentation</vt:lpstr>
      <vt:lpstr>State-of-the-Art Comparison between the Existing Models</vt:lpstr>
      <vt:lpstr>Challenges in Existing Mechanisms</vt:lpstr>
      <vt:lpstr>PowerPoint Presentation</vt:lpstr>
      <vt:lpstr>PowerPoint Presentation</vt:lpstr>
      <vt:lpstr>PowerPoint Presentation</vt:lpstr>
      <vt:lpstr>Proposed Decentralized Energy Trading Model</vt:lpstr>
      <vt:lpstr>Architecture of the Proposed Decentralized Energy Trading Model</vt:lpstr>
      <vt:lpstr>Producer Algorithm</vt:lpstr>
      <vt:lpstr>Consumer Algorithm</vt:lpstr>
      <vt:lpstr>Smart Contract Algorithm</vt:lpstr>
      <vt:lpstr>PowerPoint Presentation</vt:lpstr>
      <vt:lpstr>PowerPoint Presentation</vt:lpstr>
      <vt:lpstr>Implementation Methodology</vt:lpstr>
      <vt:lpstr>Security and Privacy</vt:lpstr>
      <vt:lpstr>State-of-the-art comparison between proposed decentralized energy trading model and the existing models</vt:lpstr>
      <vt:lpstr>PowerPoint Presentation</vt:lpstr>
      <vt:lpstr>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Centralized Vs Decentralized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Trading Model with Smart Grids and Blockchain</dc:title>
  <dc:creator>Dr. Jaison Mathew</dc:creator>
  <cp:lastModifiedBy>Kumar, Manish 3</cp:lastModifiedBy>
  <cp:revision>3</cp:revision>
  <dcterms:created xsi:type="dcterms:W3CDTF">2022-09-15T02:07:38Z</dcterms:created>
  <dcterms:modified xsi:type="dcterms:W3CDTF">2022-11-24T05:23:26Z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f8386-55a0-404e-9dce-4d5bc8b309d8_Enabled">
    <vt:lpwstr>true</vt:lpwstr>
  </property>
  <property fmtid="{D5CDD505-2E9C-101B-9397-08002B2CF9AE}" pid="3" name="MSIP_Label_b60f8386-55a0-404e-9dce-4d5bc8b309d8_SetDate">
    <vt:lpwstr>2022-11-24T05:23:24Z</vt:lpwstr>
  </property>
  <property fmtid="{D5CDD505-2E9C-101B-9397-08002B2CF9AE}" pid="4" name="MSIP_Label_b60f8386-55a0-404e-9dce-4d5bc8b309d8_Method">
    <vt:lpwstr>Standard</vt:lpwstr>
  </property>
  <property fmtid="{D5CDD505-2E9C-101B-9397-08002B2CF9AE}" pid="5" name="MSIP_Label_b60f8386-55a0-404e-9dce-4d5bc8b309d8_Name">
    <vt:lpwstr>b60f8386-55a0-404e-9dce-4d5bc8b309d8</vt:lpwstr>
  </property>
  <property fmtid="{D5CDD505-2E9C-101B-9397-08002B2CF9AE}" pid="6" name="MSIP_Label_b60f8386-55a0-404e-9dce-4d5bc8b309d8_SiteId">
    <vt:lpwstr>7a9376d4-7c43-480f-82ba-a090647f651d</vt:lpwstr>
  </property>
  <property fmtid="{D5CDD505-2E9C-101B-9397-08002B2CF9AE}" pid="7" name="MSIP_Label_b60f8386-55a0-404e-9dce-4d5bc8b309d8_ActionId">
    <vt:lpwstr>348425b1-0be1-46c2-b73c-bce6ddd4855d</vt:lpwstr>
  </property>
  <property fmtid="{D5CDD505-2E9C-101B-9397-08002B2CF9AE}" pid="8" name="MSIP_Label_b60f8386-55a0-404e-9dce-4d5bc8b309d8_ContentBits">
    <vt:lpwstr>2</vt:lpwstr>
  </property>
</Properties>
</file>