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6" r:id="rId3"/>
    <p:sldId id="277" r:id="rId4"/>
    <p:sldId id="278" r:id="rId5"/>
    <p:sldId id="279" r:id="rId6"/>
    <p:sldId id="280" r:id="rId7"/>
    <p:sldId id="281" r:id="rId8"/>
    <p:sldId id="310"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73" d="100"/>
          <a:sy n="73" d="100"/>
        </p:scale>
        <p:origin x="66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B54D7-EFC5-47BF-A9E2-C3C843A0AEC7}" type="datetimeFigureOut">
              <a:rPr lang="en-US" smtClean="0"/>
              <a:t>6/18/2024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35732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B54D7-EFC5-47BF-A9E2-C3C843A0AEC7}"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91265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B54D7-EFC5-47BF-A9E2-C3C843A0AEC7}"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332952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B54D7-EFC5-47BF-A9E2-C3C843A0AEC7}"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365888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B54D7-EFC5-47BF-A9E2-C3C843A0AEC7}"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7126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B54D7-EFC5-47BF-A9E2-C3C843A0AEC7}"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30804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B54D7-EFC5-47BF-A9E2-C3C843A0AEC7}"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194619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B54D7-EFC5-47BF-A9E2-C3C843A0AEC7}"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25826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B54D7-EFC5-47BF-A9E2-C3C843A0AEC7}"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55149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0B54D7-EFC5-47BF-A9E2-C3C843A0AEC7}"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201325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0B54D7-EFC5-47BF-A9E2-C3C843A0AEC7}" type="datetimeFigureOut">
              <a:rPr lang="en-US" smtClean="0"/>
              <a:t>6/18/2024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2BF754A-3C4E-4CFE-B9FB-79A37AAA13E7}" type="slidenum">
              <a:rPr lang="en-US" smtClean="0"/>
              <a:t>‹#›</a:t>
            </a:fld>
            <a:endParaRPr lang="en-US"/>
          </a:p>
        </p:txBody>
      </p:sp>
    </p:spTree>
    <p:extLst>
      <p:ext uri="{BB962C8B-B14F-4D97-AF65-F5344CB8AC3E}">
        <p14:creationId xmlns:p14="http://schemas.microsoft.com/office/powerpoint/2010/main" val="291875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0B54D7-EFC5-47BF-A9E2-C3C843A0AEC7}" type="datetimeFigureOut">
              <a:rPr lang="en-US" smtClean="0"/>
              <a:t>6/18/2024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BF754A-3C4E-4CFE-B9FB-79A37AAA13E7}"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20176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20CF-66F9-2BE4-1265-D7EEC276F8C2}"/>
              </a:ext>
            </a:extLst>
          </p:cNvPr>
          <p:cNvSpPr>
            <a:spLocks noGrp="1"/>
          </p:cNvSpPr>
          <p:nvPr>
            <p:ph type="title"/>
          </p:nvPr>
        </p:nvSpPr>
        <p:spPr>
          <a:xfrm>
            <a:off x="182880" y="162561"/>
            <a:ext cx="11704319" cy="1046479"/>
          </a:xfrm>
        </p:spPr>
        <p:txBody>
          <a:bodyPr>
            <a:normAutofit/>
          </a:bodyPr>
          <a:lstStyle/>
          <a:p>
            <a:r>
              <a:rPr lang="en-US" sz="3000" dirty="0"/>
              <a:t>MODULE TITLE: E COMMERCE CUSTOMER SERVICES</a:t>
            </a:r>
          </a:p>
        </p:txBody>
      </p:sp>
      <p:sp>
        <p:nvSpPr>
          <p:cNvPr id="3" name="Content Placeholder 2">
            <a:extLst>
              <a:ext uri="{FF2B5EF4-FFF2-40B4-BE49-F238E27FC236}">
                <a16:creationId xmlns:a16="http://schemas.microsoft.com/office/drawing/2014/main" id="{9ED7A4B3-B36F-BDE3-8424-10ECEF0EC1A1}"/>
              </a:ext>
            </a:extLst>
          </p:cNvPr>
          <p:cNvSpPr>
            <a:spLocks noGrp="1"/>
          </p:cNvSpPr>
          <p:nvPr>
            <p:ph idx="1"/>
          </p:nvPr>
        </p:nvSpPr>
        <p:spPr>
          <a:xfrm>
            <a:off x="182881" y="1046480"/>
            <a:ext cx="11704318" cy="4876800"/>
          </a:xfrm>
        </p:spPr>
        <p:txBody>
          <a:bodyPr>
            <a:normAutofit/>
          </a:bodyPr>
          <a:lstStyle/>
          <a:p>
            <a:pPr marL="0" indent="0">
              <a:buNone/>
            </a:pPr>
            <a:r>
              <a:rPr lang="en-US" dirty="0"/>
              <a:t>     </a:t>
            </a:r>
            <a:endParaRPr lang="en-US" sz="2400" dirty="0"/>
          </a:p>
          <a:p>
            <a:pPr marL="0" indent="0" algn="ctr">
              <a:buNone/>
            </a:pPr>
            <a:r>
              <a:rPr lang="en-US" sz="2400" dirty="0"/>
              <a:t>    </a:t>
            </a:r>
            <a:r>
              <a:rPr lang="en-US" sz="3200" dirty="0">
                <a:solidFill>
                  <a:schemeClr val="accent1"/>
                </a:solidFill>
              </a:rPr>
              <a:t>MODULE CODE: ECOCS601</a:t>
            </a:r>
          </a:p>
          <a:p>
            <a:pPr marL="0" indent="0" algn="ctr">
              <a:buNone/>
            </a:pPr>
            <a:r>
              <a:rPr lang="en-US" sz="3200" dirty="0">
                <a:solidFill>
                  <a:schemeClr val="accent1"/>
                </a:solidFill>
              </a:rPr>
              <a:t>CREDITS: 7</a:t>
            </a:r>
          </a:p>
          <a:p>
            <a:pPr marL="0" indent="0" algn="ctr">
              <a:buNone/>
            </a:pPr>
            <a:r>
              <a:rPr lang="en-US" sz="3200" dirty="0">
                <a:solidFill>
                  <a:schemeClr val="accent1"/>
                </a:solidFill>
              </a:rPr>
              <a:t>TRAINER : Mrs. MBABAZI Mary</a:t>
            </a:r>
          </a:p>
          <a:p>
            <a:pPr marL="0" indent="0" algn="ctr">
              <a:buNone/>
            </a:pPr>
            <a:r>
              <a:rPr lang="en-US" sz="3200" dirty="0">
                <a:solidFill>
                  <a:schemeClr val="accent1"/>
                </a:solidFill>
              </a:rPr>
              <a:t>ACADEMIC YEAR: 2022-2023</a:t>
            </a:r>
          </a:p>
          <a:p>
            <a:pPr marL="0" indent="0">
              <a:buNone/>
            </a:pPr>
            <a:endParaRPr lang="en-US" dirty="0"/>
          </a:p>
        </p:txBody>
      </p:sp>
    </p:spTree>
    <p:extLst>
      <p:ext uri="{BB962C8B-B14F-4D97-AF65-F5344CB8AC3E}">
        <p14:creationId xmlns:p14="http://schemas.microsoft.com/office/powerpoint/2010/main" val="59828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E249-75F6-9301-1186-DBEEF21FD213}"/>
              </a:ext>
            </a:extLst>
          </p:cNvPr>
          <p:cNvSpPr>
            <a:spLocks noGrp="1"/>
          </p:cNvSpPr>
          <p:nvPr>
            <p:ph type="title"/>
          </p:nvPr>
        </p:nvSpPr>
        <p:spPr>
          <a:xfrm>
            <a:off x="1451579" y="103695"/>
            <a:ext cx="9291215" cy="716437"/>
          </a:xfrm>
        </p:spPr>
        <p:txBody>
          <a:bodyPr/>
          <a:lstStyle/>
          <a:p>
            <a:r>
              <a:rPr lang="en-US" dirty="0"/>
              <a:t>CONT’</a:t>
            </a:r>
          </a:p>
        </p:txBody>
      </p:sp>
      <p:sp>
        <p:nvSpPr>
          <p:cNvPr id="3" name="Content Placeholder 2">
            <a:extLst>
              <a:ext uri="{FF2B5EF4-FFF2-40B4-BE49-F238E27FC236}">
                <a16:creationId xmlns:a16="http://schemas.microsoft.com/office/drawing/2014/main" id="{F40E1B79-7441-4D01-DB78-DF83012CE385}"/>
              </a:ext>
            </a:extLst>
          </p:cNvPr>
          <p:cNvSpPr>
            <a:spLocks noGrp="1"/>
          </p:cNvSpPr>
          <p:nvPr>
            <p:ph idx="1"/>
          </p:nvPr>
        </p:nvSpPr>
        <p:spPr>
          <a:xfrm>
            <a:off x="273377" y="820132"/>
            <a:ext cx="11736371" cy="5175315"/>
          </a:xfrm>
        </p:spPr>
        <p:txBody>
          <a:bodyPr>
            <a:normAutofit lnSpcReduction="10000"/>
          </a:bodyPr>
          <a:lstStyle/>
          <a:p>
            <a:r>
              <a:rPr lang="en-US" sz="2400" dirty="0">
                <a:solidFill>
                  <a:schemeClr val="accent1"/>
                </a:solidFill>
              </a:rPr>
              <a:t>viii. General Information Inquiries: </a:t>
            </a:r>
            <a:r>
              <a:rPr lang="en-US" sz="2400" dirty="0"/>
              <a:t>Customers may have general inquiries about the company, its policies, terms of service, warranty information, store locations, working hours, or any other information relevant to their interaction with the business.</a:t>
            </a:r>
          </a:p>
          <a:p>
            <a:r>
              <a:rPr lang="en-US" sz="2400" dirty="0">
                <a:solidFill>
                  <a:schemeClr val="accent1"/>
                </a:solidFill>
              </a:rPr>
              <a:t>ix. Complaints or Feedback: </a:t>
            </a:r>
            <a:r>
              <a:rPr lang="en-US" sz="2400" dirty="0"/>
              <a:t>Customers may reach out with complaints, expressing dissatisfaction with products, services, or their overall experience. They may provide feedback or suggestions for improvement.</a:t>
            </a:r>
          </a:p>
          <a:p>
            <a:r>
              <a:rPr lang="en-US" sz="2400" dirty="0"/>
              <a:t>Therefore, Addressing customers' inquiries promptly, providing accurate information, and offering effective solutions is crucial for delivering excellent customer service and ensuring customer satisfaction. Companies strive to have well-trained customer service representatives who can handle these inquiries professionally and efficiently.</a:t>
            </a:r>
          </a:p>
          <a:p>
            <a:endParaRPr lang="en-US" dirty="0"/>
          </a:p>
        </p:txBody>
      </p:sp>
    </p:spTree>
    <p:extLst>
      <p:ext uri="{BB962C8B-B14F-4D97-AF65-F5344CB8AC3E}">
        <p14:creationId xmlns:p14="http://schemas.microsoft.com/office/powerpoint/2010/main" val="170762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090-0360-FA24-DFBA-A02BCF12757E}"/>
              </a:ext>
            </a:extLst>
          </p:cNvPr>
          <p:cNvSpPr>
            <a:spLocks noGrp="1"/>
          </p:cNvSpPr>
          <p:nvPr>
            <p:ph type="title"/>
          </p:nvPr>
        </p:nvSpPr>
        <p:spPr>
          <a:xfrm>
            <a:off x="179109" y="1"/>
            <a:ext cx="11877773" cy="1310325"/>
          </a:xfrm>
        </p:spPr>
        <p:txBody>
          <a:bodyPr/>
          <a:lstStyle/>
          <a:p>
            <a:r>
              <a:rPr lang="en-US" dirty="0"/>
              <a:t>What are the customer inquiries on e-commerce platform?</a:t>
            </a:r>
          </a:p>
        </p:txBody>
      </p:sp>
      <p:sp>
        <p:nvSpPr>
          <p:cNvPr id="3" name="Content Placeholder 2">
            <a:extLst>
              <a:ext uri="{FF2B5EF4-FFF2-40B4-BE49-F238E27FC236}">
                <a16:creationId xmlns:a16="http://schemas.microsoft.com/office/drawing/2014/main" id="{9695B838-B025-C595-AD71-ADFF2868A575}"/>
              </a:ext>
            </a:extLst>
          </p:cNvPr>
          <p:cNvSpPr>
            <a:spLocks noGrp="1"/>
          </p:cNvSpPr>
          <p:nvPr>
            <p:ph idx="1"/>
          </p:nvPr>
        </p:nvSpPr>
        <p:spPr>
          <a:xfrm>
            <a:off x="179109" y="1074656"/>
            <a:ext cx="11833782" cy="4854804"/>
          </a:xfrm>
        </p:spPr>
        <p:txBody>
          <a:bodyPr>
            <a:normAutofit lnSpcReduction="10000"/>
          </a:bodyPr>
          <a:lstStyle/>
          <a:p>
            <a:r>
              <a:rPr lang="en-US" sz="2400" dirty="0"/>
              <a:t>Customers' inquiries on e-commerce platforms can cover a wide range of topics related to their shopping experience. Here are some common types of inquiries that customers may have:</a:t>
            </a:r>
          </a:p>
          <a:p>
            <a:r>
              <a:rPr lang="en-US" sz="2400" dirty="0" err="1">
                <a:solidFill>
                  <a:schemeClr val="accent1"/>
                </a:solidFill>
              </a:rPr>
              <a:t>i</a:t>
            </a:r>
            <a:r>
              <a:rPr lang="en-US" sz="2400" dirty="0">
                <a:solidFill>
                  <a:schemeClr val="accent1"/>
                </a:solidFill>
              </a:rPr>
              <a:t>. Product Inquiries: </a:t>
            </a:r>
            <a:r>
              <a:rPr lang="en-US" sz="2400" dirty="0"/>
              <a:t>Customers may have questions about specific products, such as product features, specifications, sizes, colors, or compatibility with other items. They might seek additional information to ensure they make the right purchase decision.</a:t>
            </a:r>
          </a:p>
          <a:p>
            <a:r>
              <a:rPr lang="en-US" sz="2400" dirty="0">
                <a:solidFill>
                  <a:schemeClr val="accent1"/>
                </a:solidFill>
              </a:rPr>
              <a:t>ii. Order Status: </a:t>
            </a:r>
            <a:r>
              <a:rPr lang="en-US" sz="2400" dirty="0"/>
              <a:t>Customers often inquire about the status of their orders. They may want to know if their order has been processed, shipped, or delivered. Tracking information, estimated delivery dates, and any potential delays are important pieces of information they may seek.</a:t>
            </a:r>
          </a:p>
          <a:p>
            <a:endParaRPr lang="en-US" dirty="0"/>
          </a:p>
        </p:txBody>
      </p:sp>
    </p:spTree>
    <p:extLst>
      <p:ext uri="{BB962C8B-B14F-4D97-AF65-F5344CB8AC3E}">
        <p14:creationId xmlns:p14="http://schemas.microsoft.com/office/powerpoint/2010/main" val="153851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FB8C-942F-D63C-5488-28513F2CF543}"/>
              </a:ext>
            </a:extLst>
          </p:cNvPr>
          <p:cNvSpPr>
            <a:spLocks noGrp="1"/>
          </p:cNvSpPr>
          <p:nvPr>
            <p:ph type="title"/>
          </p:nvPr>
        </p:nvSpPr>
        <p:spPr>
          <a:xfrm>
            <a:off x="1451579" y="113123"/>
            <a:ext cx="9291215" cy="763570"/>
          </a:xfrm>
        </p:spPr>
        <p:txBody>
          <a:bodyPr/>
          <a:lstStyle/>
          <a:p>
            <a:r>
              <a:rPr lang="en-US" dirty="0"/>
              <a:t>CONT’</a:t>
            </a:r>
          </a:p>
        </p:txBody>
      </p:sp>
      <p:sp>
        <p:nvSpPr>
          <p:cNvPr id="3" name="Content Placeholder 2">
            <a:extLst>
              <a:ext uri="{FF2B5EF4-FFF2-40B4-BE49-F238E27FC236}">
                <a16:creationId xmlns:a16="http://schemas.microsoft.com/office/drawing/2014/main" id="{AB37EEB0-33F4-0A68-C75C-53D08E71DBA7}"/>
              </a:ext>
            </a:extLst>
          </p:cNvPr>
          <p:cNvSpPr>
            <a:spLocks noGrp="1"/>
          </p:cNvSpPr>
          <p:nvPr>
            <p:ph idx="1"/>
          </p:nvPr>
        </p:nvSpPr>
        <p:spPr>
          <a:xfrm>
            <a:off x="216816" y="876694"/>
            <a:ext cx="11764651" cy="5090474"/>
          </a:xfrm>
        </p:spPr>
        <p:txBody>
          <a:bodyPr>
            <a:normAutofit fontScale="92500"/>
          </a:bodyPr>
          <a:lstStyle/>
          <a:p>
            <a:r>
              <a:rPr lang="en-US" sz="2400" dirty="0">
                <a:solidFill>
                  <a:schemeClr val="accent1"/>
                </a:solidFill>
              </a:rPr>
              <a:t>iii. Returns and Refunds: </a:t>
            </a:r>
            <a:r>
              <a:rPr lang="en-US" sz="2400" dirty="0"/>
              <a:t>Customers may have queries regarding the process of returning a product, refund policies, or how to initiate a refund. They may want to know about return shipping labels, any associated fees, or the timeframe for receiving their refund.</a:t>
            </a:r>
          </a:p>
          <a:p>
            <a:r>
              <a:rPr lang="en-US" sz="2400" dirty="0">
                <a:solidFill>
                  <a:schemeClr val="accent1"/>
                </a:solidFill>
              </a:rPr>
              <a:t>iv. Payment Issues: </a:t>
            </a:r>
            <a:r>
              <a:rPr lang="en-US" sz="2400" dirty="0"/>
              <a:t>Customers might face difficulties during the payment process, such as declined transactions, payment errors, or issues with promo codes or gift cards. They may contact customer service to seek assistance in resolving these payment-related problems.</a:t>
            </a:r>
          </a:p>
          <a:p>
            <a:r>
              <a:rPr lang="en-US" sz="2400" dirty="0">
                <a:solidFill>
                  <a:schemeClr val="accent1"/>
                </a:solidFill>
              </a:rPr>
              <a:t>v. Shipping and Delivery: </a:t>
            </a:r>
            <a:r>
              <a:rPr lang="en-US" sz="2400" dirty="0"/>
              <a:t>Inquiries about shipping options, delivery times, shipping costs, or issues related to package tracking and delivery are common. Customers may want to know about available shipping methods, express delivery options, or potential delays due to weather conditions or logistical challenges.</a:t>
            </a:r>
          </a:p>
          <a:p>
            <a:endParaRPr lang="en-US" dirty="0"/>
          </a:p>
        </p:txBody>
      </p:sp>
    </p:spTree>
    <p:extLst>
      <p:ext uri="{BB962C8B-B14F-4D97-AF65-F5344CB8AC3E}">
        <p14:creationId xmlns:p14="http://schemas.microsoft.com/office/powerpoint/2010/main" val="392861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419C-9146-6045-BDCD-FE2EBFB12434}"/>
              </a:ext>
            </a:extLst>
          </p:cNvPr>
          <p:cNvSpPr>
            <a:spLocks noGrp="1"/>
          </p:cNvSpPr>
          <p:nvPr>
            <p:ph type="title"/>
          </p:nvPr>
        </p:nvSpPr>
        <p:spPr>
          <a:xfrm>
            <a:off x="1451579" y="94269"/>
            <a:ext cx="9291215" cy="782424"/>
          </a:xfrm>
        </p:spPr>
        <p:txBody>
          <a:bodyPr/>
          <a:lstStyle/>
          <a:p>
            <a:r>
              <a:rPr lang="en-US" dirty="0"/>
              <a:t>CONT’</a:t>
            </a:r>
          </a:p>
        </p:txBody>
      </p:sp>
      <p:sp>
        <p:nvSpPr>
          <p:cNvPr id="3" name="Content Placeholder 2">
            <a:extLst>
              <a:ext uri="{FF2B5EF4-FFF2-40B4-BE49-F238E27FC236}">
                <a16:creationId xmlns:a16="http://schemas.microsoft.com/office/drawing/2014/main" id="{CABFCE9F-82EB-792D-D240-FAABB87B1805}"/>
              </a:ext>
            </a:extLst>
          </p:cNvPr>
          <p:cNvSpPr>
            <a:spLocks noGrp="1"/>
          </p:cNvSpPr>
          <p:nvPr>
            <p:ph idx="1"/>
          </p:nvPr>
        </p:nvSpPr>
        <p:spPr>
          <a:xfrm>
            <a:off x="179109" y="876693"/>
            <a:ext cx="11792932" cy="5099901"/>
          </a:xfrm>
        </p:spPr>
        <p:txBody>
          <a:bodyPr>
            <a:normAutofit lnSpcReduction="10000"/>
          </a:bodyPr>
          <a:lstStyle/>
          <a:p>
            <a:r>
              <a:rPr lang="en-US" sz="2400" dirty="0">
                <a:solidFill>
                  <a:schemeClr val="accent1"/>
                </a:solidFill>
              </a:rPr>
              <a:t>vi. Account and Login Assistance: </a:t>
            </a:r>
            <a:r>
              <a:rPr lang="en-US" sz="2400" dirty="0"/>
              <a:t>Customers may encounter problems accessing their accounts, logging in, or resetting passwords. They might need assistance with account-related activities such as updating personal information, managing addresses, or modifying payment methods.</a:t>
            </a:r>
          </a:p>
          <a:p>
            <a:r>
              <a:rPr lang="en-US" sz="2400" dirty="0">
                <a:solidFill>
                  <a:schemeClr val="accent1"/>
                </a:solidFill>
              </a:rPr>
              <a:t>vii. Technical Support: </a:t>
            </a:r>
            <a:r>
              <a:rPr lang="en-US" sz="2400" dirty="0"/>
              <a:t>Customers may face technical issues while navigating the e-commerce platform, such as slow website loading, broken links, or error messages. They may contact customer service to report these issues and seek guidance on resolving them.</a:t>
            </a:r>
          </a:p>
          <a:p>
            <a:r>
              <a:rPr lang="en-US" sz="2400" dirty="0">
                <a:solidFill>
                  <a:schemeClr val="accent1"/>
                </a:solidFill>
              </a:rPr>
              <a:t>viii. Discounts, Promotions, and Coupons: </a:t>
            </a:r>
            <a:r>
              <a:rPr lang="en-US" sz="2400" dirty="0"/>
              <a:t>Customers may inquire about ongoing discounts, promotions, or coupon codes. They may seek clarification on the terms and conditions, eligibility criteria, or how to apply these discounts to their orders.</a:t>
            </a:r>
          </a:p>
          <a:p>
            <a:pPr marL="0" indent="0">
              <a:buNone/>
            </a:pPr>
            <a:endParaRPr lang="en-US" sz="2400" dirty="0"/>
          </a:p>
          <a:p>
            <a:endParaRPr lang="en-US" dirty="0"/>
          </a:p>
        </p:txBody>
      </p:sp>
    </p:spTree>
    <p:extLst>
      <p:ext uri="{BB962C8B-B14F-4D97-AF65-F5344CB8AC3E}">
        <p14:creationId xmlns:p14="http://schemas.microsoft.com/office/powerpoint/2010/main" val="388961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4445-204C-8940-C802-7E96A495C1F9}"/>
              </a:ext>
            </a:extLst>
          </p:cNvPr>
          <p:cNvSpPr>
            <a:spLocks noGrp="1"/>
          </p:cNvSpPr>
          <p:nvPr>
            <p:ph type="title"/>
          </p:nvPr>
        </p:nvSpPr>
        <p:spPr>
          <a:xfrm>
            <a:off x="1451579" y="65989"/>
            <a:ext cx="9291215" cy="725863"/>
          </a:xfrm>
        </p:spPr>
        <p:txBody>
          <a:bodyPr/>
          <a:lstStyle/>
          <a:p>
            <a:r>
              <a:rPr lang="en-US" dirty="0"/>
              <a:t>CONT’</a:t>
            </a:r>
          </a:p>
        </p:txBody>
      </p:sp>
      <p:sp>
        <p:nvSpPr>
          <p:cNvPr id="3" name="Content Placeholder 2">
            <a:extLst>
              <a:ext uri="{FF2B5EF4-FFF2-40B4-BE49-F238E27FC236}">
                <a16:creationId xmlns:a16="http://schemas.microsoft.com/office/drawing/2014/main" id="{689F260D-2C6D-7CEE-5705-EB52BEED750D}"/>
              </a:ext>
            </a:extLst>
          </p:cNvPr>
          <p:cNvSpPr>
            <a:spLocks noGrp="1"/>
          </p:cNvSpPr>
          <p:nvPr>
            <p:ph idx="1"/>
          </p:nvPr>
        </p:nvSpPr>
        <p:spPr>
          <a:xfrm>
            <a:off x="179109" y="791852"/>
            <a:ext cx="11868347" cy="5175315"/>
          </a:xfrm>
        </p:spPr>
        <p:txBody>
          <a:bodyPr>
            <a:normAutofit/>
          </a:bodyPr>
          <a:lstStyle/>
          <a:p>
            <a:r>
              <a:rPr lang="en-US" sz="2400" dirty="0">
                <a:solidFill>
                  <a:schemeClr val="accent1"/>
                </a:solidFill>
              </a:rPr>
              <a:t>ix. General Inquiries:</a:t>
            </a:r>
            <a:r>
              <a:rPr lang="en-US" sz="2400" dirty="0"/>
              <a:t> Customers may have general questions about the e-commerce platform itself, including its policies, terms of service, privacy and security measures, or any upcoming features or updates.</a:t>
            </a:r>
          </a:p>
          <a:p>
            <a:r>
              <a:rPr lang="en-US" sz="2400" dirty="0">
                <a:solidFill>
                  <a:schemeClr val="accent1"/>
                </a:solidFill>
              </a:rPr>
              <a:t>x. Feedback and Complaints: </a:t>
            </a:r>
            <a:r>
              <a:rPr lang="en-US" sz="2400" dirty="0"/>
              <a:t>Customers may provide feedback, share their shopping experiences, or express complaints or concerns regarding their interactions with the e-commerce platform or specific sellers. They may seek resolution or provide suggestions for improvement.</a:t>
            </a:r>
          </a:p>
          <a:p>
            <a:r>
              <a:rPr lang="en-US" sz="2400" dirty="0"/>
              <a:t>It's important for e-commerce customer service representatives to be knowledgeable, responsive, and empathetic in addressing these inquiries, providing accurate information, and resolving any issues promptly to ensure a positive customer experience</a:t>
            </a:r>
          </a:p>
          <a:p>
            <a:endParaRPr lang="en-US" dirty="0"/>
          </a:p>
        </p:txBody>
      </p:sp>
    </p:spTree>
    <p:extLst>
      <p:ext uri="{BB962C8B-B14F-4D97-AF65-F5344CB8AC3E}">
        <p14:creationId xmlns:p14="http://schemas.microsoft.com/office/powerpoint/2010/main" val="105443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5301-DB83-8FB6-BF9F-F80180BE6546}"/>
              </a:ext>
            </a:extLst>
          </p:cNvPr>
          <p:cNvSpPr>
            <a:spLocks noGrp="1"/>
          </p:cNvSpPr>
          <p:nvPr>
            <p:ph type="title"/>
          </p:nvPr>
        </p:nvSpPr>
        <p:spPr>
          <a:xfrm>
            <a:off x="254525" y="179109"/>
            <a:ext cx="11679810" cy="829559"/>
          </a:xfrm>
        </p:spPr>
        <p:txBody>
          <a:bodyPr/>
          <a:lstStyle/>
          <a:p>
            <a:r>
              <a:rPr lang="en-US" dirty="0"/>
              <a:t>How to manage e-commerce customer inquiries?</a:t>
            </a:r>
          </a:p>
        </p:txBody>
      </p:sp>
      <p:sp>
        <p:nvSpPr>
          <p:cNvPr id="3" name="Content Placeholder 2">
            <a:extLst>
              <a:ext uri="{FF2B5EF4-FFF2-40B4-BE49-F238E27FC236}">
                <a16:creationId xmlns:a16="http://schemas.microsoft.com/office/drawing/2014/main" id="{B809F7D4-5A41-1189-DCDE-63D10C72C48E}"/>
              </a:ext>
            </a:extLst>
          </p:cNvPr>
          <p:cNvSpPr>
            <a:spLocks noGrp="1"/>
          </p:cNvSpPr>
          <p:nvPr>
            <p:ph idx="1"/>
          </p:nvPr>
        </p:nvSpPr>
        <p:spPr>
          <a:xfrm>
            <a:off x="254525" y="933254"/>
            <a:ext cx="11679810" cy="4996206"/>
          </a:xfrm>
        </p:spPr>
        <p:txBody>
          <a:bodyPr>
            <a:normAutofit/>
          </a:bodyPr>
          <a:lstStyle/>
          <a:p>
            <a:r>
              <a:rPr lang="en-US" dirty="0"/>
              <a:t>Managing e-commerce customer inquiries effectively is crucial for providing excellent customer service. Here are some key steps to help you manage customer inquiries:</a:t>
            </a:r>
          </a:p>
          <a:p>
            <a:r>
              <a:rPr lang="en-US" dirty="0" err="1">
                <a:solidFill>
                  <a:schemeClr val="accent1"/>
                </a:solidFill>
              </a:rPr>
              <a:t>i</a:t>
            </a:r>
            <a:r>
              <a:rPr lang="en-US" dirty="0">
                <a:solidFill>
                  <a:schemeClr val="accent1"/>
                </a:solidFill>
              </a:rPr>
              <a:t>. Provide Multiple Communication Channels: </a:t>
            </a:r>
            <a:r>
              <a:rPr lang="en-US" dirty="0"/>
              <a:t>Offer various channels for customers to reach out, such as email, phone, live chat, and social media. This allows customers to choose their preferred method of communication.</a:t>
            </a:r>
          </a:p>
          <a:p>
            <a:r>
              <a:rPr lang="en-US" dirty="0">
                <a:solidFill>
                  <a:schemeClr val="accent1"/>
                </a:solidFill>
              </a:rPr>
              <a:t>ii. Respond Promptly: </a:t>
            </a:r>
            <a:r>
              <a:rPr lang="en-US" dirty="0"/>
              <a:t>Aim to respond to customer inquiries in a timely manner. Set clear response time targets and ensure your customer service team is adequately staffed to handle the incoming inquiries.</a:t>
            </a:r>
          </a:p>
          <a:p>
            <a:r>
              <a:rPr lang="en-US" dirty="0">
                <a:solidFill>
                  <a:schemeClr val="accent1"/>
                </a:solidFill>
              </a:rPr>
              <a:t>iii. Use an Omnichannel Approach: </a:t>
            </a:r>
            <a:r>
              <a:rPr lang="en-US" dirty="0"/>
              <a:t>Integrate your communication channels to provide a seamless experience. For instance, if a customer starts a conversation on live chat and later reaches out via email, ensure that their interaction history is accessible to the customer service representative.</a:t>
            </a:r>
          </a:p>
          <a:p>
            <a:endParaRPr lang="en-US" dirty="0"/>
          </a:p>
        </p:txBody>
      </p:sp>
    </p:spTree>
    <p:extLst>
      <p:ext uri="{BB962C8B-B14F-4D97-AF65-F5344CB8AC3E}">
        <p14:creationId xmlns:p14="http://schemas.microsoft.com/office/powerpoint/2010/main" val="337478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877B-117F-D845-E13C-A31F29BEF115}"/>
              </a:ext>
            </a:extLst>
          </p:cNvPr>
          <p:cNvSpPr>
            <a:spLocks noGrp="1"/>
          </p:cNvSpPr>
          <p:nvPr>
            <p:ph type="title"/>
          </p:nvPr>
        </p:nvSpPr>
        <p:spPr>
          <a:xfrm>
            <a:off x="1451579" y="122549"/>
            <a:ext cx="9291215" cy="754144"/>
          </a:xfrm>
        </p:spPr>
        <p:txBody>
          <a:bodyPr/>
          <a:lstStyle/>
          <a:p>
            <a:r>
              <a:rPr lang="en-US" dirty="0"/>
              <a:t>CONT’</a:t>
            </a:r>
          </a:p>
        </p:txBody>
      </p:sp>
      <p:sp>
        <p:nvSpPr>
          <p:cNvPr id="3" name="Content Placeholder 2">
            <a:extLst>
              <a:ext uri="{FF2B5EF4-FFF2-40B4-BE49-F238E27FC236}">
                <a16:creationId xmlns:a16="http://schemas.microsoft.com/office/drawing/2014/main" id="{7F85B72D-951F-8A06-A242-CBC41F8E1DF0}"/>
              </a:ext>
            </a:extLst>
          </p:cNvPr>
          <p:cNvSpPr>
            <a:spLocks noGrp="1"/>
          </p:cNvSpPr>
          <p:nvPr>
            <p:ph idx="1"/>
          </p:nvPr>
        </p:nvSpPr>
        <p:spPr>
          <a:xfrm>
            <a:off x="197963" y="876693"/>
            <a:ext cx="11689237" cy="5109327"/>
          </a:xfrm>
        </p:spPr>
        <p:txBody>
          <a:bodyPr>
            <a:normAutofit fontScale="92500"/>
          </a:bodyPr>
          <a:lstStyle/>
          <a:p>
            <a:r>
              <a:rPr lang="en-US" sz="2400" dirty="0">
                <a:solidFill>
                  <a:schemeClr val="accent1"/>
                </a:solidFill>
              </a:rPr>
              <a:t>iv. Implement a Ticketing System: </a:t>
            </a:r>
            <a:r>
              <a:rPr lang="en-US" sz="2400" dirty="0"/>
              <a:t>Use a ticketing system or customer relationship management (CRM) software to manage and track customer inquiries. This helps organize inquiries, assign them to the appropriate staff, and monitor response times and resolution statuses.</a:t>
            </a:r>
          </a:p>
          <a:p>
            <a:r>
              <a:rPr lang="en-US" sz="2400" dirty="0">
                <a:solidFill>
                  <a:schemeClr val="accent1"/>
                </a:solidFill>
              </a:rPr>
              <a:t>v. Understand Customer Needs: </a:t>
            </a:r>
            <a:r>
              <a:rPr lang="en-US" sz="2400" dirty="0"/>
              <a:t>Listen carefully to customers and seek to understand their needs and concerns. Gather all necessary details to provide accurate and relevant responses. Avoid making assumptions and ask clarifying questions if needed.</a:t>
            </a:r>
          </a:p>
          <a:p>
            <a:r>
              <a:rPr lang="en-US" sz="2400" dirty="0">
                <a:solidFill>
                  <a:schemeClr val="accent1"/>
                </a:solidFill>
              </a:rPr>
              <a:t>vi. Provide Clear and Accurate Information: </a:t>
            </a:r>
            <a:r>
              <a:rPr lang="en-US" sz="2400" dirty="0"/>
              <a:t>Ensure that your customer service representatives have access to up-to-date and accurate information about products, services, policies, and procedures. Equip them with the knowledge to provide helpful and detailed responses.</a:t>
            </a:r>
          </a:p>
          <a:p>
            <a:endParaRPr lang="en-US" dirty="0"/>
          </a:p>
        </p:txBody>
      </p:sp>
    </p:spTree>
    <p:extLst>
      <p:ext uri="{BB962C8B-B14F-4D97-AF65-F5344CB8AC3E}">
        <p14:creationId xmlns:p14="http://schemas.microsoft.com/office/powerpoint/2010/main" val="380125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B02C-4FFC-03A0-F3F1-B4BB38DCCBD7}"/>
              </a:ext>
            </a:extLst>
          </p:cNvPr>
          <p:cNvSpPr>
            <a:spLocks noGrp="1"/>
          </p:cNvSpPr>
          <p:nvPr>
            <p:ph type="title"/>
          </p:nvPr>
        </p:nvSpPr>
        <p:spPr>
          <a:xfrm>
            <a:off x="1451579" y="113123"/>
            <a:ext cx="9291215" cy="707010"/>
          </a:xfrm>
        </p:spPr>
        <p:txBody>
          <a:bodyPr/>
          <a:lstStyle/>
          <a:p>
            <a:r>
              <a:rPr lang="en-US" dirty="0"/>
              <a:t>CONT’</a:t>
            </a:r>
          </a:p>
        </p:txBody>
      </p:sp>
      <p:sp>
        <p:nvSpPr>
          <p:cNvPr id="3" name="Content Placeholder 2">
            <a:extLst>
              <a:ext uri="{FF2B5EF4-FFF2-40B4-BE49-F238E27FC236}">
                <a16:creationId xmlns:a16="http://schemas.microsoft.com/office/drawing/2014/main" id="{D5675F16-0CCC-D44B-FC61-22AE0823C148}"/>
              </a:ext>
            </a:extLst>
          </p:cNvPr>
          <p:cNvSpPr>
            <a:spLocks noGrp="1"/>
          </p:cNvSpPr>
          <p:nvPr>
            <p:ph idx="1"/>
          </p:nvPr>
        </p:nvSpPr>
        <p:spPr>
          <a:xfrm>
            <a:off x="197963" y="820133"/>
            <a:ext cx="11792932" cy="5137607"/>
          </a:xfrm>
        </p:spPr>
        <p:txBody>
          <a:bodyPr>
            <a:normAutofit fontScale="92500"/>
          </a:bodyPr>
          <a:lstStyle/>
          <a:p>
            <a:r>
              <a:rPr lang="en-US" sz="2400" dirty="0">
                <a:solidFill>
                  <a:schemeClr val="accent1"/>
                </a:solidFill>
              </a:rPr>
              <a:t>vii. Empathize and Show Professionalism: </a:t>
            </a:r>
            <a:r>
              <a:rPr lang="en-US" sz="2400" dirty="0"/>
              <a:t>Demonstrate empathy and understanding towards customers' issues or concerns. Maintain a professional tone in all interactions, even if the customer is upset or frustrated. Focus on finding solutions and resolving problems.</a:t>
            </a:r>
          </a:p>
          <a:p>
            <a:r>
              <a:rPr lang="en-US" sz="2400" dirty="0">
                <a:solidFill>
                  <a:schemeClr val="accent1"/>
                </a:solidFill>
              </a:rPr>
              <a:t>viii. Personalize Responses: </a:t>
            </a:r>
            <a:r>
              <a:rPr lang="en-US" sz="2400" dirty="0"/>
              <a:t>Whenever possible, personalize your responses to customers. Address them by their name and tailor your replies to their specific inquiries. This personal touch helps create a positive and personalized customer experience.</a:t>
            </a:r>
          </a:p>
          <a:p>
            <a:r>
              <a:rPr lang="en-US" sz="2400" dirty="0">
                <a:solidFill>
                  <a:schemeClr val="accent1"/>
                </a:solidFill>
              </a:rPr>
              <a:t>ix. Escalate if Necessary: </a:t>
            </a:r>
            <a:r>
              <a:rPr lang="en-US" sz="2400" dirty="0"/>
              <a:t>If a customer inquiry requires further attention or resolution beyond the capabilities of frontline customer service representatives, have a clear escalation process in place. Ensure that higher-level support or management is available to handle such cases promptly.</a:t>
            </a:r>
          </a:p>
          <a:p>
            <a:endParaRPr lang="en-US" dirty="0"/>
          </a:p>
        </p:txBody>
      </p:sp>
    </p:spTree>
    <p:extLst>
      <p:ext uri="{BB962C8B-B14F-4D97-AF65-F5344CB8AC3E}">
        <p14:creationId xmlns:p14="http://schemas.microsoft.com/office/powerpoint/2010/main" val="203569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6767-0948-8454-6CDB-65BF68FA51D3}"/>
              </a:ext>
            </a:extLst>
          </p:cNvPr>
          <p:cNvSpPr>
            <a:spLocks noGrp="1"/>
          </p:cNvSpPr>
          <p:nvPr>
            <p:ph type="title"/>
          </p:nvPr>
        </p:nvSpPr>
        <p:spPr>
          <a:xfrm>
            <a:off x="1451579" y="131976"/>
            <a:ext cx="9291215" cy="791852"/>
          </a:xfrm>
        </p:spPr>
        <p:txBody>
          <a:bodyPr/>
          <a:lstStyle/>
          <a:p>
            <a:r>
              <a:rPr lang="en-US" dirty="0"/>
              <a:t>CONT’</a:t>
            </a:r>
          </a:p>
        </p:txBody>
      </p:sp>
      <p:sp>
        <p:nvSpPr>
          <p:cNvPr id="3" name="Content Placeholder 2">
            <a:extLst>
              <a:ext uri="{FF2B5EF4-FFF2-40B4-BE49-F238E27FC236}">
                <a16:creationId xmlns:a16="http://schemas.microsoft.com/office/drawing/2014/main" id="{E929A0A0-5591-D0D9-DC2D-69C716994890}"/>
              </a:ext>
            </a:extLst>
          </p:cNvPr>
          <p:cNvSpPr>
            <a:spLocks noGrp="1"/>
          </p:cNvSpPr>
          <p:nvPr>
            <p:ph idx="1"/>
          </p:nvPr>
        </p:nvSpPr>
        <p:spPr>
          <a:xfrm>
            <a:off x="216816" y="923828"/>
            <a:ext cx="11764651" cy="5033912"/>
          </a:xfrm>
        </p:spPr>
        <p:txBody>
          <a:bodyPr>
            <a:noAutofit/>
          </a:bodyPr>
          <a:lstStyle/>
          <a:p>
            <a:r>
              <a:rPr lang="en-US" sz="2400" dirty="0">
                <a:solidFill>
                  <a:schemeClr val="accent1"/>
                </a:solidFill>
              </a:rPr>
              <a:t>x. Monitor Customer Feedback: </a:t>
            </a:r>
            <a:r>
              <a:rPr lang="en-US" sz="2400" dirty="0"/>
              <a:t>Pay attention to customer feedback, both positive and negative. Use feedback as an opportunity to improve your products, services, and customer support processes. Analyze trends and common inquiries to identify areas for improvement.</a:t>
            </a:r>
          </a:p>
          <a:p>
            <a:r>
              <a:rPr lang="en-US" sz="2400" dirty="0">
                <a:solidFill>
                  <a:schemeClr val="accent1"/>
                </a:solidFill>
              </a:rPr>
              <a:t>xi. Continuous Training and Improvement: </a:t>
            </a:r>
            <a:r>
              <a:rPr lang="en-US" sz="2400" dirty="0"/>
              <a:t>Provide ongoing training to your customer service team to enhance their knowledge, communication skills, and problem-solving abilities. Stay updated on industry trends, best practices, and customer service technologies to improve your overall support effectiveness.</a:t>
            </a:r>
          </a:p>
          <a:p>
            <a:r>
              <a:rPr lang="en-US" sz="2400" dirty="0"/>
              <a:t>Remember, managing e-commerce customer inquiries effectively requires a customer-centric approach, open communication, and a commitment to resolving issues promptly. </a:t>
            </a:r>
          </a:p>
        </p:txBody>
      </p:sp>
    </p:spTree>
    <p:extLst>
      <p:ext uri="{BB962C8B-B14F-4D97-AF65-F5344CB8AC3E}">
        <p14:creationId xmlns:p14="http://schemas.microsoft.com/office/powerpoint/2010/main" val="35741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A662-C0C3-B6E9-751B-A6BE98C3CEC2}"/>
              </a:ext>
            </a:extLst>
          </p:cNvPr>
          <p:cNvSpPr>
            <a:spLocks noGrp="1"/>
          </p:cNvSpPr>
          <p:nvPr>
            <p:ph type="title"/>
          </p:nvPr>
        </p:nvSpPr>
        <p:spPr>
          <a:xfrm>
            <a:off x="150829" y="103695"/>
            <a:ext cx="11953187" cy="1112363"/>
          </a:xfrm>
        </p:spPr>
        <p:txBody>
          <a:bodyPr>
            <a:normAutofit/>
          </a:bodyPr>
          <a:lstStyle/>
          <a:p>
            <a:r>
              <a:rPr lang="en-US" sz="2800" dirty="0"/>
              <a:t>Learning Outcome 1.1. Create customer communication channels</a:t>
            </a:r>
          </a:p>
        </p:txBody>
      </p:sp>
      <p:sp>
        <p:nvSpPr>
          <p:cNvPr id="3" name="Content Placeholder 2">
            <a:extLst>
              <a:ext uri="{FF2B5EF4-FFF2-40B4-BE49-F238E27FC236}">
                <a16:creationId xmlns:a16="http://schemas.microsoft.com/office/drawing/2014/main" id="{38EA2917-475E-2B1A-36F7-18AFA1B4169E}"/>
              </a:ext>
            </a:extLst>
          </p:cNvPr>
          <p:cNvSpPr>
            <a:spLocks noGrp="1"/>
          </p:cNvSpPr>
          <p:nvPr>
            <p:ph idx="1"/>
          </p:nvPr>
        </p:nvSpPr>
        <p:spPr>
          <a:xfrm>
            <a:off x="150829" y="791852"/>
            <a:ext cx="11890342" cy="4930218"/>
          </a:xfrm>
        </p:spPr>
        <p:txBody>
          <a:bodyPr>
            <a:noAutofit/>
          </a:bodyPr>
          <a:lstStyle/>
          <a:p>
            <a:r>
              <a:rPr lang="en-US" sz="2400" dirty="0"/>
              <a:t>When establishing customer communication channels for your e-commerce business, it's essential to offer various options to accommodate different preferences. There are some common customer communication channels to consider</a:t>
            </a:r>
          </a:p>
          <a:p>
            <a:r>
              <a:rPr lang="en-US" sz="2400" dirty="0">
                <a:solidFill>
                  <a:schemeClr val="accent1"/>
                </a:solidFill>
              </a:rPr>
              <a:t>1.1.1. Types of e-commerce communication channels</a:t>
            </a:r>
          </a:p>
          <a:p>
            <a:r>
              <a:rPr lang="en-US" sz="2400" dirty="0" err="1">
                <a:solidFill>
                  <a:schemeClr val="accent1"/>
                </a:solidFill>
              </a:rPr>
              <a:t>i</a:t>
            </a:r>
            <a:r>
              <a:rPr lang="en-US" sz="2400" dirty="0">
                <a:solidFill>
                  <a:schemeClr val="accent1"/>
                </a:solidFill>
              </a:rPr>
              <a:t>. Live chat:</a:t>
            </a:r>
            <a:r>
              <a:rPr lang="en-US" sz="2400" dirty="0"/>
              <a:t> Live chat is a customer communication channel that enables real-time, text-based conversations between customers and representatives or support agents. It is typically implemented on websites or mobile apps, allowing visitors or users to engage in immediate, interactive conversations with customer service or sales representatives.</a:t>
            </a:r>
          </a:p>
        </p:txBody>
      </p:sp>
    </p:spTree>
    <p:extLst>
      <p:ext uri="{BB962C8B-B14F-4D97-AF65-F5344CB8AC3E}">
        <p14:creationId xmlns:p14="http://schemas.microsoft.com/office/powerpoint/2010/main" val="248870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246F-241B-0764-254A-CDD3738ED936}"/>
              </a:ext>
            </a:extLst>
          </p:cNvPr>
          <p:cNvSpPr>
            <a:spLocks noGrp="1"/>
          </p:cNvSpPr>
          <p:nvPr>
            <p:ph type="title"/>
          </p:nvPr>
        </p:nvSpPr>
        <p:spPr>
          <a:xfrm>
            <a:off x="207390" y="1"/>
            <a:ext cx="11811785" cy="1178350"/>
          </a:xfrm>
        </p:spPr>
        <p:txBody>
          <a:bodyPr>
            <a:normAutofit/>
          </a:bodyPr>
          <a:lstStyle/>
          <a:p>
            <a:r>
              <a:rPr lang="en-US" sz="2800" dirty="0"/>
              <a:t>Elements of competence and performance criteria LU2</a:t>
            </a:r>
          </a:p>
        </p:txBody>
      </p:sp>
      <p:sp>
        <p:nvSpPr>
          <p:cNvPr id="3" name="Content Placeholder 2">
            <a:extLst>
              <a:ext uri="{FF2B5EF4-FFF2-40B4-BE49-F238E27FC236}">
                <a16:creationId xmlns:a16="http://schemas.microsoft.com/office/drawing/2014/main" id="{52872581-90A5-B5A9-D233-2C73D3E17ACA}"/>
              </a:ext>
            </a:extLst>
          </p:cNvPr>
          <p:cNvSpPr>
            <a:spLocks noGrp="1"/>
          </p:cNvSpPr>
          <p:nvPr>
            <p:ph idx="1"/>
          </p:nvPr>
        </p:nvSpPr>
        <p:spPr>
          <a:xfrm>
            <a:off x="207391" y="904974"/>
            <a:ext cx="11811784" cy="4561372"/>
          </a:xfrm>
        </p:spPr>
        <p:txBody>
          <a:bodyPr>
            <a:normAutofit/>
          </a:bodyPr>
          <a:lstStyle/>
          <a:p>
            <a:pPr algn="ctr"/>
            <a:r>
              <a:rPr lang="en-US" dirty="0"/>
              <a:t>CONTENT TO BE COVERED IN LU 1</a:t>
            </a:r>
          </a:p>
          <a:p>
            <a:endParaRPr lang="en-US" sz="2800" dirty="0" smtClean="0"/>
          </a:p>
          <a:p>
            <a:pPr marL="0" indent="0">
              <a:buNone/>
            </a:pPr>
            <a:r>
              <a:rPr lang="en-US" sz="2800" dirty="0" smtClean="0">
                <a:solidFill>
                  <a:schemeClr val="accent1"/>
                </a:solidFill>
              </a:rPr>
              <a:t>1.</a:t>
            </a:r>
            <a:r>
              <a:rPr lang="en-US" sz="2800" dirty="0" smtClean="0"/>
              <a:t> Manage customers’ inquiries on e-commerce Platform.</a:t>
            </a:r>
          </a:p>
          <a:p>
            <a:r>
              <a:rPr lang="en-US" sz="2800" dirty="0" smtClean="0"/>
              <a:t>1.1. Create customer communication channels</a:t>
            </a:r>
          </a:p>
          <a:p>
            <a:r>
              <a:rPr lang="en-US" sz="2800" dirty="0" smtClean="0"/>
              <a:t>1.2. Provide technical support to customers</a:t>
            </a:r>
          </a:p>
          <a:p>
            <a:r>
              <a:rPr lang="en-US" sz="2800" dirty="0" smtClean="0"/>
              <a:t>1.3. Clarify services and products to customers</a:t>
            </a:r>
            <a:endParaRPr lang="en-US" sz="2800" dirty="0"/>
          </a:p>
        </p:txBody>
      </p:sp>
    </p:spTree>
    <p:extLst>
      <p:ext uri="{BB962C8B-B14F-4D97-AF65-F5344CB8AC3E}">
        <p14:creationId xmlns:p14="http://schemas.microsoft.com/office/powerpoint/2010/main" val="181908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8610-46ED-CCB6-B2D9-C875030BA7E4}"/>
              </a:ext>
            </a:extLst>
          </p:cNvPr>
          <p:cNvSpPr>
            <a:spLocks noGrp="1"/>
          </p:cNvSpPr>
          <p:nvPr>
            <p:ph type="title"/>
          </p:nvPr>
        </p:nvSpPr>
        <p:spPr>
          <a:xfrm>
            <a:off x="1451579" y="131976"/>
            <a:ext cx="9291215" cy="725864"/>
          </a:xfrm>
        </p:spPr>
        <p:txBody>
          <a:bodyPr/>
          <a:lstStyle/>
          <a:p>
            <a:r>
              <a:rPr lang="en-US" dirty="0"/>
              <a:t>CONT’</a:t>
            </a:r>
          </a:p>
        </p:txBody>
      </p:sp>
      <p:sp>
        <p:nvSpPr>
          <p:cNvPr id="3" name="Content Placeholder 2">
            <a:extLst>
              <a:ext uri="{FF2B5EF4-FFF2-40B4-BE49-F238E27FC236}">
                <a16:creationId xmlns:a16="http://schemas.microsoft.com/office/drawing/2014/main" id="{2BEAD2BD-AE9F-5CC0-C8A7-CB782DE8E345}"/>
              </a:ext>
            </a:extLst>
          </p:cNvPr>
          <p:cNvSpPr>
            <a:spLocks noGrp="1"/>
          </p:cNvSpPr>
          <p:nvPr>
            <p:ph idx="1"/>
          </p:nvPr>
        </p:nvSpPr>
        <p:spPr>
          <a:xfrm>
            <a:off x="179109" y="857840"/>
            <a:ext cx="11821213" cy="5090473"/>
          </a:xfrm>
        </p:spPr>
        <p:txBody>
          <a:bodyPr>
            <a:normAutofit/>
          </a:bodyPr>
          <a:lstStyle/>
          <a:p>
            <a:r>
              <a:rPr lang="en-US" sz="2400" dirty="0">
                <a:solidFill>
                  <a:schemeClr val="accent1"/>
                </a:solidFill>
              </a:rPr>
              <a:t>ii. Email: </a:t>
            </a:r>
            <a:r>
              <a:rPr lang="en-US" sz="2400" dirty="0"/>
              <a:t>Provide a dedicated email address for customer inquiries and support. Respond to emails promptly, addressing customer concerns and providing assistance or information.</a:t>
            </a:r>
          </a:p>
          <a:p>
            <a:r>
              <a:rPr lang="en-US" sz="2400" dirty="0">
                <a:solidFill>
                  <a:schemeClr val="accent1"/>
                </a:solidFill>
              </a:rPr>
              <a:t>iii. social media: </a:t>
            </a:r>
            <a:r>
              <a:rPr lang="en-US" sz="2400" dirty="0"/>
              <a:t>Establish a presence on popular social media platforms such as Facebook, Twitter, Instagram, or LinkedIn. Monitor and respond to customer inquiries and comments made through direct messages, comments, or mentions.</a:t>
            </a:r>
          </a:p>
          <a:p>
            <a:r>
              <a:rPr lang="en-US" sz="2400" dirty="0">
                <a:solidFill>
                  <a:schemeClr val="accent1"/>
                </a:solidFill>
              </a:rPr>
              <a:t>iv. Blog: </a:t>
            </a:r>
            <a:r>
              <a:rPr lang="en-US" sz="2400" dirty="0"/>
              <a:t>Is an online platform or website where individuals or organizations regularly publish articles or posts in a chronological format. Blogs typically consist of written content, but they can also include images, videos, and other media formats. </a:t>
            </a:r>
          </a:p>
          <a:p>
            <a:endParaRPr lang="en-US" dirty="0"/>
          </a:p>
        </p:txBody>
      </p:sp>
    </p:spTree>
    <p:extLst>
      <p:ext uri="{BB962C8B-B14F-4D97-AF65-F5344CB8AC3E}">
        <p14:creationId xmlns:p14="http://schemas.microsoft.com/office/powerpoint/2010/main" val="165185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ABA8-1CC6-F4E5-E988-405EE87C4A74}"/>
              </a:ext>
            </a:extLst>
          </p:cNvPr>
          <p:cNvSpPr>
            <a:spLocks noGrp="1"/>
          </p:cNvSpPr>
          <p:nvPr>
            <p:ph type="title"/>
          </p:nvPr>
        </p:nvSpPr>
        <p:spPr>
          <a:xfrm>
            <a:off x="1451579" y="84841"/>
            <a:ext cx="9291215" cy="669303"/>
          </a:xfrm>
        </p:spPr>
        <p:txBody>
          <a:bodyPr/>
          <a:lstStyle/>
          <a:p>
            <a:r>
              <a:rPr lang="en-US" dirty="0"/>
              <a:t>CONT’</a:t>
            </a:r>
          </a:p>
        </p:txBody>
      </p:sp>
      <p:sp>
        <p:nvSpPr>
          <p:cNvPr id="3" name="Content Placeholder 2">
            <a:extLst>
              <a:ext uri="{FF2B5EF4-FFF2-40B4-BE49-F238E27FC236}">
                <a16:creationId xmlns:a16="http://schemas.microsoft.com/office/drawing/2014/main" id="{14D0DE18-DBAD-4162-313E-97497DB3E298}"/>
              </a:ext>
            </a:extLst>
          </p:cNvPr>
          <p:cNvSpPr>
            <a:spLocks noGrp="1"/>
          </p:cNvSpPr>
          <p:nvPr>
            <p:ph idx="1"/>
          </p:nvPr>
        </p:nvSpPr>
        <p:spPr>
          <a:xfrm>
            <a:off x="150829" y="754144"/>
            <a:ext cx="11858919" cy="5231877"/>
          </a:xfrm>
        </p:spPr>
        <p:txBody>
          <a:bodyPr>
            <a:normAutofit lnSpcReduction="10000"/>
          </a:bodyPr>
          <a:lstStyle/>
          <a:p>
            <a:r>
              <a:rPr lang="en-US" sz="2400" dirty="0">
                <a:solidFill>
                  <a:schemeClr val="accent1"/>
                </a:solidFill>
              </a:rPr>
              <a:t>v. Web-based Push Notifications: </a:t>
            </a:r>
            <a:r>
              <a:rPr lang="en-US" sz="2400" dirty="0"/>
              <a:t>Are a type of notification that is sent to users' web browsers or devices, even when they are not actively browsing a particular website. They allow website owners or web applications to send messages or alerts directly to their users, keeping them informed and engaged.</a:t>
            </a:r>
          </a:p>
          <a:p>
            <a:r>
              <a:rPr lang="en-US" sz="2400" dirty="0">
                <a:solidFill>
                  <a:schemeClr val="accent1"/>
                </a:solidFill>
              </a:rPr>
              <a:t>Here's how web-based push notifications typically work:</a:t>
            </a:r>
          </a:p>
          <a:p>
            <a:r>
              <a:rPr lang="en-US" sz="2400" dirty="0" err="1">
                <a:solidFill>
                  <a:schemeClr val="accent1"/>
                </a:solidFill>
              </a:rPr>
              <a:t>i</a:t>
            </a:r>
            <a:r>
              <a:rPr lang="en-US" sz="2400" dirty="0">
                <a:solidFill>
                  <a:schemeClr val="accent1"/>
                </a:solidFill>
              </a:rPr>
              <a:t>. User Permission: </a:t>
            </a:r>
            <a:r>
              <a:rPr lang="en-US" sz="2400" dirty="0"/>
              <a:t>When a user visits a website for the first time, they may be prompted with a request to allow or block push notifications. If the user grants permission, the website can send notifications to their browser or device.</a:t>
            </a:r>
          </a:p>
          <a:p>
            <a:r>
              <a:rPr lang="en-US" sz="2400" dirty="0">
                <a:solidFill>
                  <a:schemeClr val="accent1"/>
                </a:solidFill>
              </a:rPr>
              <a:t>ii. Subscription: </a:t>
            </a:r>
            <a:r>
              <a:rPr lang="en-US" sz="2400" dirty="0"/>
              <a:t>Once a user grants permission, their browser or device generates a unique identifier, known as a "push token" or "device token," which is then stored by the website or web application.</a:t>
            </a:r>
          </a:p>
          <a:p>
            <a:endParaRPr lang="en-US" dirty="0"/>
          </a:p>
        </p:txBody>
      </p:sp>
    </p:spTree>
    <p:extLst>
      <p:ext uri="{BB962C8B-B14F-4D97-AF65-F5344CB8AC3E}">
        <p14:creationId xmlns:p14="http://schemas.microsoft.com/office/powerpoint/2010/main" val="2707462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D560-9729-76E4-5A2F-CBDCA3BA07CB}"/>
              </a:ext>
            </a:extLst>
          </p:cNvPr>
          <p:cNvSpPr>
            <a:spLocks noGrp="1"/>
          </p:cNvSpPr>
          <p:nvPr>
            <p:ph type="title"/>
          </p:nvPr>
        </p:nvSpPr>
        <p:spPr>
          <a:xfrm>
            <a:off x="1451579" y="94269"/>
            <a:ext cx="9291215" cy="782424"/>
          </a:xfrm>
        </p:spPr>
        <p:txBody>
          <a:bodyPr/>
          <a:lstStyle/>
          <a:p>
            <a:r>
              <a:rPr lang="en-US" dirty="0"/>
              <a:t>CONT’</a:t>
            </a:r>
          </a:p>
        </p:txBody>
      </p:sp>
      <p:sp>
        <p:nvSpPr>
          <p:cNvPr id="3" name="Content Placeholder 2">
            <a:extLst>
              <a:ext uri="{FF2B5EF4-FFF2-40B4-BE49-F238E27FC236}">
                <a16:creationId xmlns:a16="http://schemas.microsoft.com/office/drawing/2014/main" id="{85FB07D3-9DE8-6F5C-30FA-DAB7E4A6C97B}"/>
              </a:ext>
            </a:extLst>
          </p:cNvPr>
          <p:cNvSpPr>
            <a:spLocks noGrp="1"/>
          </p:cNvSpPr>
          <p:nvPr>
            <p:ph idx="1"/>
          </p:nvPr>
        </p:nvSpPr>
        <p:spPr>
          <a:xfrm>
            <a:off x="197963" y="801278"/>
            <a:ext cx="11783505" cy="5194169"/>
          </a:xfrm>
        </p:spPr>
        <p:txBody>
          <a:bodyPr>
            <a:normAutofit/>
          </a:bodyPr>
          <a:lstStyle/>
          <a:p>
            <a:r>
              <a:rPr lang="en-US" sz="2400" dirty="0">
                <a:solidFill>
                  <a:schemeClr val="accent1"/>
                </a:solidFill>
              </a:rPr>
              <a:t>iii. Sending Notifications: </a:t>
            </a:r>
            <a:r>
              <a:rPr lang="en-US" sz="2400" dirty="0"/>
              <a:t>When the website or web application wants to send a notification, it makes use of a push notification service or platform. The service interacts with the user's browser or device through a standardized protocol (e.g., Web Push API for browsers) to deliver the notification.</a:t>
            </a:r>
          </a:p>
          <a:p>
            <a:r>
              <a:rPr lang="en-US" sz="2400" dirty="0">
                <a:solidFill>
                  <a:schemeClr val="accent1"/>
                </a:solidFill>
              </a:rPr>
              <a:t>iv. Notification Display: </a:t>
            </a:r>
            <a:r>
              <a:rPr lang="en-US" sz="2400" dirty="0"/>
              <a:t>When the user's browser or device receives the push notification, it displays a notification to the user, typically as a pop-up or banner. The notification can include a title, message, image, and sometimes even interactive buttons.</a:t>
            </a:r>
          </a:p>
          <a:p>
            <a:r>
              <a:rPr lang="en-US" sz="2400" dirty="0">
                <a:solidFill>
                  <a:schemeClr val="accent1"/>
                </a:solidFill>
              </a:rPr>
              <a:t>v. User Interaction: </a:t>
            </a:r>
            <a:r>
              <a:rPr lang="en-US" sz="2400" dirty="0"/>
              <a:t>Users can interact with the notification by clicking on it, which can lead them back to the website or perform a specific action defined by the website owner or web application.</a:t>
            </a:r>
          </a:p>
          <a:p>
            <a:endParaRPr lang="en-US" dirty="0"/>
          </a:p>
        </p:txBody>
      </p:sp>
    </p:spTree>
    <p:extLst>
      <p:ext uri="{BB962C8B-B14F-4D97-AF65-F5344CB8AC3E}">
        <p14:creationId xmlns:p14="http://schemas.microsoft.com/office/powerpoint/2010/main" val="182197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AB3D-EE52-614E-57BE-6FA1FC8DF19D}"/>
              </a:ext>
            </a:extLst>
          </p:cNvPr>
          <p:cNvSpPr>
            <a:spLocks noGrp="1"/>
          </p:cNvSpPr>
          <p:nvPr>
            <p:ph type="title"/>
          </p:nvPr>
        </p:nvSpPr>
        <p:spPr>
          <a:xfrm>
            <a:off x="1451579" y="113123"/>
            <a:ext cx="9291215" cy="688155"/>
          </a:xfrm>
        </p:spPr>
        <p:txBody>
          <a:bodyPr/>
          <a:lstStyle/>
          <a:p>
            <a:r>
              <a:rPr lang="en-US" dirty="0"/>
              <a:t>CONT’</a:t>
            </a:r>
          </a:p>
        </p:txBody>
      </p:sp>
      <p:sp>
        <p:nvSpPr>
          <p:cNvPr id="3" name="Content Placeholder 2">
            <a:extLst>
              <a:ext uri="{FF2B5EF4-FFF2-40B4-BE49-F238E27FC236}">
                <a16:creationId xmlns:a16="http://schemas.microsoft.com/office/drawing/2014/main" id="{25264CEF-5A1B-308A-7A64-0681902CEC7D}"/>
              </a:ext>
            </a:extLst>
          </p:cNvPr>
          <p:cNvSpPr>
            <a:spLocks noGrp="1"/>
          </p:cNvSpPr>
          <p:nvPr>
            <p:ph idx="1"/>
          </p:nvPr>
        </p:nvSpPr>
        <p:spPr>
          <a:xfrm>
            <a:off x="169683" y="801278"/>
            <a:ext cx="11821212" cy="5175316"/>
          </a:xfrm>
        </p:spPr>
        <p:txBody>
          <a:bodyPr/>
          <a:lstStyle/>
          <a:p>
            <a:r>
              <a:rPr lang="en-US" sz="2400" dirty="0">
                <a:solidFill>
                  <a:schemeClr val="accent1"/>
                </a:solidFill>
              </a:rPr>
              <a:t>vi. FAQs: </a:t>
            </a:r>
            <a:r>
              <a:rPr lang="en-US" sz="2400" dirty="0"/>
              <a:t>It refers to a list of commonly asked questions and their corresponding answers that are compiled and provided by individuals, organizations, or websites to address common inquiries from their audience or customers.</a:t>
            </a:r>
          </a:p>
          <a:p>
            <a:r>
              <a:rPr lang="en-US" sz="2400" dirty="0"/>
              <a:t>FAQs serve as a convenient resource to help users find quick answers to their questions without needing to reach out directly for support or clarification. They are often organized into categories or topics to make it easier for users to navigate and locate the information they are seeking.</a:t>
            </a:r>
          </a:p>
          <a:p>
            <a:endParaRPr lang="en-US" dirty="0"/>
          </a:p>
        </p:txBody>
      </p:sp>
    </p:spTree>
    <p:extLst>
      <p:ext uri="{BB962C8B-B14F-4D97-AF65-F5344CB8AC3E}">
        <p14:creationId xmlns:p14="http://schemas.microsoft.com/office/powerpoint/2010/main" val="112397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76C3-4D3D-9A72-C97A-16BB313033F5}"/>
              </a:ext>
            </a:extLst>
          </p:cNvPr>
          <p:cNvSpPr>
            <a:spLocks noGrp="1"/>
          </p:cNvSpPr>
          <p:nvPr>
            <p:ph type="title"/>
          </p:nvPr>
        </p:nvSpPr>
        <p:spPr>
          <a:xfrm>
            <a:off x="207390" y="1"/>
            <a:ext cx="11830639" cy="556180"/>
          </a:xfrm>
        </p:spPr>
        <p:txBody>
          <a:bodyPr>
            <a:normAutofit/>
          </a:bodyPr>
          <a:lstStyle/>
          <a:p>
            <a:r>
              <a:rPr lang="fr-FR" sz="2600" dirty="0"/>
              <a:t>1.1.2. Techniques to manage multiple communication channels</a:t>
            </a:r>
            <a:endParaRPr lang="en-US" sz="2600" dirty="0"/>
          </a:p>
        </p:txBody>
      </p:sp>
      <p:sp>
        <p:nvSpPr>
          <p:cNvPr id="3" name="Content Placeholder 2">
            <a:extLst>
              <a:ext uri="{FF2B5EF4-FFF2-40B4-BE49-F238E27FC236}">
                <a16:creationId xmlns:a16="http://schemas.microsoft.com/office/drawing/2014/main" id="{3D066383-924C-8DF9-5209-C24933B28B8F}"/>
              </a:ext>
            </a:extLst>
          </p:cNvPr>
          <p:cNvSpPr>
            <a:spLocks noGrp="1"/>
          </p:cNvSpPr>
          <p:nvPr>
            <p:ph idx="1"/>
          </p:nvPr>
        </p:nvSpPr>
        <p:spPr>
          <a:xfrm>
            <a:off x="207391" y="480767"/>
            <a:ext cx="11830638" cy="5486399"/>
          </a:xfrm>
        </p:spPr>
        <p:txBody>
          <a:bodyPr/>
          <a:lstStyle/>
          <a:p>
            <a:r>
              <a:rPr lang="en-US" dirty="0"/>
              <a:t>Managing multiple communication channels effectively is essential for individuals or organizations that need to handle various channels such as email, phone calls, social media, live chat, and more. Here are some techniques to help you manage multiple communication channels efficiently:</a:t>
            </a:r>
          </a:p>
          <a:p>
            <a:r>
              <a:rPr lang="en-US" dirty="0" err="1">
                <a:solidFill>
                  <a:schemeClr val="accent1"/>
                </a:solidFill>
              </a:rPr>
              <a:t>i</a:t>
            </a:r>
            <a:r>
              <a:rPr lang="en-US" dirty="0">
                <a:solidFill>
                  <a:schemeClr val="accent1"/>
                </a:solidFill>
              </a:rPr>
              <a:t>. Pick only relevant channels: </a:t>
            </a:r>
            <a:r>
              <a:rPr lang="en-US" dirty="0"/>
              <a:t>Certainly, When managing multiple communication channels, it's important to focus on the ones that are most relevant to your audience and align with your goals.</a:t>
            </a:r>
          </a:p>
          <a:p>
            <a:r>
              <a:rPr lang="en-US" dirty="0">
                <a:solidFill>
                  <a:schemeClr val="accent1"/>
                </a:solidFill>
              </a:rPr>
              <a:t>a. Know Your Target Audience</a:t>
            </a:r>
          </a:p>
          <a:p>
            <a:r>
              <a:rPr lang="en-US" dirty="0">
                <a:solidFill>
                  <a:schemeClr val="accent1"/>
                </a:solidFill>
              </a:rPr>
              <a:t>b. Analyze Channel Effectiveness</a:t>
            </a:r>
          </a:p>
          <a:p>
            <a:r>
              <a:rPr lang="en-US" dirty="0">
                <a:solidFill>
                  <a:schemeClr val="accent1"/>
                </a:solidFill>
              </a:rPr>
              <a:t>c. Research Competitor Channels</a:t>
            </a:r>
          </a:p>
          <a:p>
            <a:r>
              <a:rPr lang="en-US" dirty="0">
                <a:solidFill>
                  <a:schemeClr val="accent1"/>
                </a:solidFill>
              </a:rPr>
              <a:t>d. Consider Channel Specificity </a:t>
            </a:r>
          </a:p>
          <a:p>
            <a:r>
              <a:rPr lang="en-US" dirty="0">
                <a:solidFill>
                  <a:schemeClr val="accent1"/>
                </a:solidFill>
              </a:rPr>
              <a:t>e. Align with your goals</a:t>
            </a:r>
          </a:p>
          <a:p>
            <a:r>
              <a:rPr lang="en-US" dirty="0">
                <a:solidFill>
                  <a:schemeClr val="accent1"/>
                </a:solidFill>
              </a:rPr>
              <a:t>f. Resource availability</a:t>
            </a:r>
          </a:p>
          <a:p>
            <a:endParaRPr lang="en-US" dirty="0">
              <a:solidFill>
                <a:schemeClr val="accent1"/>
              </a:solidFill>
            </a:endParaRPr>
          </a:p>
        </p:txBody>
      </p:sp>
    </p:spTree>
    <p:extLst>
      <p:ext uri="{BB962C8B-B14F-4D97-AF65-F5344CB8AC3E}">
        <p14:creationId xmlns:p14="http://schemas.microsoft.com/office/powerpoint/2010/main" val="346648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5C0A-2BF7-E10F-5099-BD2DE1E26E98}"/>
              </a:ext>
            </a:extLst>
          </p:cNvPr>
          <p:cNvSpPr>
            <a:spLocks noGrp="1"/>
          </p:cNvSpPr>
          <p:nvPr>
            <p:ph type="title"/>
          </p:nvPr>
        </p:nvSpPr>
        <p:spPr>
          <a:xfrm>
            <a:off x="160256" y="1"/>
            <a:ext cx="11924907" cy="772998"/>
          </a:xfrm>
        </p:spPr>
        <p:txBody>
          <a:bodyPr/>
          <a:lstStyle/>
          <a:p>
            <a:r>
              <a:rPr lang="en-US" cap="none" dirty="0"/>
              <a:t>technique to manage multiple </a:t>
            </a:r>
            <a:r>
              <a:rPr lang="en-US" cap="none" dirty="0" err="1"/>
              <a:t>channle</a:t>
            </a:r>
            <a:r>
              <a:rPr lang="en-US" cap="none" dirty="0"/>
              <a:t> </a:t>
            </a:r>
            <a:r>
              <a:rPr lang="en-US" dirty="0" err="1"/>
              <a:t>cont</a:t>
            </a:r>
            <a:r>
              <a:rPr lang="en-US" dirty="0"/>
              <a:t>’</a:t>
            </a:r>
          </a:p>
        </p:txBody>
      </p:sp>
      <p:sp>
        <p:nvSpPr>
          <p:cNvPr id="3" name="Content Placeholder 2">
            <a:extLst>
              <a:ext uri="{FF2B5EF4-FFF2-40B4-BE49-F238E27FC236}">
                <a16:creationId xmlns:a16="http://schemas.microsoft.com/office/drawing/2014/main" id="{DD2B6E08-2CEE-7D7C-F2AA-28C262F31522}"/>
              </a:ext>
            </a:extLst>
          </p:cNvPr>
          <p:cNvSpPr>
            <a:spLocks noGrp="1"/>
          </p:cNvSpPr>
          <p:nvPr>
            <p:ph idx="1"/>
          </p:nvPr>
        </p:nvSpPr>
        <p:spPr>
          <a:xfrm>
            <a:off x="160257" y="707010"/>
            <a:ext cx="11871488" cy="5288437"/>
          </a:xfrm>
        </p:spPr>
        <p:txBody>
          <a:bodyPr>
            <a:normAutofit/>
          </a:bodyPr>
          <a:lstStyle/>
          <a:p>
            <a:r>
              <a:rPr lang="en-US" sz="2400" dirty="0">
                <a:solidFill>
                  <a:schemeClr val="accent1"/>
                </a:solidFill>
              </a:rPr>
              <a:t>ii. Set goals for each channels: </a:t>
            </a:r>
            <a:r>
              <a:rPr lang="en-US" sz="2400" dirty="0"/>
              <a:t>Setting specific goals for each communication channel can help you establish clear objectives and measure the success of your efforts. </a:t>
            </a:r>
          </a:p>
          <a:p>
            <a:r>
              <a:rPr lang="en-US" sz="2400" dirty="0">
                <a:solidFill>
                  <a:schemeClr val="accent1"/>
                </a:solidFill>
              </a:rPr>
              <a:t>iii.  Capture Customer Journeys Across Channels in One Place: </a:t>
            </a:r>
            <a:r>
              <a:rPr lang="en-US" sz="2400" dirty="0"/>
              <a:t>To capture customer journeys across channels in one place, you can implement a customer journey mapping approach combined with a centralized customer data platform (CDP) or customer relationship management (CRM) system. </a:t>
            </a:r>
          </a:p>
          <a:p>
            <a:r>
              <a:rPr lang="en-US" sz="2400" dirty="0">
                <a:solidFill>
                  <a:schemeClr val="accent1"/>
                </a:solidFill>
              </a:rPr>
              <a:t>v. Make Sure Your Channels Talk to Each Other: </a:t>
            </a:r>
            <a:r>
              <a:rPr lang="en-US" sz="2400" dirty="0"/>
              <a:t>To ensure that your channels talk to each other and provide a cohesive customer experience, </a:t>
            </a:r>
          </a:p>
        </p:txBody>
      </p:sp>
    </p:spTree>
    <p:extLst>
      <p:ext uri="{BB962C8B-B14F-4D97-AF65-F5344CB8AC3E}">
        <p14:creationId xmlns:p14="http://schemas.microsoft.com/office/powerpoint/2010/main" val="156383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29A8-14B7-A48C-4474-F2BBE2A944E5}"/>
              </a:ext>
            </a:extLst>
          </p:cNvPr>
          <p:cNvSpPr>
            <a:spLocks noGrp="1"/>
          </p:cNvSpPr>
          <p:nvPr>
            <p:ph type="title"/>
          </p:nvPr>
        </p:nvSpPr>
        <p:spPr>
          <a:xfrm>
            <a:off x="179109" y="94269"/>
            <a:ext cx="11877773" cy="1140642"/>
          </a:xfrm>
        </p:spPr>
        <p:txBody>
          <a:bodyPr/>
          <a:lstStyle/>
          <a:p>
            <a:r>
              <a:rPr lang="en-US" dirty="0"/>
              <a:t>Learning Outcome 1.2: Provide technical support to customers</a:t>
            </a:r>
          </a:p>
        </p:txBody>
      </p:sp>
      <p:sp>
        <p:nvSpPr>
          <p:cNvPr id="3" name="Content Placeholder 2">
            <a:extLst>
              <a:ext uri="{FF2B5EF4-FFF2-40B4-BE49-F238E27FC236}">
                <a16:creationId xmlns:a16="http://schemas.microsoft.com/office/drawing/2014/main" id="{71097862-90D9-ADE6-C729-514B4F15C4D3}"/>
              </a:ext>
            </a:extLst>
          </p:cNvPr>
          <p:cNvSpPr>
            <a:spLocks noGrp="1"/>
          </p:cNvSpPr>
          <p:nvPr>
            <p:ph idx="1"/>
          </p:nvPr>
        </p:nvSpPr>
        <p:spPr>
          <a:xfrm>
            <a:off x="179109" y="1234912"/>
            <a:ext cx="11510128" cy="4231434"/>
          </a:xfrm>
        </p:spPr>
        <p:txBody>
          <a:bodyPr>
            <a:normAutofit/>
          </a:bodyPr>
          <a:lstStyle/>
          <a:p>
            <a:endParaRPr lang="en-US" sz="2400" dirty="0"/>
          </a:p>
          <a:p>
            <a:r>
              <a:rPr lang="en-US" sz="2400" dirty="0"/>
              <a:t>Providing technical support to customers involves assisting them with any technical issues, questions, or concerns they may have regarding a product or service. The goal of technical support is to help customers overcome difficulties and ensure they have a positive experience with the product or service.</a:t>
            </a:r>
          </a:p>
        </p:txBody>
      </p:sp>
    </p:spTree>
    <p:extLst>
      <p:ext uri="{BB962C8B-B14F-4D97-AF65-F5344CB8AC3E}">
        <p14:creationId xmlns:p14="http://schemas.microsoft.com/office/powerpoint/2010/main" val="1346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6920-76DA-2B60-782A-DE61E941DA1B}"/>
              </a:ext>
            </a:extLst>
          </p:cNvPr>
          <p:cNvSpPr>
            <a:spLocks noGrp="1"/>
          </p:cNvSpPr>
          <p:nvPr>
            <p:ph type="title"/>
          </p:nvPr>
        </p:nvSpPr>
        <p:spPr>
          <a:xfrm>
            <a:off x="1451579" y="75414"/>
            <a:ext cx="10511035" cy="801279"/>
          </a:xfrm>
        </p:spPr>
        <p:txBody>
          <a:bodyPr/>
          <a:lstStyle/>
          <a:p>
            <a:r>
              <a:rPr lang="en-US" dirty="0"/>
              <a:t>1.2.1. Customer account support</a:t>
            </a:r>
          </a:p>
        </p:txBody>
      </p:sp>
      <p:sp>
        <p:nvSpPr>
          <p:cNvPr id="3" name="Content Placeholder 2">
            <a:extLst>
              <a:ext uri="{FF2B5EF4-FFF2-40B4-BE49-F238E27FC236}">
                <a16:creationId xmlns:a16="http://schemas.microsoft.com/office/drawing/2014/main" id="{3380F0BA-7F83-0AEF-6678-F5906511C7B9}"/>
              </a:ext>
            </a:extLst>
          </p:cNvPr>
          <p:cNvSpPr>
            <a:spLocks noGrp="1"/>
          </p:cNvSpPr>
          <p:nvPr>
            <p:ph idx="1"/>
          </p:nvPr>
        </p:nvSpPr>
        <p:spPr>
          <a:xfrm>
            <a:off x="169683" y="876693"/>
            <a:ext cx="11792932" cy="5137607"/>
          </a:xfrm>
        </p:spPr>
        <p:txBody>
          <a:bodyPr>
            <a:noAutofit/>
          </a:bodyPr>
          <a:lstStyle/>
          <a:p>
            <a:r>
              <a:rPr lang="en-US" sz="2200" dirty="0"/>
              <a:t>Customer account support refers to the assistance and guidance provided to customers regarding their accounts with a company or organization. It involves helping customers manage and navigate various aspects of their accounts, addressing account-related inquiries, and ensuring a smooth experience throughout their relationship with the company.</a:t>
            </a:r>
          </a:p>
          <a:p>
            <a:r>
              <a:rPr lang="en-US" sz="2200" dirty="0">
                <a:solidFill>
                  <a:schemeClr val="accent1"/>
                </a:solidFill>
              </a:rPr>
              <a:t>Here are some common elements of customer account support:</a:t>
            </a:r>
          </a:p>
          <a:p>
            <a:r>
              <a:rPr lang="en-US" sz="2200" dirty="0" err="1">
                <a:solidFill>
                  <a:schemeClr val="accent1"/>
                </a:solidFill>
              </a:rPr>
              <a:t>i</a:t>
            </a:r>
            <a:r>
              <a:rPr lang="en-US" sz="2200" dirty="0">
                <a:solidFill>
                  <a:schemeClr val="accent1"/>
                </a:solidFill>
              </a:rPr>
              <a:t>. Account Setup: </a:t>
            </a:r>
            <a:r>
              <a:rPr lang="en-US" sz="2200" dirty="0"/>
              <a:t>Customer account support often involves helping customers set up their accounts. This includes assisting with account registration, verifying account details, and guiding customers through the initial steps of account activation.</a:t>
            </a:r>
          </a:p>
          <a:p>
            <a:r>
              <a:rPr lang="en-US" sz="2200" dirty="0">
                <a:solidFill>
                  <a:schemeClr val="accent1"/>
                </a:solidFill>
              </a:rPr>
              <a:t>ii. Account Management: Support </a:t>
            </a:r>
            <a:r>
              <a:rPr lang="en-US" sz="2200" dirty="0"/>
              <a:t>representatives help customers manage their accounts effectively. They may assist with tasks such as updating account information. </a:t>
            </a:r>
          </a:p>
        </p:txBody>
      </p:sp>
    </p:spTree>
    <p:extLst>
      <p:ext uri="{BB962C8B-B14F-4D97-AF65-F5344CB8AC3E}">
        <p14:creationId xmlns:p14="http://schemas.microsoft.com/office/powerpoint/2010/main" val="3070641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1E7D-39C2-2CC3-7814-B7C3257589DD}"/>
              </a:ext>
            </a:extLst>
          </p:cNvPr>
          <p:cNvSpPr>
            <a:spLocks noGrp="1"/>
          </p:cNvSpPr>
          <p:nvPr>
            <p:ph type="title"/>
          </p:nvPr>
        </p:nvSpPr>
        <p:spPr>
          <a:xfrm>
            <a:off x="1451579" y="113123"/>
            <a:ext cx="9291215" cy="772997"/>
          </a:xfrm>
        </p:spPr>
        <p:txBody>
          <a:bodyPr/>
          <a:lstStyle/>
          <a:p>
            <a:r>
              <a:rPr lang="en-US" dirty="0"/>
              <a:t>CONT’</a:t>
            </a:r>
          </a:p>
        </p:txBody>
      </p:sp>
      <p:sp>
        <p:nvSpPr>
          <p:cNvPr id="3" name="Content Placeholder 2">
            <a:extLst>
              <a:ext uri="{FF2B5EF4-FFF2-40B4-BE49-F238E27FC236}">
                <a16:creationId xmlns:a16="http://schemas.microsoft.com/office/drawing/2014/main" id="{6C24DF34-E2B1-6BCE-A36B-9FAFC57B3A39}"/>
              </a:ext>
            </a:extLst>
          </p:cNvPr>
          <p:cNvSpPr>
            <a:spLocks noGrp="1"/>
          </p:cNvSpPr>
          <p:nvPr>
            <p:ph idx="1"/>
          </p:nvPr>
        </p:nvSpPr>
        <p:spPr>
          <a:xfrm>
            <a:off x="169683" y="886120"/>
            <a:ext cx="11868346" cy="5118754"/>
          </a:xfrm>
        </p:spPr>
        <p:txBody>
          <a:bodyPr>
            <a:normAutofit fontScale="92500" lnSpcReduction="10000"/>
          </a:bodyPr>
          <a:lstStyle/>
          <a:p>
            <a:r>
              <a:rPr lang="en-US" dirty="0">
                <a:solidFill>
                  <a:schemeClr val="accent1"/>
                </a:solidFill>
              </a:rPr>
              <a:t>ii</a:t>
            </a:r>
            <a:r>
              <a:rPr lang="en-US" sz="2400" dirty="0">
                <a:solidFill>
                  <a:schemeClr val="accent1"/>
                </a:solidFill>
              </a:rPr>
              <a:t>i. Billing and Payments: </a:t>
            </a:r>
            <a:r>
              <a:rPr lang="en-US" sz="2400" dirty="0"/>
              <a:t>Customer account support often includes addressing billing-related queries and providing assistance with payment processes. Support representatives may help customers understand their invoices, resolve billing discrepancies, set up recurring payments, or provide alternative payment options.</a:t>
            </a:r>
          </a:p>
          <a:p>
            <a:r>
              <a:rPr lang="en-US" sz="2400" dirty="0">
                <a:solidFill>
                  <a:schemeClr val="accent1"/>
                </a:solidFill>
              </a:rPr>
              <a:t>iv. Account Security: </a:t>
            </a:r>
            <a:r>
              <a:rPr lang="en-US" sz="2400" dirty="0"/>
              <a:t>Support agents play a vital role in ensuring the security of customer accounts. They may assist with password resets, account recovery procedures, and educate customers about best practices for protecting their accounts from unauthorized access or fraud.</a:t>
            </a:r>
          </a:p>
          <a:p>
            <a:r>
              <a:rPr lang="en-US" sz="2400" dirty="0">
                <a:solidFill>
                  <a:schemeClr val="accent1"/>
                </a:solidFill>
              </a:rPr>
              <a:t>v. Troubleshooting Account Issues: </a:t>
            </a:r>
            <a:r>
              <a:rPr lang="en-US" sz="2400" dirty="0"/>
              <a:t>Customers may encounter technical or functional issues related to their accounts. Customer account support involves troubleshooting and resolving such issues, whether they are login problems, account access issues, or other account-related errors.</a:t>
            </a:r>
          </a:p>
          <a:p>
            <a:endParaRPr lang="en-US" dirty="0"/>
          </a:p>
        </p:txBody>
      </p:sp>
    </p:spTree>
    <p:extLst>
      <p:ext uri="{BB962C8B-B14F-4D97-AF65-F5344CB8AC3E}">
        <p14:creationId xmlns:p14="http://schemas.microsoft.com/office/powerpoint/2010/main" val="323516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BA2D-17C8-5CA5-209E-2C64EC53B323}"/>
              </a:ext>
            </a:extLst>
          </p:cNvPr>
          <p:cNvSpPr>
            <a:spLocks noGrp="1"/>
          </p:cNvSpPr>
          <p:nvPr>
            <p:ph type="title"/>
          </p:nvPr>
        </p:nvSpPr>
        <p:spPr>
          <a:xfrm>
            <a:off x="1451579" y="94269"/>
            <a:ext cx="9291215" cy="509046"/>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F0DB4B63-6161-70C1-4A35-57E9B2B42865}"/>
              </a:ext>
            </a:extLst>
          </p:cNvPr>
          <p:cNvSpPr>
            <a:spLocks noGrp="1"/>
          </p:cNvSpPr>
          <p:nvPr>
            <p:ph idx="1"/>
          </p:nvPr>
        </p:nvSpPr>
        <p:spPr>
          <a:xfrm>
            <a:off x="179109" y="603316"/>
            <a:ext cx="11783505" cy="5420412"/>
          </a:xfrm>
        </p:spPr>
        <p:txBody>
          <a:bodyPr>
            <a:normAutofit/>
          </a:bodyPr>
          <a:lstStyle/>
          <a:p>
            <a:endParaRPr lang="en-US" sz="2400" dirty="0">
              <a:solidFill>
                <a:schemeClr val="accent1"/>
              </a:solidFill>
            </a:endParaRPr>
          </a:p>
          <a:p>
            <a:r>
              <a:rPr lang="en-US" sz="2400" dirty="0">
                <a:solidFill>
                  <a:schemeClr val="accent1"/>
                </a:solidFill>
              </a:rPr>
              <a:t>vi. Account Upgrades and Downgrades: </a:t>
            </a:r>
            <a:r>
              <a:rPr lang="en-US" sz="2400" dirty="0"/>
              <a:t>If a company offers different tiers or plans for their products or services, customer account support can assist customers with upgrading or downgrading their accounts based on their needs. </a:t>
            </a:r>
          </a:p>
          <a:p>
            <a:r>
              <a:rPr lang="en-US" sz="2400" dirty="0">
                <a:solidFill>
                  <a:schemeClr val="accent1"/>
                </a:solidFill>
              </a:rPr>
              <a:t>vii. Account Termination/Cancellation: </a:t>
            </a:r>
            <a:r>
              <a:rPr lang="en-US" sz="2400" dirty="0"/>
              <a:t>In cases where customers wish to terminate or cancel their accounts, support representatives handle the process and address any concerns or questions the customers may have. </a:t>
            </a:r>
          </a:p>
        </p:txBody>
      </p:sp>
    </p:spTree>
    <p:extLst>
      <p:ext uri="{BB962C8B-B14F-4D97-AF65-F5344CB8AC3E}">
        <p14:creationId xmlns:p14="http://schemas.microsoft.com/office/powerpoint/2010/main" val="240543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C225-3761-C0D2-B20D-2C11D3C08B9E}"/>
              </a:ext>
            </a:extLst>
          </p:cNvPr>
          <p:cNvSpPr>
            <a:spLocks noGrp="1"/>
          </p:cNvSpPr>
          <p:nvPr>
            <p:ph type="title"/>
          </p:nvPr>
        </p:nvSpPr>
        <p:spPr>
          <a:xfrm>
            <a:off x="1451579" y="131975"/>
            <a:ext cx="9291215" cy="763571"/>
          </a:xfrm>
        </p:spPr>
        <p:txBody>
          <a:bodyPr/>
          <a:lstStyle/>
          <a:p>
            <a:r>
              <a:rPr lang="en-US" dirty="0"/>
              <a:t>CONT’</a:t>
            </a:r>
          </a:p>
        </p:txBody>
      </p:sp>
      <p:sp>
        <p:nvSpPr>
          <p:cNvPr id="3" name="Content Placeholder 2">
            <a:extLst>
              <a:ext uri="{FF2B5EF4-FFF2-40B4-BE49-F238E27FC236}">
                <a16:creationId xmlns:a16="http://schemas.microsoft.com/office/drawing/2014/main" id="{14F624F9-9457-D787-7EC4-787098A102D1}"/>
              </a:ext>
            </a:extLst>
          </p:cNvPr>
          <p:cNvSpPr>
            <a:spLocks noGrp="1"/>
          </p:cNvSpPr>
          <p:nvPr>
            <p:ph idx="1"/>
          </p:nvPr>
        </p:nvSpPr>
        <p:spPr>
          <a:xfrm>
            <a:off x="169682" y="895546"/>
            <a:ext cx="11811785" cy="5052767"/>
          </a:xfrm>
        </p:spPr>
        <p:txBody>
          <a:bodyPr/>
          <a:lstStyle/>
          <a:p>
            <a:endParaRPr lang="en-US" sz="2800" dirty="0"/>
          </a:p>
          <a:p>
            <a:r>
              <a:rPr lang="en-US" sz="2800" dirty="0"/>
              <a:t>1.2 Effective provision of technical support to customers to access and manage their accounts according to customers details.</a:t>
            </a:r>
          </a:p>
          <a:p>
            <a:r>
              <a:rPr lang="en-US" sz="2800" dirty="0">
                <a:solidFill>
                  <a:schemeClr val="accent1"/>
                </a:solidFill>
              </a:rPr>
              <a:t>1.2.1. </a:t>
            </a:r>
            <a:r>
              <a:rPr lang="en-US" sz="2800" dirty="0"/>
              <a:t>Provide technical support to customers.</a:t>
            </a:r>
          </a:p>
          <a:p>
            <a:r>
              <a:rPr lang="en-US" sz="2800" dirty="0">
                <a:solidFill>
                  <a:schemeClr val="accent1"/>
                </a:solidFill>
              </a:rPr>
              <a:t>1.2.2.</a:t>
            </a:r>
            <a:r>
              <a:rPr lang="en-US" sz="2800" dirty="0"/>
              <a:t> Customer account support.</a:t>
            </a:r>
          </a:p>
          <a:p>
            <a:endParaRPr lang="en-US" dirty="0"/>
          </a:p>
        </p:txBody>
      </p:sp>
    </p:spTree>
    <p:extLst>
      <p:ext uri="{BB962C8B-B14F-4D97-AF65-F5344CB8AC3E}">
        <p14:creationId xmlns:p14="http://schemas.microsoft.com/office/powerpoint/2010/main" val="139023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0610-0CA0-7220-2191-C7FB79120952}"/>
              </a:ext>
            </a:extLst>
          </p:cNvPr>
          <p:cNvSpPr>
            <a:spLocks noGrp="1"/>
          </p:cNvSpPr>
          <p:nvPr>
            <p:ph type="title"/>
          </p:nvPr>
        </p:nvSpPr>
        <p:spPr>
          <a:xfrm>
            <a:off x="1451579" y="75414"/>
            <a:ext cx="9291215" cy="989815"/>
          </a:xfrm>
        </p:spPr>
        <p:txBody>
          <a:bodyPr/>
          <a:lstStyle/>
          <a:p>
            <a:r>
              <a:rPr lang="en-US" dirty="0"/>
              <a:t>1.2.2. Customer’s accounts management</a:t>
            </a:r>
          </a:p>
        </p:txBody>
      </p:sp>
      <p:sp>
        <p:nvSpPr>
          <p:cNvPr id="3" name="Content Placeholder 2">
            <a:extLst>
              <a:ext uri="{FF2B5EF4-FFF2-40B4-BE49-F238E27FC236}">
                <a16:creationId xmlns:a16="http://schemas.microsoft.com/office/drawing/2014/main" id="{BC277EFD-282D-4EEA-8C44-6E4A8E6F01AA}"/>
              </a:ext>
            </a:extLst>
          </p:cNvPr>
          <p:cNvSpPr>
            <a:spLocks noGrp="1"/>
          </p:cNvSpPr>
          <p:nvPr>
            <p:ph idx="1"/>
          </p:nvPr>
        </p:nvSpPr>
        <p:spPr>
          <a:xfrm>
            <a:off x="103695" y="838986"/>
            <a:ext cx="11858919" cy="5137608"/>
          </a:xfrm>
        </p:spPr>
        <p:txBody>
          <a:bodyPr>
            <a:noAutofit/>
          </a:bodyPr>
          <a:lstStyle/>
          <a:p>
            <a:r>
              <a:rPr lang="en-US" sz="2400" dirty="0"/>
              <a:t>Customer account management refers to the process of customers overseeing and maintaining relationships with throughout their lifecycle with a company or organization. </a:t>
            </a:r>
          </a:p>
          <a:p>
            <a:r>
              <a:rPr lang="en-US" sz="2400" dirty="0">
                <a:solidFill>
                  <a:schemeClr val="accent1"/>
                </a:solidFill>
              </a:rPr>
              <a:t>Customer account management typically includes the following elements:</a:t>
            </a:r>
          </a:p>
          <a:p>
            <a:r>
              <a:rPr lang="en-US" sz="2400" dirty="0" err="1">
                <a:solidFill>
                  <a:schemeClr val="accent1"/>
                </a:solidFill>
              </a:rPr>
              <a:t>i</a:t>
            </a:r>
            <a:r>
              <a:rPr lang="en-US" sz="2400" dirty="0">
                <a:solidFill>
                  <a:schemeClr val="accent1"/>
                </a:solidFill>
              </a:rPr>
              <a:t>. Searching customers: </a:t>
            </a:r>
            <a:r>
              <a:rPr lang="en-US" sz="2400" dirty="0"/>
              <a:t>It involves the process of identifying and targeting individuals or organizations who may be interested in a company's products or services. This process is commonly known as customer prospecting or lead generation.</a:t>
            </a:r>
          </a:p>
          <a:p>
            <a:r>
              <a:rPr lang="en-US" sz="2400" dirty="0">
                <a:solidFill>
                  <a:schemeClr val="accent1"/>
                </a:solidFill>
              </a:rPr>
              <a:t>ii. Provision of a store credit to customers: </a:t>
            </a:r>
            <a:r>
              <a:rPr lang="en-US" sz="2400" dirty="0"/>
              <a:t>Provision of a store credit to customers refers to a policy where a business offers customers a credit note or voucher that can be used to purchase goods or services from the same business at a later date. </a:t>
            </a:r>
          </a:p>
        </p:txBody>
      </p:sp>
    </p:spTree>
    <p:extLst>
      <p:ext uri="{BB962C8B-B14F-4D97-AF65-F5344CB8AC3E}">
        <p14:creationId xmlns:p14="http://schemas.microsoft.com/office/powerpoint/2010/main" val="106888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0C0C-F3C1-838A-2D18-C8D103CB1E21}"/>
              </a:ext>
            </a:extLst>
          </p:cNvPr>
          <p:cNvSpPr>
            <a:spLocks noGrp="1"/>
          </p:cNvSpPr>
          <p:nvPr>
            <p:ph type="title"/>
          </p:nvPr>
        </p:nvSpPr>
        <p:spPr>
          <a:xfrm>
            <a:off x="1451579" y="75414"/>
            <a:ext cx="9291215" cy="707011"/>
          </a:xfrm>
        </p:spPr>
        <p:txBody>
          <a:bodyPr/>
          <a:lstStyle/>
          <a:p>
            <a:r>
              <a:rPr lang="en-US" dirty="0"/>
              <a:t>CONT’</a:t>
            </a:r>
          </a:p>
        </p:txBody>
      </p:sp>
      <p:sp>
        <p:nvSpPr>
          <p:cNvPr id="3" name="Content Placeholder 2">
            <a:extLst>
              <a:ext uri="{FF2B5EF4-FFF2-40B4-BE49-F238E27FC236}">
                <a16:creationId xmlns:a16="http://schemas.microsoft.com/office/drawing/2014/main" id="{211D2091-F35D-6A3C-2FA4-9EBD7BDA2013}"/>
              </a:ext>
            </a:extLst>
          </p:cNvPr>
          <p:cNvSpPr>
            <a:spLocks noGrp="1"/>
          </p:cNvSpPr>
          <p:nvPr>
            <p:ph idx="1"/>
          </p:nvPr>
        </p:nvSpPr>
        <p:spPr>
          <a:xfrm>
            <a:off x="216817" y="707010"/>
            <a:ext cx="11764652" cy="5326145"/>
          </a:xfrm>
        </p:spPr>
        <p:txBody>
          <a:bodyPr>
            <a:normAutofit lnSpcReduction="10000"/>
          </a:bodyPr>
          <a:lstStyle/>
          <a:p>
            <a:r>
              <a:rPr lang="en-US" sz="2400" dirty="0">
                <a:solidFill>
                  <a:schemeClr val="accent1"/>
                </a:solidFill>
              </a:rPr>
              <a:t>iii. Creation of customers group: </a:t>
            </a:r>
            <a:r>
              <a:rPr lang="en-US" sz="2400" dirty="0"/>
              <a:t>The creation of customer groups is the process of grouping customers based on specific criteria such as demographics, behavior, interests, or purchasing history. This allows businesses to tailor their marketing efforts and provide personalized experiences to each group. </a:t>
            </a:r>
          </a:p>
          <a:p>
            <a:r>
              <a:rPr lang="en-US" sz="2400" dirty="0">
                <a:solidFill>
                  <a:schemeClr val="accent1"/>
                </a:solidFill>
              </a:rPr>
              <a:t>iv.  Customer’s Importing and exporting: </a:t>
            </a:r>
            <a:r>
              <a:rPr lang="en-US" sz="2400" dirty="0"/>
              <a:t>Customers' importing and exporting refers to the process of individuals or businesses buying goods or services from another country (importing) or selling goods or services to another country (exporting). </a:t>
            </a:r>
          </a:p>
          <a:p>
            <a:r>
              <a:rPr lang="en-US" sz="2400" dirty="0">
                <a:solidFill>
                  <a:schemeClr val="accent1"/>
                </a:solidFill>
              </a:rPr>
              <a:t>v. Addition of personal touch with customer accounts and address fields: </a:t>
            </a:r>
            <a:r>
              <a:rPr lang="en-US" sz="2400" dirty="0"/>
              <a:t>Personal touch with customer account and address fields refers to the practice of customizing and personalizing the information displayed in these fields to create a more personalized and engaging experience for the customer. </a:t>
            </a:r>
          </a:p>
        </p:txBody>
      </p:sp>
    </p:spTree>
    <p:extLst>
      <p:ext uri="{BB962C8B-B14F-4D97-AF65-F5344CB8AC3E}">
        <p14:creationId xmlns:p14="http://schemas.microsoft.com/office/powerpoint/2010/main" val="4215626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CCC6-1761-0616-CA8C-90CA5011A356}"/>
              </a:ext>
            </a:extLst>
          </p:cNvPr>
          <p:cNvSpPr>
            <a:spLocks noGrp="1"/>
          </p:cNvSpPr>
          <p:nvPr>
            <p:ph type="title"/>
          </p:nvPr>
        </p:nvSpPr>
        <p:spPr>
          <a:xfrm>
            <a:off x="1" y="1"/>
            <a:ext cx="12104016" cy="980387"/>
          </a:xfrm>
        </p:spPr>
        <p:txBody>
          <a:bodyPr>
            <a:normAutofit/>
          </a:bodyPr>
          <a:lstStyle/>
          <a:p>
            <a:r>
              <a:rPr lang="en-US" sz="2800" dirty="0"/>
              <a:t>Learning Outcome 1.3.1: Clarify services and products to customers</a:t>
            </a:r>
          </a:p>
        </p:txBody>
      </p:sp>
      <p:sp>
        <p:nvSpPr>
          <p:cNvPr id="3" name="Content Placeholder 2">
            <a:extLst>
              <a:ext uri="{FF2B5EF4-FFF2-40B4-BE49-F238E27FC236}">
                <a16:creationId xmlns:a16="http://schemas.microsoft.com/office/drawing/2014/main" id="{3839A1D3-5A8D-C44E-F639-35FD2E6B3112}"/>
              </a:ext>
            </a:extLst>
          </p:cNvPr>
          <p:cNvSpPr>
            <a:spLocks noGrp="1"/>
          </p:cNvSpPr>
          <p:nvPr>
            <p:ph idx="1"/>
          </p:nvPr>
        </p:nvSpPr>
        <p:spPr>
          <a:xfrm>
            <a:off x="188537" y="980388"/>
            <a:ext cx="11811786" cy="5033913"/>
          </a:xfrm>
        </p:spPr>
        <p:txBody>
          <a:bodyPr>
            <a:normAutofit/>
          </a:bodyPr>
          <a:lstStyle/>
          <a:p>
            <a:r>
              <a:rPr lang="en-US" sz="2400" dirty="0"/>
              <a:t>To clarify services and products to customers means to provide clear and concise information about the features, benefits, and value of the products or services being offered. This includes explaining how the product or service works, what it does, and how it can benefit the customer.</a:t>
            </a:r>
          </a:p>
          <a:p>
            <a:r>
              <a:rPr lang="en-US" sz="2400" dirty="0">
                <a:solidFill>
                  <a:schemeClr val="accent1"/>
                </a:solidFill>
              </a:rPr>
              <a:t>1.3.2. Customer services clarification </a:t>
            </a:r>
          </a:p>
          <a:p>
            <a:r>
              <a:rPr lang="en-US" sz="2400" dirty="0"/>
              <a:t>Customer service clarification refers to the process of providing additional information or explanation to a customer in order to resolve their questions or concerns. It involves listening carefully to the customer's inquiry, identifying the issue, and providing clear and concise information that addresses their needs. </a:t>
            </a:r>
          </a:p>
        </p:txBody>
      </p:sp>
    </p:spTree>
    <p:extLst>
      <p:ext uri="{BB962C8B-B14F-4D97-AF65-F5344CB8AC3E}">
        <p14:creationId xmlns:p14="http://schemas.microsoft.com/office/powerpoint/2010/main" val="3654137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A707-77A2-241C-0756-BECCFEFCC72A}"/>
              </a:ext>
            </a:extLst>
          </p:cNvPr>
          <p:cNvSpPr>
            <a:spLocks noGrp="1"/>
          </p:cNvSpPr>
          <p:nvPr>
            <p:ph type="title"/>
          </p:nvPr>
        </p:nvSpPr>
        <p:spPr>
          <a:xfrm>
            <a:off x="160256" y="0"/>
            <a:ext cx="11877773" cy="904973"/>
          </a:xfrm>
        </p:spPr>
        <p:txBody>
          <a:bodyPr>
            <a:normAutofit fontScale="90000"/>
          </a:bodyPr>
          <a:lstStyle/>
          <a:p>
            <a:r>
              <a:rPr lang="en-US" dirty="0"/>
              <a:t>The following options are used in customer service clarification:</a:t>
            </a:r>
          </a:p>
        </p:txBody>
      </p:sp>
      <p:sp>
        <p:nvSpPr>
          <p:cNvPr id="3" name="Content Placeholder 2">
            <a:extLst>
              <a:ext uri="{FF2B5EF4-FFF2-40B4-BE49-F238E27FC236}">
                <a16:creationId xmlns:a16="http://schemas.microsoft.com/office/drawing/2014/main" id="{E5DEE245-AB86-A927-1AA3-ABDBA4BF3144}"/>
              </a:ext>
            </a:extLst>
          </p:cNvPr>
          <p:cNvSpPr>
            <a:spLocks noGrp="1"/>
          </p:cNvSpPr>
          <p:nvPr>
            <p:ph idx="1"/>
          </p:nvPr>
        </p:nvSpPr>
        <p:spPr>
          <a:xfrm>
            <a:off x="443061" y="970961"/>
            <a:ext cx="11397006" cy="4967925"/>
          </a:xfrm>
        </p:spPr>
        <p:txBody>
          <a:bodyPr/>
          <a:lstStyle/>
          <a:p>
            <a:r>
              <a:rPr lang="en-US" sz="2400" dirty="0" err="1"/>
              <a:t>i</a:t>
            </a:r>
            <a:r>
              <a:rPr lang="en-US" sz="2400" dirty="0"/>
              <a:t>. live chat</a:t>
            </a:r>
          </a:p>
          <a:p>
            <a:r>
              <a:rPr lang="en-US" sz="2400" dirty="0"/>
              <a:t>-Waiting duration</a:t>
            </a:r>
          </a:p>
          <a:p>
            <a:r>
              <a:rPr lang="en-US" sz="2400" dirty="0"/>
              <a:t>-Update the FAQs page</a:t>
            </a:r>
          </a:p>
          <a:p>
            <a:r>
              <a:rPr lang="en-US" sz="2400" dirty="0"/>
              <a:t>ii. Phone calls support</a:t>
            </a:r>
          </a:p>
          <a:p>
            <a:r>
              <a:rPr lang="en-US" sz="2400" dirty="0"/>
              <a:t>-Welcoming customers</a:t>
            </a:r>
          </a:p>
          <a:p>
            <a:r>
              <a:rPr lang="en-US" sz="2400" dirty="0"/>
              <a:t>-Listening to customers’ Inquiries connection with the caller</a:t>
            </a:r>
          </a:p>
          <a:p>
            <a:r>
              <a:rPr lang="en-US" sz="2400" dirty="0"/>
              <a:t>iii. Promotion of popular channels</a:t>
            </a:r>
          </a:p>
          <a:p>
            <a:endParaRPr lang="en-US" dirty="0"/>
          </a:p>
        </p:txBody>
      </p:sp>
    </p:spTree>
    <p:extLst>
      <p:ext uri="{BB962C8B-B14F-4D97-AF65-F5344CB8AC3E}">
        <p14:creationId xmlns:p14="http://schemas.microsoft.com/office/powerpoint/2010/main" val="95162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1061-635F-EFE7-5FF6-3ED6E17CFBEB}"/>
              </a:ext>
            </a:extLst>
          </p:cNvPr>
          <p:cNvSpPr>
            <a:spLocks noGrp="1"/>
          </p:cNvSpPr>
          <p:nvPr>
            <p:ph type="title"/>
          </p:nvPr>
        </p:nvSpPr>
        <p:spPr>
          <a:xfrm>
            <a:off x="169682" y="94269"/>
            <a:ext cx="11849493" cy="829558"/>
          </a:xfrm>
        </p:spPr>
        <p:txBody>
          <a:bodyPr>
            <a:normAutofit fontScale="90000"/>
          </a:bodyPr>
          <a:lstStyle/>
          <a:p>
            <a:r>
              <a:rPr lang="en-US" dirty="0"/>
              <a:t>1.3.3. Connecting with Customers through Social media</a:t>
            </a:r>
          </a:p>
        </p:txBody>
      </p:sp>
      <p:sp>
        <p:nvSpPr>
          <p:cNvPr id="3" name="Content Placeholder 2">
            <a:extLst>
              <a:ext uri="{FF2B5EF4-FFF2-40B4-BE49-F238E27FC236}">
                <a16:creationId xmlns:a16="http://schemas.microsoft.com/office/drawing/2014/main" id="{A9DA281F-C101-6409-6520-207402D45B91}"/>
              </a:ext>
            </a:extLst>
          </p:cNvPr>
          <p:cNvSpPr>
            <a:spLocks noGrp="1"/>
          </p:cNvSpPr>
          <p:nvPr>
            <p:ph idx="1"/>
          </p:nvPr>
        </p:nvSpPr>
        <p:spPr>
          <a:xfrm>
            <a:off x="169682" y="838986"/>
            <a:ext cx="11849493" cy="5147035"/>
          </a:xfrm>
        </p:spPr>
        <p:txBody>
          <a:bodyPr>
            <a:noAutofit/>
          </a:bodyPr>
          <a:lstStyle/>
          <a:p>
            <a:r>
              <a:rPr lang="en-US" sz="2400" dirty="0"/>
              <a:t>Social media is an important extension of your brand and the perfect place to share your brand personality and grow your community of brand enthusiasts.</a:t>
            </a:r>
          </a:p>
          <a:p>
            <a:r>
              <a:rPr lang="en-US" sz="2400" dirty="0"/>
              <a:t>Here are top eight ways you can connect with your online audience through social media and keep your customers happy:</a:t>
            </a:r>
          </a:p>
          <a:p>
            <a:r>
              <a:rPr lang="en-US" sz="2400" dirty="0">
                <a:solidFill>
                  <a:schemeClr val="accent1"/>
                </a:solidFill>
              </a:rPr>
              <a:t>1. Ask for Your Audience’s Opinions: </a:t>
            </a:r>
            <a:r>
              <a:rPr lang="en-US" sz="2400" dirty="0"/>
              <a:t>Social media has become a great way to reach out to your customers. Gathering information about the preferences and opinions of your audience has never been easier. </a:t>
            </a:r>
          </a:p>
          <a:p>
            <a:r>
              <a:rPr lang="en-US" sz="2400" dirty="0">
                <a:solidFill>
                  <a:schemeClr val="accent1"/>
                </a:solidFill>
              </a:rPr>
              <a:t>2. Implement that Feedback: </a:t>
            </a:r>
            <a:r>
              <a:rPr lang="en-US" sz="2400" dirty="0"/>
              <a:t>If you stay active on social media and keep in touch with your audience, it’s often easy to tell what resonated with them and what didn’t. It’s important to listen to your customers to find out how you can improve your business. </a:t>
            </a:r>
          </a:p>
        </p:txBody>
      </p:sp>
    </p:spTree>
    <p:extLst>
      <p:ext uri="{BB962C8B-B14F-4D97-AF65-F5344CB8AC3E}">
        <p14:creationId xmlns:p14="http://schemas.microsoft.com/office/powerpoint/2010/main" val="279505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E3E7-3737-4ADF-F8FB-87CE208EF9E0}"/>
              </a:ext>
            </a:extLst>
          </p:cNvPr>
          <p:cNvSpPr>
            <a:spLocks noGrp="1"/>
          </p:cNvSpPr>
          <p:nvPr>
            <p:ph type="title"/>
          </p:nvPr>
        </p:nvSpPr>
        <p:spPr>
          <a:xfrm>
            <a:off x="1451579" y="111761"/>
            <a:ext cx="9291215" cy="721359"/>
          </a:xfrm>
        </p:spPr>
        <p:txBody>
          <a:bodyPr/>
          <a:lstStyle/>
          <a:p>
            <a:r>
              <a:rPr lang="en-US" dirty="0"/>
              <a:t>CONT’</a:t>
            </a:r>
          </a:p>
        </p:txBody>
      </p:sp>
      <p:sp>
        <p:nvSpPr>
          <p:cNvPr id="3" name="Content Placeholder 2">
            <a:extLst>
              <a:ext uri="{FF2B5EF4-FFF2-40B4-BE49-F238E27FC236}">
                <a16:creationId xmlns:a16="http://schemas.microsoft.com/office/drawing/2014/main" id="{8D77D2F7-B145-2466-3BE1-3F64DE7F65D4}"/>
              </a:ext>
            </a:extLst>
          </p:cNvPr>
          <p:cNvSpPr>
            <a:spLocks noGrp="1"/>
          </p:cNvSpPr>
          <p:nvPr>
            <p:ph idx="1"/>
          </p:nvPr>
        </p:nvSpPr>
        <p:spPr>
          <a:xfrm>
            <a:off x="203201" y="833120"/>
            <a:ext cx="11734800" cy="5171440"/>
          </a:xfrm>
        </p:spPr>
        <p:txBody>
          <a:bodyPr>
            <a:normAutofit lnSpcReduction="10000"/>
          </a:bodyPr>
          <a:lstStyle/>
          <a:p>
            <a:r>
              <a:rPr lang="en-US" sz="2400" dirty="0">
                <a:solidFill>
                  <a:schemeClr val="accent1"/>
                </a:solidFill>
              </a:rPr>
              <a:t>3. Show Your Customers Appreciation: </a:t>
            </a:r>
            <a:r>
              <a:rPr lang="en-US" sz="2400" dirty="0"/>
              <a:t>Letting your customers know they are appreciated can help keep them happy, as well as give you an edge over your competitors. Showing your gratitude to your social media audience should be a regular activity of your marketing strategy. </a:t>
            </a:r>
          </a:p>
          <a:p>
            <a:r>
              <a:rPr lang="en-US" sz="2400" dirty="0">
                <a:solidFill>
                  <a:schemeClr val="accent1"/>
                </a:solidFill>
              </a:rPr>
              <a:t>4. Solve Issues Promptly: </a:t>
            </a:r>
            <a:r>
              <a:rPr lang="en-US" sz="2400" dirty="0"/>
              <a:t>One of the best ways to keep your customers happy is still to solve any issues they may have with your company quickly, whether it’s a complaint or a question. This shows that you actually care about your customers and value their business. </a:t>
            </a:r>
          </a:p>
          <a:p>
            <a:r>
              <a:rPr lang="en-US" sz="2400" dirty="0">
                <a:solidFill>
                  <a:schemeClr val="accent1"/>
                </a:solidFill>
              </a:rPr>
              <a:t>5. Use Video: </a:t>
            </a:r>
            <a:r>
              <a:rPr lang="en-US" sz="2400" dirty="0"/>
              <a:t>Use more interesting methods, such as video, to share your product or service with your online audience. Just telling your customers about your business can be pretty boring. </a:t>
            </a:r>
          </a:p>
        </p:txBody>
      </p:sp>
    </p:spTree>
    <p:extLst>
      <p:ext uri="{BB962C8B-B14F-4D97-AF65-F5344CB8AC3E}">
        <p14:creationId xmlns:p14="http://schemas.microsoft.com/office/powerpoint/2010/main" val="417589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208C-9AE3-DE7E-06E8-E4FFD0562500}"/>
              </a:ext>
            </a:extLst>
          </p:cNvPr>
          <p:cNvSpPr>
            <a:spLocks noGrp="1"/>
          </p:cNvSpPr>
          <p:nvPr>
            <p:ph type="title"/>
          </p:nvPr>
        </p:nvSpPr>
        <p:spPr>
          <a:xfrm>
            <a:off x="1451579" y="121921"/>
            <a:ext cx="9291215" cy="792479"/>
          </a:xfrm>
        </p:spPr>
        <p:txBody>
          <a:bodyPr/>
          <a:lstStyle/>
          <a:p>
            <a:r>
              <a:rPr lang="en-US" dirty="0"/>
              <a:t>CONT’</a:t>
            </a:r>
          </a:p>
        </p:txBody>
      </p:sp>
      <p:sp>
        <p:nvSpPr>
          <p:cNvPr id="3" name="Content Placeholder 2">
            <a:extLst>
              <a:ext uri="{FF2B5EF4-FFF2-40B4-BE49-F238E27FC236}">
                <a16:creationId xmlns:a16="http://schemas.microsoft.com/office/drawing/2014/main" id="{1F325C52-9485-9739-7D96-18A175396A03}"/>
              </a:ext>
            </a:extLst>
          </p:cNvPr>
          <p:cNvSpPr>
            <a:spLocks noGrp="1"/>
          </p:cNvSpPr>
          <p:nvPr>
            <p:ph idx="1"/>
          </p:nvPr>
        </p:nvSpPr>
        <p:spPr>
          <a:xfrm>
            <a:off x="203201" y="802640"/>
            <a:ext cx="11836400" cy="5262880"/>
          </a:xfrm>
        </p:spPr>
        <p:txBody>
          <a:bodyPr>
            <a:normAutofit lnSpcReduction="10000"/>
          </a:bodyPr>
          <a:lstStyle/>
          <a:p>
            <a:r>
              <a:rPr lang="en-US" sz="2200" dirty="0">
                <a:solidFill>
                  <a:schemeClr val="accent1"/>
                </a:solidFill>
              </a:rPr>
              <a:t>6. Give Them an Inside Look: </a:t>
            </a:r>
            <a:r>
              <a:rPr lang="en-US" sz="2200" dirty="0"/>
              <a:t>Give your audience a look at what goes on behind-the-scenes at your business. This can help gain more trust from your customers and create a meaningful connection. </a:t>
            </a:r>
          </a:p>
          <a:p>
            <a:r>
              <a:rPr lang="en-US" sz="2200" dirty="0">
                <a:solidFill>
                  <a:schemeClr val="accent1"/>
                </a:solidFill>
              </a:rPr>
              <a:t>7. Don’t Make It All Business: </a:t>
            </a:r>
            <a:r>
              <a:rPr lang="en-US" sz="2200" dirty="0"/>
              <a:t>Using social media to share information about products or services, what’s happening with your business, or other things related to your business is definitely important, but it’s also important to make sure your social media presence isn’t just all about your business. </a:t>
            </a:r>
          </a:p>
          <a:p>
            <a:r>
              <a:rPr lang="en-US" sz="2200" dirty="0">
                <a:solidFill>
                  <a:schemeClr val="accent1"/>
                </a:solidFill>
              </a:rPr>
              <a:t>8. Keep it original: </a:t>
            </a:r>
            <a:r>
              <a:rPr lang="en-US" sz="2200" dirty="0"/>
              <a:t>The allure of social media is to create more intimate relationship, offer exclusive insights to your brand and design a unique experience for your customers. The key to keeping your audience engaged is by adding value to their lives with through your original branded content. </a:t>
            </a:r>
          </a:p>
          <a:p>
            <a:r>
              <a:rPr lang="en-US" sz="2200" dirty="0"/>
              <a:t>                                                              </a:t>
            </a:r>
            <a:r>
              <a:rPr lang="en-US" sz="2200" dirty="0">
                <a:solidFill>
                  <a:schemeClr val="accent1"/>
                </a:solidFill>
              </a:rPr>
              <a:t>- END OF LU 1</a:t>
            </a:r>
          </a:p>
        </p:txBody>
      </p:sp>
    </p:spTree>
    <p:extLst>
      <p:ext uri="{BB962C8B-B14F-4D97-AF65-F5344CB8AC3E}">
        <p14:creationId xmlns:p14="http://schemas.microsoft.com/office/powerpoint/2010/main" val="19542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F155-FD26-6398-E5A3-612E1E75B035}"/>
              </a:ext>
            </a:extLst>
          </p:cNvPr>
          <p:cNvSpPr>
            <a:spLocks noGrp="1"/>
          </p:cNvSpPr>
          <p:nvPr>
            <p:ph type="title"/>
          </p:nvPr>
        </p:nvSpPr>
        <p:spPr>
          <a:xfrm>
            <a:off x="1451579" y="150829"/>
            <a:ext cx="9291215" cy="838985"/>
          </a:xfrm>
        </p:spPr>
        <p:txBody>
          <a:bodyPr/>
          <a:lstStyle/>
          <a:p>
            <a:r>
              <a:rPr lang="en-US" dirty="0"/>
              <a:t>CONT’</a:t>
            </a:r>
          </a:p>
        </p:txBody>
      </p:sp>
      <p:sp>
        <p:nvSpPr>
          <p:cNvPr id="3" name="Content Placeholder 2">
            <a:extLst>
              <a:ext uri="{FF2B5EF4-FFF2-40B4-BE49-F238E27FC236}">
                <a16:creationId xmlns:a16="http://schemas.microsoft.com/office/drawing/2014/main" id="{17523BD3-616C-CC97-22C8-710440A81803}"/>
              </a:ext>
            </a:extLst>
          </p:cNvPr>
          <p:cNvSpPr>
            <a:spLocks noGrp="1"/>
          </p:cNvSpPr>
          <p:nvPr>
            <p:ph idx="1"/>
          </p:nvPr>
        </p:nvSpPr>
        <p:spPr>
          <a:xfrm>
            <a:off x="282805" y="989814"/>
            <a:ext cx="11651530" cy="4930219"/>
          </a:xfrm>
        </p:spPr>
        <p:txBody>
          <a:bodyPr>
            <a:normAutofit/>
          </a:bodyPr>
          <a:lstStyle/>
          <a:p>
            <a:r>
              <a:rPr lang="en-US" sz="2800" dirty="0">
                <a:solidFill>
                  <a:schemeClr val="accent1"/>
                </a:solidFill>
              </a:rPr>
              <a:t>1.3</a:t>
            </a:r>
            <a:r>
              <a:rPr lang="en-US" sz="2800" dirty="0"/>
              <a:t> Convenient clarification of services and products to satisfy customers need</a:t>
            </a:r>
          </a:p>
          <a:p>
            <a:r>
              <a:rPr lang="en-US" sz="2800" dirty="0">
                <a:solidFill>
                  <a:schemeClr val="accent1"/>
                </a:solidFill>
              </a:rPr>
              <a:t>1.3.1:</a:t>
            </a:r>
            <a:r>
              <a:rPr lang="en-US" sz="2800" dirty="0"/>
              <a:t> Clarify services and products to customers</a:t>
            </a:r>
          </a:p>
          <a:p>
            <a:r>
              <a:rPr lang="en-US" sz="2800" dirty="0">
                <a:solidFill>
                  <a:schemeClr val="accent1"/>
                </a:solidFill>
              </a:rPr>
              <a:t>1.3.2. </a:t>
            </a:r>
            <a:r>
              <a:rPr lang="en-US" sz="2800" dirty="0"/>
              <a:t>Customer services clarification</a:t>
            </a:r>
          </a:p>
          <a:p>
            <a:r>
              <a:rPr lang="en-US" sz="2800" dirty="0">
                <a:solidFill>
                  <a:schemeClr val="accent1"/>
                </a:solidFill>
              </a:rPr>
              <a:t>1.3.3. </a:t>
            </a:r>
            <a:r>
              <a:rPr lang="en-US" sz="2800" dirty="0"/>
              <a:t>Connecting with Customers through Social media</a:t>
            </a:r>
          </a:p>
        </p:txBody>
      </p:sp>
    </p:spTree>
    <p:extLst>
      <p:ext uri="{BB962C8B-B14F-4D97-AF65-F5344CB8AC3E}">
        <p14:creationId xmlns:p14="http://schemas.microsoft.com/office/powerpoint/2010/main" val="330908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1AF6-0993-2299-9984-BB6E1693EA4A}"/>
              </a:ext>
            </a:extLst>
          </p:cNvPr>
          <p:cNvSpPr>
            <a:spLocks noGrp="1"/>
          </p:cNvSpPr>
          <p:nvPr>
            <p:ph type="title"/>
          </p:nvPr>
        </p:nvSpPr>
        <p:spPr>
          <a:xfrm>
            <a:off x="1451579" y="131975"/>
            <a:ext cx="9291215" cy="942681"/>
          </a:xfrm>
        </p:spPr>
        <p:txBody>
          <a:bodyPr/>
          <a:lstStyle/>
          <a:p>
            <a:r>
              <a:rPr lang="en-US" dirty="0"/>
              <a:t>INTRODUCTION</a:t>
            </a:r>
          </a:p>
        </p:txBody>
      </p:sp>
      <p:sp>
        <p:nvSpPr>
          <p:cNvPr id="3" name="Content Placeholder 2">
            <a:extLst>
              <a:ext uri="{FF2B5EF4-FFF2-40B4-BE49-F238E27FC236}">
                <a16:creationId xmlns:a16="http://schemas.microsoft.com/office/drawing/2014/main" id="{6DB3B7EE-FF19-013A-F7A9-3D07BF3BB880}"/>
              </a:ext>
            </a:extLst>
          </p:cNvPr>
          <p:cNvSpPr>
            <a:spLocks noGrp="1"/>
          </p:cNvSpPr>
          <p:nvPr>
            <p:ph idx="1"/>
          </p:nvPr>
        </p:nvSpPr>
        <p:spPr>
          <a:xfrm>
            <a:off x="254524" y="980388"/>
            <a:ext cx="11585541" cy="4713402"/>
          </a:xfrm>
        </p:spPr>
        <p:txBody>
          <a:bodyPr>
            <a:normAutofit/>
          </a:bodyPr>
          <a:lstStyle/>
          <a:p>
            <a:endParaRPr lang="en-US" sz="2400" dirty="0"/>
          </a:p>
          <a:p>
            <a:r>
              <a:rPr lang="en-US" sz="2800" dirty="0"/>
              <a:t>E-commerce customer service refers to the support and assistance provided to customers who engage in online shopping or transactions. It plays a crucial role in ensuring customer satisfaction and loyalty in the digital marketplace. E-commerce customer service aims to address customer inquiries, resolve issues, and provide a positive shopping experience to enhance customer relationships</a:t>
            </a:r>
            <a:r>
              <a:rPr lang="en-US" sz="2400" dirty="0"/>
              <a:t>.</a:t>
            </a:r>
          </a:p>
        </p:txBody>
      </p:sp>
    </p:spTree>
    <p:extLst>
      <p:ext uri="{BB962C8B-B14F-4D97-AF65-F5344CB8AC3E}">
        <p14:creationId xmlns:p14="http://schemas.microsoft.com/office/powerpoint/2010/main" val="223145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05D5-16FB-2AB0-7F38-FBCDA57601CC}"/>
              </a:ext>
            </a:extLst>
          </p:cNvPr>
          <p:cNvSpPr>
            <a:spLocks noGrp="1"/>
          </p:cNvSpPr>
          <p:nvPr>
            <p:ph type="title"/>
          </p:nvPr>
        </p:nvSpPr>
        <p:spPr>
          <a:xfrm>
            <a:off x="207390" y="122549"/>
            <a:ext cx="11830639" cy="1269106"/>
          </a:xfrm>
        </p:spPr>
        <p:txBody>
          <a:bodyPr>
            <a:normAutofit/>
          </a:bodyPr>
          <a:lstStyle/>
          <a:p>
            <a:r>
              <a:rPr lang="en-US" sz="2800" dirty="0"/>
              <a:t>LEARNING UNIT 1 – MANAGE CUSTOMERS’ INQUIRIES ON E-COMMERCE PLATFORM</a:t>
            </a:r>
          </a:p>
        </p:txBody>
      </p:sp>
      <p:sp>
        <p:nvSpPr>
          <p:cNvPr id="3" name="Content Placeholder 2">
            <a:extLst>
              <a:ext uri="{FF2B5EF4-FFF2-40B4-BE49-F238E27FC236}">
                <a16:creationId xmlns:a16="http://schemas.microsoft.com/office/drawing/2014/main" id="{BD0FB697-7685-DDD8-2AC5-044D38B5807C}"/>
              </a:ext>
            </a:extLst>
          </p:cNvPr>
          <p:cNvSpPr>
            <a:spLocks noGrp="1"/>
          </p:cNvSpPr>
          <p:nvPr>
            <p:ph idx="1"/>
          </p:nvPr>
        </p:nvSpPr>
        <p:spPr>
          <a:xfrm>
            <a:off x="292231" y="1391656"/>
            <a:ext cx="11613823" cy="4537804"/>
          </a:xfrm>
        </p:spPr>
        <p:txBody>
          <a:bodyPr>
            <a:normAutofit/>
          </a:bodyPr>
          <a:lstStyle/>
          <a:p>
            <a:r>
              <a:rPr lang="en-US" sz="2800" dirty="0"/>
              <a:t>First of all, we have to understand what is Customers' </a:t>
            </a:r>
            <a:r>
              <a:rPr lang="en-US" sz="2800" dirty="0" smtClean="0"/>
              <a:t>inquiries? They </a:t>
            </a:r>
            <a:r>
              <a:rPr lang="en-US" sz="2800" dirty="0"/>
              <a:t>refer to the questions, concerns, or requests for information that customers have when interacting with a company or its products/services. These inquiries can be made through various communication channels, such as phone calls, emails, live chat, social media platforms, or in-person interactions. Customers reach out to seek clarification, assistance, or resolution related to their specific needs or issues</a:t>
            </a:r>
          </a:p>
        </p:txBody>
      </p:sp>
    </p:spTree>
    <p:extLst>
      <p:ext uri="{BB962C8B-B14F-4D97-AF65-F5344CB8AC3E}">
        <p14:creationId xmlns:p14="http://schemas.microsoft.com/office/powerpoint/2010/main" val="43994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7C74-F008-2362-6D15-C9E527289B5E}"/>
              </a:ext>
            </a:extLst>
          </p:cNvPr>
          <p:cNvSpPr>
            <a:spLocks noGrp="1"/>
          </p:cNvSpPr>
          <p:nvPr>
            <p:ph type="title"/>
          </p:nvPr>
        </p:nvSpPr>
        <p:spPr>
          <a:xfrm>
            <a:off x="245097" y="160257"/>
            <a:ext cx="11745798" cy="867265"/>
          </a:xfrm>
        </p:spPr>
        <p:txBody>
          <a:bodyPr>
            <a:normAutofit fontScale="90000"/>
          </a:bodyPr>
          <a:lstStyle/>
          <a:p>
            <a:r>
              <a:rPr lang="en-US" dirty="0"/>
              <a:t>Common </a:t>
            </a:r>
            <a:r>
              <a:rPr lang="en-US" dirty="0" smtClean="0"/>
              <a:t> types </a:t>
            </a:r>
            <a:r>
              <a:rPr lang="en-US" dirty="0"/>
              <a:t>of customers' inquiries can include:</a:t>
            </a:r>
          </a:p>
        </p:txBody>
      </p:sp>
      <p:sp>
        <p:nvSpPr>
          <p:cNvPr id="3" name="Content Placeholder 2">
            <a:extLst>
              <a:ext uri="{FF2B5EF4-FFF2-40B4-BE49-F238E27FC236}">
                <a16:creationId xmlns:a16="http://schemas.microsoft.com/office/drawing/2014/main" id="{55485367-ADA4-68CF-14B4-37091D9EED02}"/>
              </a:ext>
            </a:extLst>
          </p:cNvPr>
          <p:cNvSpPr>
            <a:spLocks noGrp="1"/>
          </p:cNvSpPr>
          <p:nvPr>
            <p:ph idx="1"/>
          </p:nvPr>
        </p:nvSpPr>
        <p:spPr>
          <a:xfrm>
            <a:off x="245097" y="914400"/>
            <a:ext cx="11745798" cy="5081047"/>
          </a:xfrm>
        </p:spPr>
        <p:txBody>
          <a:bodyPr>
            <a:normAutofit/>
          </a:bodyPr>
          <a:lstStyle/>
          <a:p>
            <a:r>
              <a:rPr lang="en-US" sz="2800" dirty="0" err="1">
                <a:solidFill>
                  <a:schemeClr val="accent1"/>
                </a:solidFill>
              </a:rPr>
              <a:t>i</a:t>
            </a:r>
            <a:r>
              <a:rPr lang="en-US" sz="2800" dirty="0">
                <a:solidFill>
                  <a:schemeClr val="accent1"/>
                </a:solidFill>
              </a:rPr>
              <a:t>. Product or Service Inquiries: </a:t>
            </a:r>
            <a:r>
              <a:rPr lang="en-US" sz="2800" dirty="0"/>
              <a:t>Customers may have questions about the features, specifications, pricing, availability, or usage of a particular product or service. They may seek information to make informed purchasing decisions.</a:t>
            </a:r>
          </a:p>
          <a:p>
            <a:r>
              <a:rPr lang="en-US" sz="2800" dirty="0">
                <a:solidFill>
                  <a:schemeClr val="accent1"/>
                </a:solidFill>
              </a:rPr>
              <a:t>ii. Order-related Inquiries: </a:t>
            </a:r>
            <a:r>
              <a:rPr lang="en-US" sz="2800" dirty="0"/>
              <a:t>Customers often inquire about the status of their orders, including order confirmation, tracking information, delivery dates, or any issues with the delivery process. They may also inquire about modifications, cancellations, or returns/exchanges related to their orders.</a:t>
            </a:r>
          </a:p>
          <a:p>
            <a:endParaRPr lang="en-US" dirty="0"/>
          </a:p>
        </p:txBody>
      </p:sp>
    </p:spTree>
    <p:extLst>
      <p:ext uri="{BB962C8B-B14F-4D97-AF65-F5344CB8AC3E}">
        <p14:creationId xmlns:p14="http://schemas.microsoft.com/office/powerpoint/2010/main" val="260756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56755"/>
            <a:ext cx="9291215" cy="483325"/>
          </a:xfrm>
        </p:spPr>
        <p:txBody>
          <a:bodyPr>
            <a:normAutofit fontScale="90000"/>
          </a:bodyPr>
          <a:lstStyle/>
          <a:p>
            <a:endParaRPr lang="en-US" dirty="0"/>
          </a:p>
        </p:txBody>
      </p:sp>
      <p:sp>
        <p:nvSpPr>
          <p:cNvPr id="3" name="Content Placeholder 2"/>
          <p:cNvSpPr>
            <a:spLocks noGrp="1"/>
          </p:cNvSpPr>
          <p:nvPr>
            <p:ph idx="1"/>
          </p:nvPr>
        </p:nvSpPr>
        <p:spPr>
          <a:xfrm>
            <a:off x="222069" y="783772"/>
            <a:ext cx="11782697" cy="5172892"/>
          </a:xfrm>
        </p:spPr>
        <p:txBody>
          <a:bodyPr/>
          <a:lstStyle/>
          <a:p>
            <a:r>
              <a:rPr lang="en-US" sz="2800" dirty="0">
                <a:solidFill>
                  <a:schemeClr val="accent1"/>
                </a:solidFill>
              </a:rPr>
              <a:t>iii. Billing and Payment Inquiries: </a:t>
            </a:r>
            <a:r>
              <a:rPr lang="en-US" sz="2800" dirty="0"/>
              <a:t>Customers may have inquiries regarding invoices, billing statements, payment methods, or discrepancies in charges. They may seek clarification on payment processes, refunds, or any billing-related concerns.</a:t>
            </a:r>
          </a:p>
          <a:p>
            <a:r>
              <a:rPr lang="en-US" sz="2800" dirty="0">
                <a:solidFill>
                  <a:schemeClr val="accent1"/>
                </a:solidFill>
              </a:rPr>
              <a:t>iv. Technical Support Inquiries: </a:t>
            </a:r>
            <a:r>
              <a:rPr lang="en-US" sz="2800" dirty="0"/>
              <a:t>Customers may encounter technical issues with products, services, or online platforms. They may need assistance with troubleshooting, resolving errors, setting up devices, or accessing certain features.</a:t>
            </a:r>
          </a:p>
          <a:p>
            <a:endParaRPr lang="en-US" dirty="0"/>
          </a:p>
        </p:txBody>
      </p:sp>
    </p:spTree>
    <p:extLst>
      <p:ext uri="{BB962C8B-B14F-4D97-AF65-F5344CB8AC3E}">
        <p14:creationId xmlns:p14="http://schemas.microsoft.com/office/powerpoint/2010/main" val="279802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A168-13D0-91B5-27F5-2C7898A61224}"/>
              </a:ext>
            </a:extLst>
          </p:cNvPr>
          <p:cNvSpPr>
            <a:spLocks noGrp="1"/>
          </p:cNvSpPr>
          <p:nvPr>
            <p:ph type="title"/>
          </p:nvPr>
        </p:nvSpPr>
        <p:spPr>
          <a:xfrm>
            <a:off x="1451579" y="94269"/>
            <a:ext cx="9291215" cy="820132"/>
          </a:xfrm>
        </p:spPr>
        <p:txBody>
          <a:bodyPr/>
          <a:lstStyle/>
          <a:p>
            <a:r>
              <a:rPr lang="en-US" dirty="0"/>
              <a:t>CONT’</a:t>
            </a:r>
          </a:p>
        </p:txBody>
      </p:sp>
      <p:sp>
        <p:nvSpPr>
          <p:cNvPr id="3" name="Content Placeholder 2">
            <a:extLst>
              <a:ext uri="{FF2B5EF4-FFF2-40B4-BE49-F238E27FC236}">
                <a16:creationId xmlns:a16="http://schemas.microsoft.com/office/drawing/2014/main" id="{9509F817-0596-05F0-3368-B9C58774D0E7}"/>
              </a:ext>
            </a:extLst>
          </p:cNvPr>
          <p:cNvSpPr>
            <a:spLocks noGrp="1"/>
          </p:cNvSpPr>
          <p:nvPr>
            <p:ph idx="1"/>
          </p:nvPr>
        </p:nvSpPr>
        <p:spPr>
          <a:xfrm>
            <a:off x="245097" y="801278"/>
            <a:ext cx="11726944" cy="5109328"/>
          </a:xfrm>
        </p:spPr>
        <p:txBody>
          <a:bodyPr>
            <a:normAutofit fontScale="92500"/>
          </a:bodyPr>
          <a:lstStyle/>
          <a:p>
            <a:r>
              <a:rPr lang="en-US" sz="2400" dirty="0">
                <a:solidFill>
                  <a:schemeClr val="accent1"/>
                </a:solidFill>
              </a:rPr>
              <a:t>v. Account-related Inquiries: </a:t>
            </a:r>
            <a:r>
              <a:rPr lang="en-US" sz="2400" dirty="0"/>
              <a:t>Customers may have questions about their accounts, including account setup, login issues, password resets, account security, or managing personal information.</a:t>
            </a:r>
          </a:p>
          <a:p>
            <a:r>
              <a:rPr lang="en-US" sz="2400" dirty="0">
                <a:solidFill>
                  <a:schemeClr val="accent1"/>
                </a:solidFill>
              </a:rPr>
              <a:t>vi. Return and Refund Inquiries: </a:t>
            </a:r>
            <a:r>
              <a:rPr lang="en-US" sz="2400" dirty="0"/>
              <a:t>Customers may inquire about the return policy, procedures for returning products, eligibility for refunds, or the status of their refund requests. They may seek guidance on how to initiate returns or provide required documentation.</a:t>
            </a:r>
          </a:p>
          <a:p>
            <a:r>
              <a:rPr lang="en-US" sz="2400" dirty="0"/>
              <a:t>Customers often have inquiries related to shipping options, delivery times, tracking </a:t>
            </a:r>
            <a:endParaRPr lang="en-US" sz="2400" dirty="0" smtClean="0"/>
          </a:p>
          <a:p>
            <a:r>
              <a:rPr lang="en-US" sz="2400" dirty="0" smtClean="0">
                <a:solidFill>
                  <a:schemeClr val="accent1"/>
                </a:solidFill>
              </a:rPr>
              <a:t>vii</a:t>
            </a:r>
            <a:r>
              <a:rPr lang="en-US" sz="2400" dirty="0">
                <a:solidFill>
                  <a:schemeClr val="accent1"/>
                </a:solidFill>
              </a:rPr>
              <a:t>. Shipping and Delivery Inquiries: </a:t>
            </a:r>
            <a:r>
              <a:rPr lang="en-US" sz="2400" dirty="0"/>
              <a:t>packages, or issues with lost, damaged, or delayed shipments. They may seek updates or resolution for any shipping or delivery-related concerns.</a:t>
            </a:r>
          </a:p>
          <a:p>
            <a:endParaRPr lang="en-US" dirty="0"/>
          </a:p>
        </p:txBody>
      </p:sp>
    </p:spTree>
    <p:extLst>
      <p:ext uri="{BB962C8B-B14F-4D97-AF65-F5344CB8AC3E}">
        <p14:creationId xmlns:p14="http://schemas.microsoft.com/office/powerpoint/2010/main" val="28205728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1544</TotalTime>
  <Words>3890</Words>
  <Application>Microsoft Office PowerPoint</Application>
  <PresentationFormat>Widescreen</PresentationFormat>
  <Paragraphs>159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Rockwell</vt:lpstr>
      <vt:lpstr>Gallery</vt:lpstr>
      <vt:lpstr>MODULE TITLE: E COMMERCE CUSTOMER SERVICES</vt:lpstr>
      <vt:lpstr>Elements of competence and performance criteria LU2</vt:lpstr>
      <vt:lpstr>CONT’</vt:lpstr>
      <vt:lpstr>CONT’</vt:lpstr>
      <vt:lpstr>INTRODUCTION</vt:lpstr>
      <vt:lpstr>LEARNING UNIT 1 – MANAGE CUSTOMERS’ INQUIRIES ON E-COMMERCE PLATFORM</vt:lpstr>
      <vt:lpstr>Common  types of customers' inquiries can include:</vt:lpstr>
      <vt:lpstr>PowerPoint Presentation</vt:lpstr>
      <vt:lpstr>CONT’</vt:lpstr>
      <vt:lpstr>CONT’</vt:lpstr>
      <vt:lpstr>What are the customer inquiries on e-commerce platform?</vt:lpstr>
      <vt:lpstr>CONT’</vt:lpstr>
      <vt:lpstr>CONT’</vt:lpstr>
      <vt:lpstr>CONT’</vt:lpstr>
      <vt:lpstr>How to manage e-commerce customer inquiries?</vt:lpstr>
      <vt:lpstr>CONT’</vt:lpstr>
      <vt:lpstr>CONT’</vt:lpstr>
      <vt:lpstr>CONT’</vt:lpstr>
      <vt:lpstr>Learning Outcome 1.1. Create customer communication channels</vt:lpstr>
      <vt:lpstr>CONT’</vt:lpstr>
      <vt:lpstr>CONT’</vt:lpstr>
      <vt:lpstr>CONT’</vt:lpstr>
      <vt:lpstr>CONT’</vt:lpstr>
      <vt:lpstr>1.1.2. Techniques to manage multiple communication channels</vt:lpstr>
      <vt:lpstr>technique to manage multiple channle cont’</vt:lpstr>
      <vt:lpstr>Learning Outcome 1.2: Provide technical support to customers</vt:lpstr>
      <vt:lpstr>1.2.1. Customer account support</vt:lpstr>
      <vt:lpstr>CONT’</vt:lpstr>
      <vt:lpstr>CONT’</vt:lpstr>
      <vt:lpstr>1.2.2. Customer’s accounts management</vt:lpstr>
      <vt:lpstr>CONT’</vt:lpstr>
      <vt:lpstr>Learning Outcome 1.3.1: Clarify services and products to customers</vt:lpstr>
      <vt:lpstr>The following options are used in customer service clarification:</vt:lpstr>
      <vt:lpstr>1.3.3. Connecting with Customers through Social media</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 BUSINESS MANAGEMENT  MODULE CODE: CCMBM601</dc:title>
  <dc:creator>Iprc Musanze</dc:creator>
  <cp:lastModifiedBy>HP</cp:lastModifiedBy>
  <cp:revision>53</cp:revision>
  <dcterms:created xsi:type="dcterms:W3CDTF">2023-03-07T09:38:33Z</dcterms:created>
  <dcterms:modified xsi:type="dcterms:W3CDTF">2024-06-18T11:22:51Z</dcterms:modified>
</cp:coreProperties>
</file>