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94" r:id="rId4"/>
    <p:sldId id="258" r:id="rId5"/>
    <p:sldId id="259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0" r:id="rId22"/>
    <p:sldId id="263" r:id="rId23"/>
    <p:sldId id="287" r:id="rId24"/>
    <p:sldId id="288" r:id="rId25"/>
    <p:sldId id="262" r:id="rId26"/>
    <p:sldId id="290" r:id="rId27"/>
    <p:sldId id="291" r:id="rId28"/>
    <p:sldId id="293" r:id="rId29"/>
    <p:sldId id="286" r:id="rId30"/>
    <p:sldId id="285" r:id="rId31"/>
    <p:sldId id="264" r:id="rId32"/>
    <p:sldId id="281" r:id="rId33"/>
    <p:sldId id="282" r:id="rId34"/>
    <p:sldId id="283" r:id="rId35"/>
    <p:sldId id="284" r:id="rId36"/>
    <p:sldId id="265" r:id="rId37"/>
    <p:sldId id="295" r:id="rId38"/>
    <p:sldId id="296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-3192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58112-4EE2-4343-BAC4-9ACCCA1641A4}" type="datetimeFigureOut">
              <a:rPr lang="en-US" smtClean="0"/>
              <a:t>3/13/14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A38CF-7F0C-6C48-A26D-D97C49EC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0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(3/13/14 08:01) -----</a:t>
            </a:r>
          </a:p>
          <a:p>
            <a:r>
              <a:rPr lang="en-US"/>
              <a:t>1:20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A38CF-7F0C-6C48-A26D-D97C49ECA7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5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(3/13/14 08:01) -----</a:t>
            </a:r>
          </a:p>
          <a:p>
            <a:r>
              <a:rPr lang="en-US"/>
              <a:t>2:40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A38CF-7F0C-6C48-A26D-D97C49ECA7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47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(3/13/14 08:01) -----</a:t>
            </a:r>
          </a:p>
          <a:p>
            <a:r>
              <a:rPr lang="en-US"/>
              <a:t>3:60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A38CF-7F0C-6C48-A26D-D97C49ECA7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1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(3/13/14 08:01) -----</a:t>
            </a:r>
          </a:p>
          <a:p>
            <a:r>
              <a:rPr lang="en-US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A38CF-7F0C-6C48-A26D-D97C49ECA7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77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</a:t>
            </a:r>
            <a:r>
              <a:rPr lang="en-US" baseline="0" dirty="0" smtClean="0"/>
              <a:t> scale</a:t>
            </a:r>
          </a:p>
          <a:p>
            <a:endParaRPr lang="en-US" dirty="0" smtClean="0"/>
          </a:p>
          <a:p>
            <a:r>
              <a:rPr lang="en-US" dirty="0" smtClean="0"/>
              <a:t>O2 – 32</a:t>
            </a:r>
          </a:p>
          <a:p>
            <a:r>
              <a:rPr lang="en-US" dirty="0" smtClean="0"/>
              <a:t>N2</a:t>
            </a:r>
            <a:r>
              <a:rPr lang="en-US" baseline="0" dirty="0" smtClean="0"/>
              <a:t> – 28</a:t>
            </a:r>
          </a:p>
          <a:p>
            <a:endParaRPr lang="en-US" baseline="0" dirty="0" smtClean="0"/>
          </a:p>
          <a:p>
            <a:r>
              <a:rPr lang="en-US" dirty="0" smtClean="0"/>
              <a:t>H20 – 18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A38CF-7F0C-6C48-A26D-D97C49ECA7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81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(3/13/14 08:01) -----</a:t>
            </a:r>
          </a:p>
          <a:p>
            <a:r>
              <a:rPr lang="en-US"/>
              <a:t>about 8 minutes is fine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A38CF-7F0C-6C48-A26D-D97C49ECA7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58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Wide array</a:t>
            </a:r>
            <a:r>
              <a:rPr lang="en-US" baseline="0" dirty="0" smtClean="0"/>
              <a:t> of applications – we leveraged the power of vacuum technology to perform mass spectroscopy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A38CF-7F0C-6C48-A26D-D97C49ECA7F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95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residual</a:t>
            </a:r>
            <a:r>
              <a:rPr lang="en-US" baseline="0" dirty="0" smtClean="0"/>
              <a:t> gas </a:t>
            </a:r>
            <a:r>
              <a:rPr lang="en-US" baseline="0" dirty="0" err="1" smtClean="0"/>
              <a:t>analyser</a:t>
            </a:r>
            <a:r>
              <a:rPr lang="en-US" baseline="0" dirty="0" smtClean="0"/>
              <a:t> can be used to distinguish gases in air,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specific mass filter was a </a:t>
            </a:r>
            <a:r>
              <a:rPr lang="en-US" baseline="0" dirty="0" err="1" smtClean="0"/>
              <a:t>quadropole</a:t>
            </a:r>
            <a:r>
              <a:rPr lang="en-US" baseline="0" dirty="0" smtClean="0"/>
              <a:t> filter, electric fields, economical choice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A38CF-7F0C-6C48-A26D-D97C49ECA7F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4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Interesting properties, doubly</a:t>
            </a:r>
            <a:r>
              <a:rPr lang="en-US" baseline="0" dirty="0" smtClean="0"/>
              <a:t> ionized, different cracking patterns, reference material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A38CF-7F0C-6C48-A26D-D97C49ECA7F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3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C0BD-CF73-7441-AB77-0C9B9D19C634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FCBF-5C7E-4544-9C98-D3977F2D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C0BD-CF73-7441-AB77-0C9B9D19C634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FCBF-5C7E-4544-9C98-D3977F2D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C0BD-CF73-7441-AB77-0C9B9D19C634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FCBF-5C7E-4544-9C98-D3977F2D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9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C0BD-CF73-7441-AB77-0C9B9D19C634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FCBF-5C7E-4544-9C98-D3977F2D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1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C0BD-CF73-7441-AB77-0C9B9D19C634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FCBF-5C7E-4544-9C98-D3977F2D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6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C0BD-CF73-7441-AB77-0C9B9D19C634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FCBF-5C7E-4544-9C98-D3977F2D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6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C0BD-CF73-7441-AB77-0C9B9D19C634}" type="datetimeFigureOut">
              <a:rPr lang="en-US" smtClean="0"/>
              <a:t>3/13/14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FCBF-5C7E-4544-9C98-D3977F2D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6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C0BD-CF73-7441-AB77-0C9B9D19C634}" type="datetimeFigureOut">
              <a:rPr lang="en-US" smtClean="0"/>
              <a:t>3/13/14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FCBF-5C7E-4544-9C98-D3977F2D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8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C0BD-CF73-7441-AB77-0C9B9D19C634}" type="datetimeFigureOut">
              <a:rPr lang="en-US" smtClean="0"/>
              <a:t>3/13/14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FCBF-5C7E-4544-9C98-D3977F2D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9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C0BD-CF73-7441-AB77-0C9B9D19C634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FCBF-5C7E-4544-9C98-D3977F2D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6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C0BD-CF73-7441-AB77-0C9B9D19C634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FCBF-5C7E-4544-9C98-D3977F2D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3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9C0BD-CF73-7441-AB77-0C9B9D19C634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9FCBF-5C7E-4544-9C98-D3977F2D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1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smtClean="0"/>
              <a:t>Mass Spectroscopy</a:t>
            </a:r>
            <a:br>
              <a:rPr lang="en-US" dirty="0" smtClean="0"/>
            </a:br>
            <a:r>
              <a:rPr lang="en-US" dirty="0" smtClean="0"/>
              <a:t>using a Residual Gas Analyzer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259392"/>
            <a:ext cx="8091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Max Bigras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9883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basics</a:t>
            </a:r>
            <a:endParaRPr lang="en-US" dirty="0"/>
          </a:p>
        </p:txBody>
      </p:sp>
      <p:pic>
        <p:nvPicPr>
          <p:cNvPr id="4" name="Picture 3" descr="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16" y="1728216"/>
            <a:ext cx="5232400" cy="4940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10000" y="6518050"/>
            <a:ext cx="887849" cy="1485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0000" y="3384017"/>
            <a:ext cx="887849" cy="1485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5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700"/>
    </mc:Choice>
    <mc:Fallback xmlns="">
      <p:transition xmlns:p14="http://schemas.microsoft.com/office/powerpoint/2010/main" advClick="0" advTm="7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basics</a:t>
            </a:r>
            <a:endParaRPr lang="en-US" dirty="0"/>
          </a:p>
        </p:txBody>
      </p:sp>
      <p:pic>
        <p:nvPicPr>
          <p:cNvPr id="6" name="Picture 5" descr="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16" y="1728216"/>
            <a:ext cx="5232400" cy="4940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10000" y="6518050"/>
            <a:ext cx="887849" cy="1485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10000" y="3395255"/>
            <a:ext cx="887849" cy="1485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5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700"/>
    </mc:Choice>
    <mc:Fallback xmlns="">
      <p:transition xmlns:p14="http://schemas.microsoft.com/office/powerpoint/2010/main" advClick="0" advTm="7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basics</a:t>
            </a:r>
            <a:endParaRPr lang="en-US" dirty="0"/>
          </a:p>
        </p:txBody>
      </p:sp>
      <p:pic>
        <p:nvPicPr>
          <p:cNvPr id="3" name="Picture 2" descr="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16" y="1728216"/>
            <a:ext cx="5232400" cy="4940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10000" y="6518050"/>
            <a:ext cx="887849" cy="1485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10000" y="3384017"/>
            <a:ext cx="887849" cy="1485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5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700"/>
    </mc:Choice>
    <mc:Fallback xmlns="">
      <p:transition xmlns:p14="http://schemas.microsoft.com/office/powerpoint/2010/main" advClick="0" advTm="7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basics</a:t>
            </a:r>
            <a:endParaRPr lang="en-US" dirty="0"/>
          </a:p>
        </p:txBody>
      </p:sp>
      <p:pic>
        <p:nvPicPr>
          <p:cNvPr id="3" name="Picture 2" descr="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16" y="1728216"/>
            <a:ext cx="5232400" cy="4940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10000" y="6518050"/>
            <a:ext cx="887849" cy="1485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10000" y="3384017"/>
            <a:ext cx="887849" cy="1485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5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700"/>
    </mc:Choice>
    <mc:Fallback xmlns="">
      <p:transition xmlns:p14="http://schemas.microsoft.com/office/powerpoint/2010/main" advClick="0" advTm="7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basics</a:t>
            </a:r>
            <a:endParaRPr lang="en-US" dirty="0"/>
          </a:p>
        </p:txBody>
      </p:sp>
      <p:pic>
        <p:nvPicPr>
          <p:cNvPr id="3" name="Picture 2" descr="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16" y="1728216"/>
            <a:ext cx="5232400" cy="4940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10000" y="6518050"/>
            <a:ext cx="887849" cy="1485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10000" y="3384017"/>
            <a:ext cx="887849" cy="1485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5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700"/>
    </mc:Choice>
    <mc:Fallback xmlns="">
      <p:transition xmlns:p14="http://schemas.microsoft.com/office/powerpoint/2010/main" advClick="0" advTm="7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basics</a:t>
            </a:r>
            <a:endParaRPr lang="en-US" dirty="0"/>
          </a:p>
        </p:txBody>
      </p:sp>
      <p:pic>
        <p:nvPicPr>
          <p:cNvPr id="3" name="Picture 2" descr="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16" y="1728216"/>
            <a:ext cx="5232400" cy="4940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10000" y="6518050"/>
            <a:ext cx="887849" cy="1485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10000" y="3384017"/>
            <a:ext cx="887849" cy="1485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5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700"/>
    </mc:Choice>
    <mc:Fallback xmlns="">
      <p:transition xmlns:p14="http://schemas.microsoft.com/office/powerpoint/2010/main" advClick="0" advTm="7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basics</a:t>
            </a:r>
            <a:endParaRPr lang="en-US" dirty="0"/>
          </a:p>
        </p:txBody>
      </p:sp>
      <p:pic>
        <p:nvPicPr>
          <p:cNvPr id="3" name="Picture 2" descr="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16" y="1728216"/>
            <a:ext cx="5232400" cy="4940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10000" y="6518050"/>
            <a:ext cx="887849" cy="1485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10000" y="3384017"/>
            <a:ext cx="887849" cy="1485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5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700"/>
    </mc:Choice>
    <mc:Fallback xmlns="">
      <p:transition xmlns:p14="http://schemas.microsoft.com/office/powerpoint/2010/main" advClick="0" advTm="7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basics</a:t>
            </a:r>
            <a:endParaRPr lang="en-US" dirty="0"/>
          </a:p>
        </p:txBody>
      </p:sp>
      <p:pic>
        <p:nvPicPr>
          <p:cNvPr id="3" name="Picture 2" descr="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16" y="1728216"/>
            <a:ext cx="5232400" cy="4940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10000" y="6518050"/>
            <a:ext cx="887849" cy="1485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10000" y="3384017"/>
            <a:ext cx="887849" cy="1485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5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700"/>
    </mc:Choice>
    <mc:Fallback xmlns="">
      <p:transition xmlns:p14="http://schemas.microsoft.com/office/powerpoint/2010/main" advClick="0" advTm="7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basics</a:t>
            </a:r>
            <a:endParaRPr lang="en-US" dirty="0"/>
          </a:p>
        </p:txBody>
      </p:sp>
      <p:pic>
        <p:nvPicPr>
          <p:cNvPr id="3" name="Picture 2" descr="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16" y="1728216"/>
            <a:ext cx="5232400" cy="4940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10000" y="6518050"/>
            <a:ext cx="887849" cy="1485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10000" y="3384017"/>
            <a:ext cx="887849" cy="1485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5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700"/>
    </mc:Choice>
    <mc:Fallback xmlns="">
      <p:transition xmlns:p14="http://schemas.microsoft.com/office/powerpoint/2010/main" advClick="0" advTm="7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basics</a:t>
            </a:r>
            <a:endParaRPr lang="en-US" dirty="0"/>
          </a:p>
        </p:txBody>
      </p:sp>
      <p:pic>
        <p:nvPicPr>
          <p:cNvPr id="3" name="Picture 2" descr="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16" y="1728216"/>
            <a:ext cx="5232400" cy="4940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10000" y="6518050"/>
            <a:ext cx="887849" cy="1485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10000" y="3384017"/>
            <a:ext cx="887849" cy="1485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5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700"/>
    </mc:Choice>
    <mc:Fallback xmlns="">
      <p:transition xmlns:p14="http://schemas.microsoft.com/office/powerpoint/2010/main" advClick="0" advTm="7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Experimental apparatus</a:t>
            </a:r>
          </a:p>
          <a:p>
            <a:r>
              <a:rPr lang="en-US" dirty="0" smtClean="0"/>
              <a:t>More details about the RGA</a:t>
            </a:r>
          </a:p>
          <a:p>
            <a:r>
              <a:rPr lang="en-US" dirty="0" smtClean="0"/>
              <a:t>Spectra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basics</a:t>
            </a:r>
            <a:endParaRPr lang="en-US" dirty="0"/>
          </a:p>
        </p:txBody>
      </p:sp>
      <p:pic>
        <p:nvPicPr>
          <p:cNvPr id="3" name="Picture 2" descr="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16" y="1728216"/>
            <a:ext cx="5232400" cy="4940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10000" y="6518050"/>
            <a:ext cx="887849" cy="1485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10000" y="3384017"/>
            <a:ext cx="887849" cy="1485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8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4" name="Picture 3" descr="backgroun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1508761"/>
            <a:ext cx="7635240" cy="512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6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Argon</a:t>
            </a:r>
            <a:endParaRPr lang="en-US" dirty="0"/>
          </a:p>
        </p:txBody>
      </p:sp>
      <p:pic>
        <p:nvPicPr>
          <p:cNvPr id="10" name="Picture 9" descr="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1508760"/>
            <a:ext cx="7635240" cy="512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5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Argon</a:t>
            </a:r>
          </a:p>
        </p:txBody>
      </p:sp>
      <p:pic>
        <p:nvPicPr>
          <p:cNvPr id="10" name="Picture 9" descr="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1508760"/>
            <a:ext cx="7635240" cy="5128375"/>
          </a:xfrm>
          <a:prstGeom prst="rect">
            <a:avLst/>
          </a:prstGeom>
        </p:spPr>
      </p:pic>
      <p:pic>
        <p:nvPicPr>
          <p:cNvPr id="3" name="Picture 2" descr="ar_p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416" y="1824771"/>
            <a:ext cx="1550584" cy="219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04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Argon</a:t>
            </a:r>
          </a:p>
        </p:txBody>
      </p:sp>
      <p:pic>
        <p:nvPicPr>
          <p:cNvPr id="10" name="Picture 9" descr="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1508760"/>
            <a:ext cx="7635240" cy="5128375"/>
          </a:xfrm>
          <a:prstGeom prst="rect">
            <a:avLst/>
          </a:prstGeom>
        </p:spPr>
      </p:pic>
      <p:pic>
        <p:nvPicPr>
          <p:cNvPr id="3" name="Picture 2" descr="ar_p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416" y="1824771"/>
            <a:ext cx="1550584" cy="219422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753455" y="5810055"/>
            <a:ext cx="382112" cy="584377"/>
          </a:xfrm>
          <a:prstGeom prst="ellipse">
            <a:avLst/>
          </a:prstGeom>
          <a:noFill/>
          <a:ln w="317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5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Krypton</a:t>
            </a:r>
            <a:endParaRPr lang="en-US" dirty="0"/>
          </a:p>
        </p:txBody>
      </p:sp>
      <p:pic>
        <p:nvPicPr>
          <p:cNvPr id="5" name="Picture 4" descr="k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1508761"/>
            <a:ext cx="7635240" cy="512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9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Krypton</a:t>
            </a:r>
          </a:p>
        </p:txBody>
      </p:sp>
      <p:pic>
        <p:nvPicPr>
          <p:cNvPr id="3" name="Picture 2" descr="krypton_closeu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0263"/>
            <a:ext cx="6304851" cy="42347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44746" y="2146461"/>
            <a:ext cx="2045424" cy="3652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6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Krypton</a:t>
            </a:r>
          </a:p>
        </p:txBody>
      </p:sp>
      <p:pic>
        <p:nvPicPr>
          <p:cNvPr id="3" name="Picture 2" descr="krypton_closeu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0263"/>
            <a:ext cx="6304851" cy="42347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44746" y="2146461"/>
            <a:ext cx="2045424" cy="3652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39784"/>
              </p:ext>
            </p:extLst>
          </p:nvPr>
        </p:nvGraphicFramePr>
        <p:xfrm>
          <a:off x="4318000" y="2204871"/>
          <a:ext cx="4368800" cy="3429000"/>
        </p:xfrm>
        <a:graphic>
          <a:graphicData uri="http://schemas.openxmlformats.org/drawingml/2006/table">
            <a:tbl>
              <a:tblPr/>
              <a:tblGrid>
                <a:gridCol w="1104900"/>
                <a:gridCol w="1549400"/>
                <a:gridCol w="1714500"/>
              </a:tblGrid>
              <a:tr h="762000">
                <a:tc>
                  <a:txBody>
                    <a:bodyPr/>
                    <a:lstStyle/>
                    <a:p>
                      <a:pPr algn="l" fontAlgn="t"/>
                      <a:r>
                        <a:rPr lang="fi-FI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Isotope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Natural Abundance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Experimental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(%)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(%)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78Kr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80Kr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82Kr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83Kr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84Kr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86Kr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50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Krypton</a:t>
            </a:r>
          </a:p>
        </p:txBody>
      </p:sp>
      <p:pic>
        <p:nvPicPr>
          <p:cNvPr id="3" name="Picture 2" descr="krypton_closeu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0263"/>
            <a:ext cx="6304851" cy="42347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44746" y="2146461"/>
            <a:ext cx="2045424" cy="3652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512231"/>
              </p:ext>
            </p:extLst>
          </p:nvPr>
        </p:nvGraphicFramePr>
        <p:xfrm>
          <a:off x="4318000" y="2204871"/>
          <a:ext cx="4368800" cy="3429000"/>
        </p:xfrm>
        <a:graphic>
          <a:graphicData uri="http://schemas.openxmlformats.org/drawingml/2006/table">
            <a:tbl>
              <a:tblPr/>
              <a:tblGrid>
                <a:gridCol w="1104900"/>
                <a:gridCol w="1549400"/>
                <a:gridCol w="1714500"/>
              </a:tblGrid>
              <a:tr h="762000">
                <a:tc>
                  <a:txBody>
                    <a:bodyPr/>
                    <a:lstStyle/>
                    <a:p>
                      <a:pPr algn="l" fontAlgn="t"/>
                      <a:r>
                        <a:rPr lang="fi-FI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Isotope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Natural Abundance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Experimental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(%)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(%)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78Kr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80Kr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82Kr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83Kr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12.88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84Kr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56.42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86Kr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59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Ethanol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68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Apparatus</a:t>
            </a:r>
            <a:endParaRPr lang="en-US" dirty="0"/>
          </a:p>
        </p:txBody>
      </p:sp>
      <p:pic>
        <p:nvPicPr>
          <p:cNvPr id="6" name="Picture 5" descr="apparat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5223"/>
            <a:ext cx="8009010" cy="3823322"/>
          </a:xfrm>
          <a:prstGeom prst="rect">
            <a:avLst/>
          </a:prstGeom>
        </p:spPr>
      </p:pic>
      <p:pic>
        <p:nvPicPr>
          <p:cNvPr id="8" name="Picture 7" descr="apparatu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1405"/>
            <a:ext cx="9144000" cy="436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6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Ethanol</a:t>
            </a:r>
            <a:endParaRPr lang="en-US" dirty="0"/>
          </a:p>
        </p:txBody>
      </p:sp>
      <p:pic>
        <p:nvPicPr>
          <p:cNvPr id="3" name="Picture 2" descr="ethyl_molecul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8078"/>
            <a:ext cx="9144000" cy="479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1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Ethanol</a:t>
            </a:r>
            <a:endParaRPr lang="en-US" dirty="0"/>
          </a:p>
        </p:txBody>
      </p:sp>
      <p:pic>
        <p:nvPicPr>
          <p:cNvPr id="5" name="Picture 4" descr="cracking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84" y="1708179"/>
            <a:ext cx="7538016" cy="491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3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Ethanol</a:t>
            </a:r>
            <a:endParaRPr lang="en-US" dirty="0"/>
          </a:p>
        </p:txBody>
      </p:sp>
      <p:pic>
        <p:nvPicPr>
          <p:cNvPr id="6" name="Picture 5" descr="cracking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44" y="1709928"/>
            <a:ext cx="7534656" cy="491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06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Ethanol</a:t>
            </a:r>
            <a:endParaRPr lang="en-US" dirty="0"/>
          </a:p>
        </p:txBody>
      </p:sp>
      <p:pic>
        <p:nvPicPr>
          <p:cNvPr id="3" name="Picture 2" descr="EthylAlcohol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1508760"/>
            <a:ext cx="7637338" cy="51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27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Ethanol</a:t>
            </a:r>
            <a:endParaRPr lang="en-US" dirty="0"/>
          </a:p>
        </p:txBody>
      </p:sp>
      <p:pic>
        <p:nvPicPr>
          <p:cNvPr id="4" name="Picture 3" descr="EthylAlcohol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1508760"/>
            <a:ext cx="7637338" cy="51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27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Ethanol</a:t>
            </a:r>
            <a:endParaRPr lang="en-US" dirty="0"/>
          </a:p>
        </p:txBody>
      </p:sp>
      <p:pic>
        <p:nvPicPr>
          <p:cNvPr id="4" name="Picture 3" descr="EthylAlcohol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1508760"/>
            <a:ext cx="7637338" cy="51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27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Vacuum technology</a:t>
            </a:r>
          </a:p>
        </p:txBody>
      </p:sp>
    </p:spTree>
    <p:extLst>
      <p:ext uri="{BB962C8B-B14F-4D97-AF65-F5344CB8AC3E}">
        <p14:creationId xmlns:p14="http://schemas.microsoft.com/office/powerpoint/2010/main" val="241641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Vacuum technology</a:t>
            </a:r>
          </a:p>
          <a:p>
            <a:r>
              <a:rPr lang="en-US" dirty="0" smtClean="0"/>
              <a:t>RGA</a:t>
            </a:r>
          </a:p>
        </p:txBody>
      </p:sp>
    </p:spTree>
    <p:extLst>
      <p:ext uri="{BB962C8B-B14F-4D97-AF65-F5344CB8AC3E}">
        <p14:creationId xmlns:p14="http://schemas.microsoft.com/office/powerpoint/2010/main" val="284418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Vacuum technology</a:t>
            </a:r>
          </a:p>
          <a:p>
            <a:r>
              <a:rPr lang="en-US" dirty="0" smtClean="0"/>
              <a:t>RGA</a:t>
            </a:r>
          </a:p>
          <a:p>
            <a:r>
              <a:rPr lang="en-US" dirty="0" err="1" smtClean="0"/>
              <a:t>Ar</a:t>
            </a:r>
            <a:r>
              <a:rPr lang="en-US" dirty="0" smtClean="0"/>
              <a:t>, Kr, Ethanol,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8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8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Principle operation</a:t>
            </a:r>
            <a:endParaRPr lang="en-US" dirty="0"/>
          </a:p>
        </p:txBody>
      </p:sp>
      <p:pic>
        <p:nvPicPr>
          <p:cNvPr id="4" name="Picture 3" descr="qua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1973"/>
            <a:ext cx="9144000" cy="414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basics</a:t>
            </a:r>
            <a:endParaRPr lang="en-US" dirty="0"/>
          </a:p>
        </p:txBody>
      </p:sp>
      <p:pic>
        <p:nvPicPr>
          <p:cNvPr id="11" name="Picture 10" descr="scanning_ba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3438"/>
            <a:ext cx="7658100" cy="4927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66076" y="6113481"/>
            <a:ext cx="887849" cy="31755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42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basics</a:t>
            </a:r>
            <a:endParaRPr lang="en-US" dirty="0"/>
          </a:p>
        </p:txBody>
      </p:sp>
      <p:pic>
        <p:nvPicPr>
          <p:cNvPr id="11" name="Picture 10" descr="scanning_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3438"/>
            <a:ext cx="7658100" cy="4927600"/>
          </a:xfrm>
          <a:prstGeom prst="rect">
            <a:avLst/>
          </a:prstGeom>
        </p:spPr>
      </p:pic>
      <p:pic>
        <p:nvPicPr>
          <p:cNvPr id="3" name="Picture 2" descr="scanning_qua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3438"/>
            <a:ext cx="7658100" cy="4927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66076" y="6113481"/>
            <a:ext cx="887849" cy="31755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6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basics</a:t>
            </a:r>
            <a:endParaRPr lang="en-US" dirty="0"/>
          </a:p>
        </p:txBody>
      </p:sp>
      <p:pic>
        <p:nvPicPr>
          <p:cNvPr id="11" name="Picture 10" descr="scanning_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3438"/>
            <a:ext cx="7658100" cy="4927600"/>
          </a:xfrm>
          <a:prstGeom prst="rect">
            <a:avLst/>
          </a:prstGeom>
        </p:spPr>
      </p:pic>
      <p:pic>
        <p:nvPicPr>
          <p:cNvPr id="3" name="Picture 2" descr="scanning_quad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3438"/>
            <a:ext cx="7658100" cy="4927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66076" y="6113481"/>
            <a:ext cx="887849" cy="31755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6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basics</a:t>
            </a:r>
            <a:endParaRPr lang="en-US" dirty="0"/>
          </a:p>
        </p:txBody>
      </p:sp>
      <p:pic>
        <p:nvPicPr>
          <p:cNvPr id="11" name="Picture 10" descr="scanning_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3438"/>
            <a:ext cx="7658100" cy="4927600"/>
          </a:xfrm>
          <a:prstGeom prst="rect">
            <a:avLst/>
          </a:prstGeom>
        </p:spPr>
      </p:pic>
      <p:pic>
        <p:nvPicPr>
          <p:cNvPr id="3" name="Picture 2" descr="scanning_reg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3438"/>
            <a:ext cx="7658100" cy="4927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66076" y="6113481"/>
            <a:ext cx="887849" cy="31755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6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basics</a:t>
            </a:r>
            <a:endParaRPr lang="en-US" dirty="0"/>
          </a:p>
        </p:txBody>
      </p:sp>
      <p:pic>
        <p:nvPicPr>
          <p:cNvPr id="5" name="Picture 4" descr="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1726284"/>
            <a:ext cx="5232400" cy="4940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10000" y="6518050"/>
            <a:ext cx="887849" cy="1485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0000" y="3384017"/>
            <a:ext cx="887849" cy="1485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87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335</Words>
  <Application>Microsoft Macintosh PowerPoint</Application>
  <PresentationFormat>On-screen Show (4:3)</PresentationFormat>
  <Paragraphs>126</Paragraphs>
  <Slides>39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Mass Spectroscopy using a Residual Gas Analyzer</vt:lpstr>
      <vt:lpstr>Overview</vt:lpstr>
      <vt:lpstr>Experimental Apparatus</vt:lpstr>
      <vt:lpstr>Principle operation</vt:lpstr>
      <vt:lpstr>Scanning basics</vt:lpstr>
      <vt:lpstr>Scanning basics</vt:lpstr>
      <vt:lpstr>Scanning basics</vt:lpstr>
      <vt:lpstr>Scanning basics</vt:lpstr>
      <vt:lpstr>Scanning basics</vt:lpstr>
      <vt:lpstr>Scanning basics</vt:lpstr>
      <vt:lpstr>Scanning basics</vt:lpstr>
      <vt:lpstr>Scanning basics</vt:lpstr>
      <vt:lpstr>Scanning basics</vt:lpstr>
      <vt:lpstr>Scanning basics</vt:lpstr>
      <vt:lpstr>Scanning basics</vt:lpstr>
      <vt:lpstr>Scanning basics</vt:lpstr>
      <vt:lpstr>Scanning basics</vt:lpstr>
      <vt:lpstr>Scanning basics</vt:lpstr>
      <vt:lpstr>Scanning basics</vt:lpstr>
      <vt:lpstr>Scanning basics</vt:lpstr>
      <vt:lpstr>Background</vt:lpstr>
      <vt:lpstr>Argon</vt:lpstr>
      <vt:lpstr>Argon</vt:lpstr>
      <vt:lpstr>Argon</vt:lpstr>
      <vt:lpstr>Krypton</vt:lpstr>
      <vt:lpstr>Krypton</vt:lpstr>
      <vt:lpstr>Krypton</vt:lpstr>
      <vt:lpstr>Krypton</vt:lpstr>
      <vt:lpstr>Ethanol</vt:lpstr>
      <vt:lpstr>Ethanol</vt:lpstr>
      <vt:lpstr>Ethanol</vt:lpstr>
      <vt:lpstr>Ethanol</vt:lpstr>
      <vt:lpstr>Ethanol</vt:lpstr>
      <vt:lpstr>Ethanol</vt:lpstr>
      <vt:lpstr>Ethanol</vt:lpstr>
      <vt:lpstr>Conclusion</vt:lpstr>
      <vt:lpstr>Conclusion</vt:lpstr>
      <vt:lpstr>Conclusion</vt:lpstr>
      <vt:lpstr>fin</vt:lpstr>
    </vt:vector>
  </TitlesOfParts>
  <Company>Magic Snail Cacaphony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Spectroscopy using and RGA</dc:title>
  <dc:creator>Max Bigras</dc:creator>
  <cp:lastModifiedBy>Max Bigras</cp:lastModifiedBy>
  <cp:revision>31</cp:revision>
  <dcterms:created xsi:type="dcterms:W3CDTF">2014-03-10T23:49:37Z</dcterms:created>
  <dcterms:modified xsi:type="dcterms:W3CDTF">2014-03-13T15:01:51Z</dcterms:modified>
</cp:coreProperties>
</file>