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675" y="1106394"/>
            <a:ext cx="11070986" cy="1470025"/>
          </a:xfrm>
        </p:spPr>
        <p:txBody>
          <a:bodyPr>
            <a:normAutofit fontScale="90000"/>
          </a:bodyPr>
          <a:lstStyle/>
          <a:p>
            <a:pPr marL="0" lvl="0" indent="0" algn="just">
              <a:buNone/>
            </a:pPr>
            <a:r>
              <a:rPr dirty="0"/>
              <a:t>Content Analysis of </a:t>
            </a:r>
            <a:br>
              <a:rPr lang="en-US" dirty="0"/>
            </a:br>
            <a:r>
              <a:rPr dirty="0"/>
              <a:t>Clinical Trials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marL="0" lvl="0" indent="0" algn="l">
              <a:buNone/>
            </a:pPr>
            <a:br>
              <a:rPr dirty="0"/>
            </a:br>
            <a:br>
              <a:rPr dirty="0"/>
            </a:br>
            <a:r>
              <a:rPr sz="11100" dirty="0"/>
              <a:t>Wanda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 err="1"/>
              <a:t>Narun</a:t>
            </a:r>
            <a:r>
              <a:rPr sz="11100" dirty="0"/>
              <a:t>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/>
              <a:t>Shirley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/>
              <a:t>Monika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Clinical Trials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ClinicalTrials.org as a part of NIH ask PI to inform if they intent to share Participant Individual Data(PID)</a:t>
            </a:r>
          </a:p>
          <a:p>
            <a:pPr lvl="1"/>
            <a:r>
              <a:t>ClinicalTrials.org has information how PID information will be shared</a:t>
            </a:r>
          </a:p>
          <a:p>
            <a:pPr lvl="1"/>
            <a:r>
              <a:t>Data has been analyzed on records registered between January 2016 and August 2017</a:t>
            </a:r>
          </a:p>
          <a:p>
            <a:pPr lvl="1"/>
            <a:r>
              <a:t>New and more information has been added since</a:t>
            </a:r>
          </a:p>
          <a:p>
            <a:pPr lvl="1"/>
            <a:r>
              <a:t>Purpose of this project is to examine the changes if any</a:t>
            </a:r>
          </a:p>
          <a:p>
            <a:pPr lvl="1"/>
            <a:r>
              <a:t>Source of our data is ClinicalTrials.gov (AACT) database containing all the ClinicalTrials.gov records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and query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Import libraries </a:t>
            </a:r>
            <a:r>
              <a:rPr sz="1800">
                <a:latin typeface="Courier"/>
              </a:rPr>
              <a:t>sqlalchemy</a:t>
            </a:r>
            <a:r>
              <a:t> and </a:t>
            </a:r>
            <a:r>
              <a:rPr sz="1800">
                <a:latin typeface="Courier"/>
              </a:rPr>
              <a:t>panda</a:t>
            </a:r>
          </a:p>
          <a:p>
            <a:pPr lvl="1"/>
            <a:r>
              <a:t>Create an engine to the database</a:t>
            </a:r>
          </a:p>
          <a:p>
            <a:pPr lvl="1">
              <a:buNone/>
            </a:pPr>
            <a:r>
              <a:t>engine = create_engine()</a:t>
            </a:r>
          </a:p>
          <a:p>
            <a:pPr lvl="1"/>
            <a:r>
              <a:t>Query Engine and save the information as dataframe (df)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df = pd.read_sql_query("SELECT * FROM studies WHERE plan_to_share_ipd != 'Null'", engine)</a:t>
            </a:r>
          </a:p>
          <a:p>
            <a:pPr lvl="1"/>
            <a:r>
              <a:t>Save information as csv file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df.to_csv('intent.csv',sep=',')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Open file and capture columns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Import necessary libraries </a:t>
            </a:r>
            <a:r>
              <a:rPr sz="1800">
                <a:latin typeface="Courier"/>
              </a:rPr>
              <a:t>os</a:t>
            </a:r>
            <a:r>
              <a:t> </a:t>
            </a:r>
            <a:r>
              <a:rPr sz="1800">
                <a:latin typeface="Courier"/>
              </a:rPr>
              <a:t>from dateutil.parser import parse</a:t>
            </a:r>
            <a:r>
              <a:t> </a:t>
            </a:r>
            <a:r>
              <a:rPr sz="1800">
                <a:latin typeface="Courier"/>
              </a:rPr>
              <a:t>import matplotlib.pyplot as plt</a:t>
            </a:r>
          </a:p>
          <a:p>
            <a:pPr lvl="1"/>
            <a:r>
              <a:t>Prompt user to provide input file path and change to that dir</a:t>
            </a:r>
          </a:p>
          <a:p>
            <a:pPr lvl="1">
              <a:buNone/>
            </a:pPr>
            <a:r>
              <a:t>default_path = input() os.chdir(default_path)</a:t>
            </a:r>
          </a:p>
          <a:p>
            <a:pPr lvl="1"/>
            <a:r>
              <a:t>Select two columns of interest</a:t>
            </a:r>
          </a:p>
          <a:p>
            <a:pPr lvl="1">
              <a:buNone/>
            </a:pPr>
            <a:r>
              <a:t>datePlan = intent[[, ]]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Parse and clean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5381"/>
            <a:ext cx="10233800" cy="478721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dirty="0"/>
              <a:t>Parse Date columns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 = </a:t>
            </a: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'].apply(parse, </a:t>
            </a:r>
            <a:r>
              <a:rPr sz="1800" dirty="0" err="1">
                <a:latin typeface="Courier"/>
              </a:rPr>
              <a:t>yearfirst</a:t>
            </a:r>
            <a:r>
              <a:rPr sz="1800" dirty="0">
                <a:latin typeface="Courier"/>
              </a:rPr>
              <a:t> =True)</a:t>
            </a:r>
          </a:p>
          <a:p>
            <a:pPr lvl="1"/>
            <a:r>
              <a:rPr dirty="0"/>
              <a:t>Extract date to month and year only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month_year</a:t>
            </a:r>
            <a:r>
              <a:rPr sz="1800" dirty="0">
                <a:latin typeface="Courier"/>
              </a:rPr>
              <a:t>'] = </a:t>
            </a: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'].</a:t>
            </a:r>
            <a:r>
              <a:rPr sz="1800" dirty="0" err="1">
                <a:latin typeface="Courier"/>
              </a:rPr>
              <a:t>dt.to_period</a:t>
            </a:r>
            <a:r>
              <a:rPr sz="1800" dirty="0">
                <a:latin typeface="Courier"/>
              </a:rPr>
              <a:t>('M')</a:t>
            </a:r>
          </a:p>
          <a:p>
            <a:pPr lvl="1"/>
            <a:r>
              <a:rPr dirty="0"/>
              <a:t>Count the </a:t>
            </a:r>
            <a:r>
              <a:rPr dirty="0" err="1"/>
              <a:t>occurance</a:t>
            </a:r>
            <a:r>
              <a:rPr dirty="0"/>
              <a:t> of each value</a:t>
            </a:r>
          </a:p>
          <a:p>
            <a:pPr lvl="1">
              <a:buNone/>
            </a:pPr>
            <a:r>
              <a:rPr lang="en-US" dirty="0"/>
              <a:t>		 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month_year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 </a:t>
            </a:r>
            <a:endParaRPr lang="en-US" sz="2000" dirty="0">
              <a:latin typeface="Courier"/>
            </a:endParaRPr>
          </a:p>
          <a:p>
            <a:pPr lvl="1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plan_to_share_ipd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 </a:t>
            </a:r>
            <a:endParaRPr lang="en-US" sz="2000" dirty="0">
              <a:latin typeface="Courier"/>
            </a:endParaRPr>
          </a:p>
          <a:p>
            <a:pPr lvl="1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first_received_date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</a:t>
            </a:r>
          </a:p>
          <a:p>
            <a:pPr lvl="1"/>
            <a:r>
              <a:rPr dirty="0"/>
              <a:t>Create a new </a:t>
            </a:r>
            <a:r>
              <a:rPr dirty="0" err="1"/>
              <a:t>dataframe</a:t>
            </a:r>
            <a:r>
              <a:rPr dirty="0"/>
              <a:t> based on count of </a:t>
            </a:r>
            <a:r>
              <a:rPr dirty="0" err="1"/>
              <a:t>plan_to_share_ipd</a:t>
            </a:r>
            <a:r>
              <a:rPr dirty="0"/>
              <a:t> for each month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sz="2200" dirty="0" err="1">
                <a:latin typeface="Courier"/>
              </a:rPr>
              <a:t>datePlanGroupByCount</a:t>
            </a:r>
            <a:r>
              <a:rPr sz="2200" dirty="0">
                <a:latin typeface="Courier"/>
              </a:rPr>
              <a:t> = </a:t>
            </a:r>
            <a:r>
              <a:rPr sz="2200" dirty="0" err="1">
                <a:latin typeface="Courier"/>
              </a:rPr>
              <a:t>datePlan.groupby</a:t>
            </a:r>
            <a:r>
              <a:rPr sz="2200" dirty="0">
                <a:latin typeface="Courier"/>
              </a:rPr>
              <a:t>([</a:t>
            </a:r>
            <a:r>
              <a:rPr lang="en-US" sz="2200" dirty="0">
                <a:latin typeface="Courier"/>
              </a:rPr>
              <a:t>‘</a:t>
            </a:r>
            <a:r>
              <a:rPr lang="en-US" sz="2200" dirty="0" err="1">
                <a:latin typeface="Courier"/>
              </a:rPr>
              <a:t>month_year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, </a:t>
            </a:r>
            <a:r>
              <a:rPr lang="en-US" sz="2200" dirty="0">
                <a:latin typeface="Courier"/>
              </a:rPr>
              <a:t>			‘</a:t>
            </a:r>
            <a:r>
              <a:rPr lang="en-US" sz="2200" dirty="0" err="1">
                <a:latin typeface="Courier"/>
              </a:rPr>
              <a:t>plan_to_share_ipd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])[</a:t>
            </a:r>
            <a:r>
              <a:rPr lang="en-US" sz="2200" dirty="0">
                <a:latin typeface="Courier"/>
              </a:rPr>
              <a:t>‘</a:t>
            </a:r>
            <a:r>
              <a:rPr lang="en-US" sz="2200" dirty="0" err="1">
                <a:latin typeface="Courier"/>
              </a:rPr>
              <a:t>first_received_date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].count().</a:t>
            </a:r>
            <a:r>
              <a:rPr sz="2200" dirty="0" err="1">
                <a:latin typeface="Courier"/>
              </a:rPr>
              <a:t>reset_index</a:t>
            </a:r>
            <a:r>
              <a:rPr sz="2200" dirty="0">
                <a:latin typeface="Courier"/>
              </a:rPr>
              <a:t>(name=)</a:t>
            </a:r>
          </a:p>
          <a:p>
            <a:pPr lvl="1"/>
            <a:r>
              <a:rPr dirty="0" err="1"/>
              <a:t>Seprate</a:t>
            </a:r>
            <a:r>
              <a:rPr dirty="0"/>
              <a:t> each unique value of  into separate columns to plot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000" dirty="0"/>
              <a:t>		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 = </a:t>
            </a:r>
            <a:r>
              <a:rPr lang="en-US" sz="2000" dirty="0">
                <a:latin typeface="Courier"/>
              </a:rPr>
              <a:t>						</a:t>
            </a:r>
            <a:r>
              <a:rPr sz="2000" dirty="0">
                <a:latin typeface="Courier"/>
              </a:rPr>
              <a:t>datePlanGroupByCount.pivot</a:t>
            </a:r>
            <a:r>
              <a:rPr lang="en-US" sz="2000" dirty="0">
                <a:latin typeface="Courier"/>
              </a:rPr>
              <a:t>’month_year’</a:t>
            </a:r>
            <a:r>
              <a:rPr sz="2000" dirty="0">
                <a:latin typeface="Courier"/>
              </a:rPr>
              <a:t>,</a:t>
            </a:r>
            <a:r>
              <a:rPr lang="en-US" sz="2000" dirty="0">
                <a:latin typeface="Courier"/>
              </a:rPr>
              <a:t>’</a:t>
            </a:r>
            <a:r>
              <a:rPr lang="en-US" sz="2000" dirty="0" err="1">
                <a:latin typeface="Courier"/>
              </a:rPr>
              <a:t>plan_to_share_ipd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 ,</a:t>
            </a:r>
            <a:r>
              <a:rPr lang="en-US" sz="2000" dirty="0">
                <a:latin typeface="Courier"/>
              </a:rPr>
              <a:t>’count’</a:t>
            </a:r>
            <a:r>
              <a:rPr sz="2000" dirty="0">
                <a:latin typeface="Courier"/>
              </a:rPr>
              <a:t> ).</a:t>
            </a:r>
            <a:r>
              <a:rPr sz="2000" dirty="0" err="1">
                <a:latin typeface="Courier"/>
              </a:rPr>
              <a:t>fillna</a:t>
            </a:r>
            <a:r>
              <a:rPr sz="2000" dirty="0">
                <a:latin typeface="Courier"/>
              </a:rPr>
              <a:t>(0)</a:t>
            </a:r>
          </a:p>
          <a:p>
            <a:pPr lvl="1"/>
            <a:r>
              <a:rPr dirty="0"/>
              <a:t>Change the order of columns, such that the order is , , </a:t>
            </a:r>
          </a:p>
          <a:p>
            <a:pPr lvl="1">
              <a:buNone/>
            </a:pPr>
            <a:r>
              <a:rPr lang="en-US" sz="2000" dirty="0"/>
              <a:t>			</a:t>
            </a:r>
            <a:r>
              <a:rPr sz="2000" dirty="0">
                <a:latin typeface="Courier"/>
              </a:rPr>
              <a:t>cols = </a:t>
            </a:r>
            <a:r>
              <a:rPr sz="2000" dirty="0" err="1">
                <a:latin typeface="Courier"/>
              </a:rPr>
              <a:t>datePlanGroupByCountPivot.columns.tolist</a:t>
            </a:r>
            <a:r>
              <a:rPr sz="2000" dirty="0">
                <a:latin typeface="Courier"/>
              </a:rPr>
              <a:t>() cols = cols[-1:] + cols[:-1] 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 = 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[cols]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Plot Frequency of three potential choices as a function of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Plot and label the data</a:t>
            </a:r>
            <a:endParaRPr lang="en-US" dirty="0"/>
          </a:p>
          <a:p>
            <a:pPr lvl="1"/>
            <a:endParaRPr dirty="0"/>
          </a:p>
          <a:p>
            <a:pPr lvl="1">
              <a:buNone/>
            </a:pPr>
            <a:r>
              <a:rPr lang="en-US" i="1" dirty="0"/>
              <a:t>	</a:t>
            </a:r>
            <a:r>
              <a:rPr sz="1700" dirty="0">
                <a:latin typeface="Courier"/>
              </a:rPr>
              <a:t>ax = </a:t>
            </a:r>
            <a:r>
              <a:rPr sz="1700" dirty="0" err="1">
                <a:latin typeface="Courier"/>
              </a:rPr>
              <a:t>datePlanGroupByCountPivot.plot</a:t>
            </a:r>
            <a:r>
              <a:rPr sz="1700" dirty="0">
                <a:latin typeface="Courier"/>
              </a:rPr>
              <a:t>(title = ) 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ax.set_xlabel</a:t>
            </a:r>
            <a:r>
              <a:rPr sz="1700" dirty="0">
                <a:latin typeface="Courier"/>
              </a:rPr>
              <a:t>() 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ax.set_ylabel</a:t>
            </a:r>
            <a:r>
              <a:rPr sz="1700" dirty="0">
                <a:latin typeface="Courier"/>
              </a:rPr>
              <a:t>()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ax.legend</a:t>
            </a:r>
            <a:r>
              <a:rPr sz="1700" dirty="0">
                <a:latin typeface="Courier"/>
              </a:rPr>
              <a:t>(title=’’) </a:t>
            </a:r>
            <a:r>
              <a:rPr sz="1700" dirty="0" err="1">
                <a:latin typeface="Courier"/>
              </a:rPr>
              <a:t>plt.show</a:t>
            </a:r>
            <a:r>
              <a:rPr sz="17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613A00F-AAA0-4263-90BD-E68981F0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84" y="1763514"/>
            <a:ext cx="7270282" cy="4963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2" y="598672"/>
            <a:ext cx="10819438" cy="1442163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0" lvl="0" indent="0"/>
            <a:r>
              <a:rPr lang="en-US" sz="5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Willingness to Share Individual Participant Data Plot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 and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http://www.icmje.org/recommendations/browse/publishing-and-editorial-issues/clinical-trial-registration.html#two</a:t>
            </a:r>
          </a:p>
          <a:p>
            <a:pPr lvl="1"/>
            <a:r>
              <a:t>https://jamanetwork.com/journals/jama/fullarticle/2670243 https://aact.ctti-clinicaltrials.org/</a:t>
            </a:r>
          </a:p>
          <a:p>
            <a:pPr lvl="1"/>
            <a:r>
              <a:t>Prof. Martin Skarzynski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Courier</vt:lpstr>
      <vt:lpstr>Depth</vt:lpstr>
      <vt:lpstr>Content Analysis of  Clinical Trials Data</vt:lpstr>
      <vt:lpstr>Clinical Trials Data</vt:lpstr>
      <vt:lpstr>Connect and query database</vt:lpstr>
      <vt:lpstr>Open file and capture columns of interest</vt:lpstr>
      <vt:lpstr>Parse and clean data</vt:lpstr>
      <vt:lpstr>Plot Frequency of three potential choices as a function of year</vt:lpstr>
      <vt:lpstr>Willingness to Share Individual Participant Data Plot</vt:lpstr>
      <vt:lpstr>References and Thanks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Analysis of Clinical Trials Data</dc:title>
  <dc:creator>Wanda Narun Shirley Monika</dc:creator>
  <cp:keywords/>
  <cp:lastModifiedBy>Bihan, Monika (NIH/NLM/NCBI) [C]</cp:lastModifiedBy>
  <cp:revision>2</cp:revision>
  <dcterms:created xsi:type="dcterms:W3CDTF">2018-05-01T20:10:20Z</dcterms:created>
  <dcterms:modified xsi:type="dcterms:W3CDTF">2018-05-01T20:23:07Z</dcterms:modified>
</cp:coreProperties>
</file>