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67" d="100"/>
          <a:sy n="67" d="100"/>
        </p:scale>
        <p:origin x="12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Name Game Gender Prediction using Sound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Monika Bihan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Spring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76"/>
            <a:ext cx="8229600" cy="1143000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Explore the distribution of female and male authors over time as grouped bar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14550"/>
            <a:ext cx="8229600" cy="4525963"/>
          </a:xfrm>
        </p:spPr>
        <p:txBody>
          <a:bodyPr>
            <a:normAutofit lnSpcReduction="10000"/>
          </a:bodyPr>
          <a:lstStyle/>
          <a:p>
            <a:pPr lvl="1"/>
            <a:r>
              <a:rPr dirty="0"/>
              <a:t>Creating a new list, where 0.25 is added to each year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years_shifted</a:t>
            </a:r>
            <a:r>
              <a:rPr sz="1800" dirty="0">
                <a:latin typeface="Courier"/>
              </a:rPr>
              <a:t> = [year + 0.25 for year in years]</a:t>
            </a:r>
          </a:p>
          <a:p>
            <a:pPr lvl="1"/>
            <a:r>
              <a:rPr dirty="0"/>
              <a:t>Plotting </a:t>
            </a:r>
            <a:r>
              <a:rPr dirty="0" err="1"/>
              <a:t>males_by_yr</a:t>
            </a:r>
            <a:r>
              <a:rPr dirty="0"/>
              <a:t> by year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plt.bar</a:t>
            </a:r>
            <a:r>
              <a:rPr sz="1800" dirty="0">
                <a:latin typeface="Courier"/>
              </a:rPr>
              <a:t>(years, </a:t>
            </a:r>
            <a:r>
              <a:rPr sz="1800" dirty="0" err="1">
                <a:latin typeface="Courier"/>
              </a:rPr>
              <a:t>males_by_yr</a:t>
            </a:r>
            <a:r>
              <a:rPr sz="1800" dirty="0">
                <a:latin typeface="Courier"/>
              </a:rPr>
              <a:t>, width=.25, color='</a:t>
            </a:r>
            <a:r>
              <a:rPr sz="1800" dirty="0" err="1">
                <a:latin typeface="Courier"/>
              </a:rPr>
              <a:t>lightblue</a:t>
            </a:r>
            <a:r>
              <a:rPr sz="1800" dirty="0">
                <a:latin typeface="Courier"/>
              </a:rPr>
              <a:t>')</a:t>
            </a:r>
          </a:p>
          <a:p>
            <a:pPr lvl="1"/>
            <a:r>
              <a:rPr dirty="0"/>
              <a:t>Plotting </a:t>
            </a:r>
            <a:r>
              <a:rPr dirty="0" err="1"/>
              <a:t>females_by_yr</a:t>
            </a:r>
            <a:r>
              <a:rPr dirty="0"/>
              <a:t> by </a:t>
            </a:r>
            <a:r>
              <a:rPr dirty="0" err="1"/>
              <a:t>years_shifted</a:t>
            </a:r>
            <a:endParaRPr dirty="0"/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plt.bar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years_shifted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latin typeface="Courier"/>
              </a:rPr>
              <a:t>females_by_yr</a:t>
            </a:r>
            <a:r>
              <a:rPr sz="1800" dirty="0">
                <a:latin typeface="Courier"/>
              </a:rPr>
              <a:t>, width=.25, color='pink')</a:t>
            </a:r>
          </a:p>
          <a:p>
            <a:pPr lvl="1"/>
            <a:r>
              <a:rPr dirty="0"/>
              <a:t>[OPTIONAL] - Adding relevant Axes labels and Chart Title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plt.xlabel</a:t>
            </a:r>
            <a:r>
              <a:rPr sz="1800" dirty="0">
                <a:latin typeface="Courier"/>
              </a:rPr>
              <a:t> = 'Years'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AD8CCC-4D44-4010-BDF9-72A46B67F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8" y="1528763"/>
            <a:ext cx="7672387" cy="4814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EE959A-B4DB-4639-8DDE-FB61E525DA0B}"/>
              </a:ext>
            </a:extLst>
          </p:cNvPr>
          <p:cNvSpPr txBox="1"/>
          <p:nvPr/>
        </p:nvSpPr>
        <p:spPr>
          <a:xfrm>
            <a:off x="1343026" y="613291"/>
            <a:ext cx="7243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Grouped Bar Chart for Men and Women Authors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DataCamp</a:t>
            </a:r>
            <a:endParaRPr dirty="0"/>
          </a:p>
          <a:p>
            <a:pPr lvl="1"/>
            <a:r>
              <a:rPr dirty="0"/>
              <a:t>Prof</a:t>
            </a:r>
            <a:r>
              <a:rPr lang="en-US" dirty="0"/>
              <a:t>.</a:t>
            </a:r>
            <a:r>
              <a:rPr dirty="0"/>
              <a:t> Martin</a:t>
            </a:r>
            <a:r>
              <a:rPr lang="en-US" dirty="0"/>
              <a:t> </a:t>
            </a:r>
            <a:r>
              <a:rPr lang="en-US" dirty="0" err="1"/>
              <a:t>Skarzynski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Questions</a:t>
            </a:r>
          </a:p>
        </p:txBody>
      </p:sp>
      <p:pic>
        <p:nvPicPr>
          <p:cNvPr id="4" name="Graphic 3" descr="Help">
            <a:extLst>
              <a:ext uri="{FF2B5EF4-FFF2-40B4-BE49-F238E27FC236}">
                <a16:creationId xmlns:a16="http://schemas.microsoft.com/office/drawing/2014/main" id="{DDE842BA-B358-4621-BFD7-7974135B6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8737" y="1671639"/>
            <a:ext cx="5686425" cy="49863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>
                <a:hlinkClick r:id="rId2" action="ppaction://hlinksldjump"/>
              </a:rPr>
              <a:t>Words can have different spelling but same sounds</a:t>
            </a:r>
          </a:p>
          <a:p>
            <a:pPr lvl="1"/>
            <a:r>
              <a:rPr>
                <a:hlinkClick r:id="rId3" action="ppaction://hlinksldjump"/>
              </a:rPr>
              <a:t>Read author names on Children’s Picture Books and get their gender</a:t>
            </a:r>
          </a:p>
          <a:p>
            <a:pPr lvl="1"/>
            <a:r>
              <a:rPr>
                <a:hlinkClick r:id="rId4" action="ppaction://hlinksldjump"/>
              </a:rPr>
              <a:t>Analyze author gender distribution over time</a:t>
            </a:r>
          </a:p>
          <a:p>
            <a:pPr lvl="1"/>
            <a:r>
              <a:rPr>
                <a:hlinkClick r:id="rId5" action="ppaction://hlinksldjump"/>
              </a:rPr>
              <a:t>Explore unknown gender trend assuming them as foreign authors whose name not in the social security dataset</a:t>
            </a:r>
          </a:p>
          <a:p>
            <a:pPr lvl="1"/>
            <a:r>
              <a:rPr>
                <a:hlinkClick r:id="rId6" action="ppaction://hlinksldjump"/>
              </a:rPr>
              <a:t>Explore the distribution of female and male authors over time as grouped bar chart</a:t>
            </a:r>
          </a:p>
          <a:p>
            <a:pPr lvl="1"/>
            <a:r>
              <a:rPr>
                <a:hlinkClick r:id="rId7" action="ppaction://hlinksldjump"/>
              </a:rPr>
              <a:t>Thanks</a:t>
            </a:r>
          </a:p>
          <a:p>
            <a:pPr lvl="1"/>
            <a:r>
              <a:rPr>
                <a:hlinkClick r:id="rId8" action="ppaction://hlinksldjump"/>
              </a:rPr>
              <a:t>Questions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Words can have different spelling but same sounds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Monica Monika</a:t>
            </a:r>
          </a:p>
          <a:p>
            <a:pPr lvl="1"/>
            <a:r>
              <a:t>Use </a:t>
            </a:r>
            <a:r>
              <a:rPr sz="1800">
                <a:latin typeface="Courier"/>
              </a:rPr>
              <a:t>fuzzy module</a:t>
            </a:r>
            <a:r>
              <a:t> with </a:t>
            </a:r>
            <a:r>
              <a:rPr sz="1800">
                <a:latin typeface="Courier"/>
              </a:rPr>
              <a:t>nysiis</a:t>
            </a:r>
            <a:r>
              <a:t> method</a:t>
            </a:r>
          </a:p>
          <a:p>
            <a:pPr lvl="1"/>
            <a:r>
              <a:t>Takes a string and outputs a phonetic (that is, sound) version of that string - </a:t>
            </a:r>
            <a:r>
              <a:rPr sz="1800">
                <a:latin typeface="Courier"/>
              </a:rPr>
              <a:t>fuzzy.nysiis('color')</a:t>
            </a:r>
            <a:r>
              <a:t> and </a:t>
            </a:r>
            <a:r>
              <a:rPr sz="1800">
                <a:latin typeface="Courier"/>
              </a:rPr>
              <a:t>fuzzy.nysiis('colour')</a:t>
            </a:r>
            <a:r>
              <a:t> both sound as </a:t>
            </a:r>
            <a:r>
              <a:rPr b="1"/>
              <a:t>CALAR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Read author names on Children’s Picture Books and get their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dirty="0"/>
              <a:t>Use </a:t>
            </a:r>
            <a:r>
              <a:rPr sz="1800" dirty="0">
                <a:latin typeface="Courier"/>
              </a:rPr>
              <a:t>panda</a:t>
            </a:r>
            <a:r>
              <a:rPr dirty="0"/>
              <a:t> module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Extract first name of author from file and append it to the </a:t>
            </a:r>
            <a:r>
              <a:rPr b="1" dirty="0" err="1"/>
              <a:t>dataframe</a:t>
            </a:r>
            <a:endParaRPr b="1" dirty="0"/>
          </a:p>
          <a:p>
            <a:pPr lvl="2"/>
            <a:r>
              <a:rPr dirty="0"/>
              <a:t>Reading in datasets/nytkids_yearly.csv, which is semicolon delimited.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author_df</a:t>
            </a:r>
            <a:r>
              <a:rPr sz="1800" dirty="0">
                <a:latin typeface="Courier"/>
              </a:rPr>
              <a:t> = </a:t>
            </a:r>
            <a:r>
              <a:rPr sz="1800" dirty="0" err="1">
                <a:latin typeface="Courier"/>
              </a:rPr>
              <a:t>pd.read_csv</a:t>
            </a:r>
            <a:r>
              <a:rPr sz="1800" dirty="0">
                <a:latin typeface="Courier"/>
              </a:rPr>
              <a:t>('datasets/nytkids_yearly.csv', </a:t>
            </a:r>
            <a:r>
              <a:rPr sz="1800" dirty="0" err="1">
                <a:latin typeface="Courier"/>
              </a:rPr>
              <a:t>sep</a:t>
            </a:r>
            <a:r>
              <a:rPr sz="1800" dirty="0">
                <a:latin typeface="Courier"/>
              </a:rPr>
              <a:t>=';')</a:t>
            </a:r>
          </a:p>
          <a:p>
            <a:pPr lvl="2"/>
            <a:r>
              <a:rPr dirty="0"/>
              <a:t>Looping through </a:t>
            </a:r>
            <a:r>
              <a:rPr dirty="0" err="1"/>
              <a:t>author_df</a:t>
            </a:r>
            <a:r>
              <a:rPr dirty="0"/>
              <a:t>[] to extract the authors first names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first_name</a:t>
            </a:r>
            <a:r>
              <a:rPr sz="1800" dirty="0">
                <a:latin typeface="Courier"/>
              </a:rPr>
              <a:t> = []
for name in </a:t>
            </a:r>
            <a:r>
              <a:rPr sz="1800" dirty="0" err="1">
                <a:latin typeface="Courier"/>
              </a:rPr>
              <a:t>author_df</a:t>
            </a:r>
            <a:r>
              <a:rPr sz="1800" dirty="0">
                <a:latin typeface="Courier"/>
              </a:rPr>
              <a:t>['Author']:
        </a:t>
            </a:r>
            <a:r>
              <a:rPr sz="1800" dirty="0" err="1">
                <a:latin typeface="Courier"/>
              </a:rPr>
              <a:t>first_name.append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name.split</a:t>
            </a:r>
            <a:r>
              <a:rPr sz="1800" dirty="0">
                <a:latin typeface="Courier"/>
              </a:rPr>
              <a:t>(' ')[0])</a:t>
            </a:r>
          </a:p>
          <a:p>
            <a:pPr lvl="2"/>
            <a:r>
              <a:rPr dirty="0"/>
              <a:t>Adding </a:t>
            </a:r>
            <a:r>
              <a:rPr dirty="0" err="1"/>
              <a:t>first_name</a:t>
            </a:r>
            <a:r>
              <a:rPr dirty="0"/>
              <a:t> as a column to </a:t>
            </a:r>
            <a:r>
              <a:rPr dirty="0" err="1"/>
              <a:t>author_df</a:t>
            </a:r>
            <a:endParaRPr dirty="0"/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author_df</a:t>
            </a:r>
            <a:r>
              <a:rPr sz="1800" dirty="0">
                <a:latin typeface="Courier"/>
              </a:rPr>
              <a:t>['</a:t>
            </a:r>
            <a:r>
              <a:rPr sz="1800" dirty="0" err="1">
                <a:latin typeface="Courier"/>
              </a:rPr>
              <a:t>first_name</a:t>
            </a:r>
            <a:r>
              <a:rPr sz="1800" dirty="0">
                <a:latin typeface="Courier"/>
              </a:rPr>
              <a:t>'] = </a:t>
            </a:r>
            <a:r>
              <a:rPr sz="1800" dirty="0" err="1">
                <a:latin typeface="Courier"/>
              </a:rPr>
              <a:t>first_name</a:t>
            </a:r>
            <a:endParaRPr sz="1800" dirty="0">
              <a:latin typeface="Courier"/>
            </a:endParaRPr>
          </a:p>
          <a:p>
            <a:pPr lvl="2"/>
            <a:r>
              <a:rPr dirty="0"/>
              <a:t>First few lines of </a:t>
            </a:r>
            <a:r>
              <a:rPr dirty="0" err="1"/>
              <a:t>dataframe</a:t>
            </a:r>
            <a:endParaRPr dirty="0"/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       Year    Book Title  Author  </a:t>
            </a:r>
            <a:r>
              <a:rPr sz="1800" dirty="0" err="1">
                <a:latin typeface="Courier"/>
              </a:rPr>
              <a:t>Besteller</a:t>
            </a:r>
            <a:r>
              <a:rPr sz="1800" dirty="0">
                <a:latin typeface="Courier"/>
              </a:rPr>
              <a:t> this year </a:t>
            </a:r>
            <a:r>
              <a:rPr sz="1800" dirty="0" err="1">
                <a:latin typeface="Courier"/>
              </a:rPr>
              <a:t>first_name</a:t>
            </a:r>
            <a:r>
              <a:rPr sz="1800" dirty="0">
                <a:latin typeface="Courier"/>
              </a:rPr>
              <a:t>
     0 2017    DRAGONS LOVE TACOS  Adam Rubin  49  Adam
     1 2017    THE WONDERFUL THINGS YOU WILL BE    Emily Winfield Martin   48  Emily
     2 2017    THE DAY THE CRAYONS QUIT    Drew </a:t>
            </a:r>
            <a:r>
              <a:rPr sz="1800" dirty="0" err="1">
                <a:latin typeface="Courier"/>
              </a:rPr>
              <a:t>Daywalt</a:t>
            </a:r>
            <a:r>
              <a:rPr sz="1800" dirty="0">
                <a:latin typeface="Courier"/>
              </a:rPr>
              <a:t>    44  Drew
     3 2017    ROSIE REVERE, ENGINEER  Andrea </a:t>
            </a:r>
            <a:r>
              <a:rPr sz="1800" dirty="0" err="1">
                <a:latin typeface="Courier"/>
              </a:rPr>
              <a:t>Beaty</a:t>
            </a:r>
            <a:r>
              <a:rPr sz="1800" dirty="0">
                <a:latin typeface="Courier"/>
              </a:rPr>
              <a:t>    38  Andrea
     4 2017    ADA TWIST, SCIENTIST    Andrea </a:t>
            </a:r>
            <a:r>
              <a:rPr sz="1800" dirty="0" err="1">
                <a:latin typeface="Courier"/>
              </a:rPr>
              <a:t>Beaty</a:t>
            </a:r>
            <a:r>
              <a:rPr sz="1800" dirty="0">
                <a:latin typeface="Courier"/>
              </a:rPr>
              <a:t>    28  Andrea</a:t>
            </a:r>
          </a:p>
          <a:p>
            <a:pPr marL="0" lvl="0" indent="0">
              <a:spcBef>
                <a:spcPts val="300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7C34-FAF6-4E47-91F2-9F80492F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 author names on Children’s Picture Books and get their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70BE3-B061-49E9-8532-FDEE2CDCE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9" y="1600200"/>
            <a:ext cx="8872536" cy="5043488"/>
          </a:xfrm>
        </p:spPr>
        <p:txBody>
          <a:bodyPr>
            <a:normAutofit fontScale="77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	Get the </a:t>
            </a:r>
            <a:r>
              <a:rPr lang="en-US" b="1" dirty="0" err="1"/>
              <a:t>phenotic</a:t>
            </a:r>
            <a:r>
              <a:rPr lang="en-US" b="1" dirty="0"/>
              <a:t> sounds on the first name of author list</a:t>
            </a:r>
          </a:p>
          <a:p>
            <a:pPr lvl="2"/>
            <a:r>
              <a:rPr lang="en-US" dirty="0"/>
              <a:t>Importing </a:t>
            </a:r>
            <a:r>
              <a:rPr lang="en-US" dirty="0" err="1"/>
              <a:t>numpy</a:t>
            </a:r>
            <a:endParaRPr lang="en-US" dirty="0"/>
          </a:p>
          <a:p>
            <a:pPr marL="1270000" lvl="0" indent="0">
              <a:buNone/>
            </a:pPr>
            <a:r>
              <a:rPr lang="en-US" sz="1800" dirty="0">
                <a:latin typeface="Courier"/>
              </a:rPr>
              <a:t>import </a:t>
            </a:r>
            <a:r>
              <a:rPr lang="en-US" sz="1800" dirty="0" err="1">
                <a:latin typeface="Courier"/>
              </a:rPr>
              <a:t>numpy</a:t>
            </a:r>
            <a:r>
              <a:rPr lang="en-US" sz="1800" dirty="0">
                <a:latin typeface="Courier"/>
              </a:rPr>
              <a:t> as np</a:t>
            </a:r>
          </a:p>
          <a:p>
            <a:pPr lvl="2"/>
            <a:r>
              <a:rPr lang="en-US" dirty="0"/>
              <a:t>Looping through author’s first names to create the </a:t>
            </a:r>
            <a:r>
              <a:rPr lang="en-US" dirty="0" err="1"/>
              <a:t>nysiis</a:t>
            </a:r>
            <a:r>
              <a:rPr lang="en-US" dirty="0"/>
              <a:t> (fuzzy) equivalent</a:t>
            </a:r>
          </a:p>
          <a:p>
            <a:pPr marL="1270000" lvl="0" indent="0">
              <a:buNone/>
            </a:pPr>
            <a:r>
              <a:rPr lang="en-US" sz="1800" dirty="0" err="1">
                <a:latin typeface="Courier"/>
              </a:rPr>
              <a:t>nysiis_name</a:t>
            </a:r>
            <a:r>
              <a:rPr lang="en-US" sz="1800" dirty="0">
                <a:latin typeface="Courier"/>
              </a:rPr>
              <a:t> = []
for first in </a:t>
            </a:r>
            <a:r>
              <a:rPr lang="en-US" sz="1800" dirty="0" err="1">
                <a:latin typeface="Courier"/>
              </a:rPr>
              <a:t>author_df</a:t>
            </a:r>
            <a:r>
              <a:rPr lang="en-US" sz="1800" dirty="0">
                <a:latin typeface="Courier"/>
              </a:rPr>
              <a:t>['</a:t>
            </a:r>
            <a:r>
              <a:rPr lang="en-US" sz="1800" dirty="0" err="1">
                <a:latin typeface="Courier"/>
              </a:rPr>
              <a:t>first_name</a:t>
            </a:r>
            <a:r>
              <a:rPr lang="en-US" sz="1800" dirty="0">
                <a:latin typeface="Courier"/>
              </a:rPr>
              <a:t>']:
        </a:t>
            </a:r>
            <a:r>
              <a:rPr lang="en-US" sz="1800" dirty="0" err="1">
                <a:latin typeface="Courier"/>
              </a:rPr>
              <a:t>nysiis_name.append</a:t>
            </a:r>
            <a:r>
              <a:rPr lang="en-US" sz="1800" dirty="0">
                <a:latin typeface="Courier"/>
              </a:rPr>
              <a:t>(</a:t>
            </a:r>
            <a:r>
              <a:rPr lang="en-US" sz="1800" dirty="0" err="1">
                <a:latin typeface="Courier"/>
              </a:rPr>
              <a:t>fuzzy.nysiis</a:t>
            </a:r>
            <a:r>
              <a:rPr lang="en-US" sz="1800" dirty="0">
                <a:latin typeface="Courier"/>
              </a:rPr>
              <a:t>(first))</a:t>
            </a:r>
          </a:p>
          <a:p>
            <a:pPr lvl="2"/>
            <a:r>
              <a:rPr lang="en-US" dirty="0"/>
              <a:t>Adding </a:t>
            </a:r>
            <a:r>
              <a:rPr lang="en-US" dirty="0" err="1"/>
              <a:t>nysiis_name</a:t>
            </a:r>
            <a:r>
              <a:rPr lang="en-US" dirty="0"/>
              <a:t> as a column to </a:t>
            </a:r>
            <a:r>
              <a:rPr lang="en-US" dirty="0" err="1"/>
              <a:t>author_df</a:t>
            </a:r>
            <a:endParaRPr lang="en-US" dirty="0"/>
          </a:p>
          <a:p>
            <a:pPr lvl="2">
              <a:buNone/>
            </a:pPr>
            <a:r>
              <a:rPr lang="en-US" dirty="0" err="1"/>
              <a:t>author_df</a:t>
            </a:r>
            <a:r>
              <a:rPr lang="en-US" dirty="0"/>
              <a:t>[] = </a:t>
            </a:r>
            <a:r>
              <a:rPr lang="en-US" dirty="0" err="1"/>
              <a:t>nysiis_name</a:t>
            </a:r>
            <a:endParaRPr lang="en-US" dirty="0"/>
          </a:p>
          <a:p>
            <a:pPr lvl="2"/>
            <a:r>
              <a:rPr lang="en-US" dirty="0"/>
              <a:t>First few lines of </a:t>
            </a:r>
            <a:r>
              <a:rPr lang="en-US" dirty="0" err="1"/>
              <a:t>dataframe</a:t>
            </a: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r>
              <a:rPr lang="en-US" dirty="0">
                <a:latin typeface="Courier"/>
              </a:rPr>
              <a:t>	</a:t>
            </a:r>
            <a:r>
              <a:rPr lang="en-US" sz="1700" dirty="0">
                <a:latin typeface="Courier"/>
              </a:rPr>
              <a:t> Year    Book Title  Author  </a:t>
            </a:r>
            <a:r>
              <a:rPr lang="en-US" sz="1700" dirty="0" err="1">
                <a:latin typeface="Courier"/>
              </a:rPr>
              <a:t>Besteller</a:t>
            </a:r>
            <a:r>
              <a:rPr lang="en-US" sz="1700" dirty="0">
                <a:latin typeface="Courier"/>
              </a:rPr>
              <a:t> this year </a:t>
            </a:r>
            <a:r>
              <a:rPr lang="en-US" sz="1700" dirty="0" err="1">
                <a:latin typeface="Courier"/>
              </a:rPr>
              <a:t>first_name</a:t>
            </a:r>
            <a:r>
              <a:rPr lang="en-US" sz="1700" dirty="0">
                <a:latin typeface="Courier"/>
              </a:rPr>
              <a:t>  </a:t>
            </a:r>
            <a:r>
              <a:rPr lang="en-US" sz="1700" dirty="0" err="1">
                <a:latin typeface="Courier"/>
              </a:rPr>
              <a:t>nysiis_name</a:t>
            </a:r>
            <a:r>
              <a:rPr lang="en-US" sz="1700" dirty="0">
                <a:latin typeface="Courier"/>
              </a:rPr>
              <a:t>
     0 2017    DRAGONS LOVE TACOS  Adam Rubin  49  Adam    ADAN
     1 2017    THE WONDERFUL THINGS YOU WILL BE    Emily Winfield Martin   48  Emily   ENALY
     2 2017    THE DAY THE CRAYONS QUIT    Drew </a:t>
            </a:r>
            <a:r>
              <a:rPr lang="en-US" sz="1700" dirty="0" err="1">
                <a:latin typeface="Courier"/>
              </a:rPr>
              <a:t>Daywalt</a:t>
            </a:r>
            <a:r>
              <a:rPr lang="en-US" sz="1700" dirty="0">
                <a:latin typeface="Courier"/>
              </a:rPr>
              <a:t>    44  Drew    DR
     3 2017    ROSIE REVERE, ENGINEER  Andrea </a:t>
            </a:r>
            <a:r>
              <a:rPr lang="en-US" sz="1700" dirty="0" err="1">
                <a:latin typeface="Courier"/>
              </a:rPr>
              <a:t>Beaty</a:t>
            </a:r>
            <a:r>
              <a:rPr lang="en-US" sz="1700" dirty="0">
                <a:latin typeface="Courier"/>
              </a:rPr>
              <a:t>    38  Andrea  ANDR
     4 2017    ADA TWIST, SCIENTIST    Andrea </a:t>
            </a:r>
            <a:r>
              <a:rPr lang="en-US" sz="1700" dirty="0" err="1">
                <a:latin typeface="Courier"/>
              </a:rPr>
              <a:t>Beaty</a:t>
            </a:r>
            <a:r>
              <a:rPr lang="en-US" sz="1700" dirty="0">
                <a:latin typeface="Courier"/>
              </a:rPr>
              <a:t>    28  Andrea  ANDR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18811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Read author names on Children’s Picture Books and get their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Extract the gender information from Social Security </a:t>
            </a:r>
            <a:r>
              <a:rPr b="1" dirty="0" err="1"/>
              <a:t>Administartion</a:t>
            </a:r>
            <a:r>
              <a:rPr b="1" dirty="0"/>
              <a:t> baby name data</a:t>
            </a:r>
          </a:p>
          <a:p>
            <a:pPr lvl="2"/>
            <a:r>
              <a:rPr dirty="0"/>
              <a:t>Reading in datasets/babynames_nysiis.csv, which is semicolon delimited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babies_df</a:t>
            </a:r>
            <a:r>
              <a:rPr sz="1800" dirty="0">
                <a:latin typeface="Courier"/>
              </a:rPr>
              <a:t> = </a:t>
            </a:r>
            <a:r>
              <a:rPr sz="1800" dirty="0" err="1">
                <a:latin typeface="Courier"/>
              </a:rPr>
              <a:t>pd.read_csv</a:t>
            </a:r>
            <a:r>
              <a:rPr sz="1800" dirty="0">
                <a:latin typeface="Courier"/>
              </a:rPr>
              <a:t>('datasets/babynames_nysiis.csv', </a:t>
            </a:r>
            <a:r>
              <a:rPr sz="1800" dirty="0" err="1">
                <a:latin typeface="Courier"/>
              </a:rPr>
              <a:t>sep</a:t>
            </a:r>
            <a:r>
              <a:rPr sz="1800" dirty="0">
                <a:latin typeface="Courier"/>
              </a:rPr>
              <a:t>=';')</a:t>
            </a:r>
          </a:p>
          <a:p>
            <a:pPr lvl="2"/>
            <a:r>
              <a:rPr dirty="0"/>
              <a:t>Looping through </a:t>
            </a:r>
            <a:r>
              <a:rPr dirty="0" err="1"/>
              <a:t>babies_df</a:t>
            </a:r>
            <a:r>
              <a:rPr dirty="0"/>
              <a:t> to and filling up gender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gender = []
</a:t>
            </a:r>
            <a:r>
              <a:rPr sz="1800" dirty="0" err="1">
                <a:latin typeface="Courier"/>
              </a:rPr>
              <a:t>num</a:t>
            </a:r>
            <a:r>
              <a:rPr sz="1800" dirty="0">
                <a:latin typeface="Courier"/>
              </a:rPr>
              <a:t> = 0
for name in </a:t>
            </a:r>
            <a:r>
              <a:rPr sz="1800" dirty="0" err="1">
                <a:latin typeface="Courier"/>
              </a:rPr>
              <a:t>babies_df</a:t>
            </a:r>
            <a:r>
              <a:rPr sz="1800" dirty="0">
                <a:latin typeface="Courier"/>
              </a:rPr>
              <a:t>['</a:t>
            </a:r>
            <a:r>
              <a:rPr sz="1800" dirty="0" err="1">
                <a:latin typeface="Courier"/>
              </a:rPr>
              <a:t>babynysiis</a:t>
            </a:r>
            <a:r>
              <a:rPr sz="1800" dirty="0">
                <a:latin typeface="Courier"/>
              </a:rPr>
              <a:t>']:
        if(babies_df.at[</a:t>
            </a:r>
            <a:r>
              <a:rPr sz="1800" dirty="0" err="1">
                <a:latin typeface="Courier"/>
              </a:rPr>
              <a:t>num</a:t>
            </a:r>
            <a:r>
              <a:rPr sz="1800" dirty="0">
                <a:latin typeface="Courier"/>
              </a:rPr>
              <a:t>,'</a:t>
            </a:r>
            <a:r>
              <a:rPr sz="1800" dirty="0" err="1">
                <a:latin typeface="Courier"/>
              </a:rPr>
              <a:t>perc_female</a:t>
            </a:r>
            <a:r>
              <a:rPr sz="1800" dirty="0">
                <a:latin typeface="Courier"/>
              </a:rPr>
              <a:t>']&gt;babies_df.at[</a:t>
            </a:r>
            <a:r>
              <a:rPr sz="1800" dirty="0" err="1">
                <a:latin typeface="Courier"/>
              </a:rPr>
              <a:t>num</a:t>
            </a:r>
            <a:r>
              <a:rPr sz="1800" dirty="0">
                <a:latin typeface="Courier"/>
              </a:rPr>
              <a:t>,'</a:t>
            </a:r>
            <a:r>
              <a:rPr sz="1800" dirty="0" err="1">
                <a:latin typeface="Courier"/>
              </a:rPr>
              <a:t>perc_male</a:t>
            </a:r>
            <a:r>
              <a:rPr sz="1800" dirty="0">
                <a:latin typeface="Courier"/>
              </a:rPr>
              <a:t>']):
                </a:t>
            </a:r>
            <a:r>
              <a:rPr sz="1800" dirty="0" err="1">
                <a:latin typeface="Courier"/>
              </a:rPr>
              <a:t>gender.append</a:t>
            </a:r>
            <a:r>
              <a:rPr sz="1800" dirty="0">
                <a:latin typeface="Courier"/>
              </a:rPr>
              <a:t>('F')
        </a:t>
            </a:r>
            <a:r>
              <a:rPr sz="1800" dirty="0" err="1">
                <a:latin typeface="Courier"/>
              </a:rPr>
              <a:t>elif</a:t>
            </a:r>
            <a:r>
              <a:rPr sz="1800" dirty="0">
                <a:latin typeface="Courier"/>
              </a:rPr>
              <a:t>(babies_df.at[</a:t>
            </a:r>
            <a:r>
              <a:rPr sz="1800" dirty="0" err="1">
                <a:latin typeface="Courier"/>
              </a:rPr>
              <a:t>num</a:t>
            </a:r>
            <a:r>
              <a:rPr sz="1800" dirty="0">
                <a:latin typeface="Courier"/>
              </a:rPr>
              <a:t>,'</a:t>
            </a:r>
            <a:r>
              <a:rPr sz="1800" dirty="0" err="1">
                <a:latin typeface="Courier"/>
              </a:rPr>
              <a:t>perc_female</a:t>
            </a:r>
            <a:r>
              <a:rPr sz="1800" dirty="0">
                <a:latin typeface="Courier"/>
              </a:rPr>
              <a:t>']&lt;babies_df.at[</a:t>
            </a:r>
            <a:r>
              <a:rPr sz="1800" dirty="0" err="1">
                <a:latin typeface="Courier"/>
              </a:rPr>
              <a:t>num</a:t>
            </a:r>
            <a:r>
              <a:rPr sz="1800" dirty="0">
                <a:latin typeface="Courier"/>
              </a:rPr>
              <a:t>,'</a:t>
            </a:r>
            <a:r>
              <a:rPr sz="1800" dirty="0" err="1">
                <a:latin typeface="Courier"/>
              </a:rPr>
              <a:t>perc_male</a:t>
            </a:r>
            <a:r>
              <a:rPr sz="1800" dirty="0">
                <a:latin typeface="Courier"/>
              </a:rPr>
              <a:t>']):
                </a:t>
            </a:r>
            <a:r>
              <a:rPr sz="1800" dirty="0" err="1">
                <a:latin typeface="Courier"/>
              </a:rPr>
              <a:t>gender.append</a:t>
            </a:r>
            <a:r>
              <a:rPr sz="1800" dirty="0">
                <a:latin typeface="Courier"/>
              </a:rPr>
              <a:t>('M')
        else:
                </a:t>
            </a:r>
            <a:r>
              <a:rPr sz="1800" dirty="0" err="1">
                <a:latin typeface="Courier"/>
              </a:rPr>
              <a:t>gender.append</a:t>
            </a:r>
            <a:r>
              <a:rPr sz="1800" dirty="0">
                <a:latin typeface="Courier"/>
              </a:rPr>
              <a:t>('N')
        </a:t>
            </a:r>
            <a:r>
              <a:rPr sz="1800" dirty="0" err="1">
                <a:latin typeface="Courier"/>
              </a:rPr>
              <a:t>num</a:t>
            </a:r>
            <a:r>
              <a:rPr sz="1800" dirty="0">
                <a:latin typeface="Courier"/>
              </a:rPr>
              <a:t> = num+1</a:t>
            </a:r>
          </a:p>
          <a:p>
            <a:pPr lvl="2"/>
            <a:r>
              <a:rPr dirty="0"/>
              <a:t>Adding a gender column to </a:t>
            </a:r>
            <a:r>
              <a:rPr dirty="0" err="1"/>
              <a:t>babies_df</a:t>
            </a:r>
            <a:endParaRPr dirty="0"/>
          </a:p>
          <a:p>
            <a:pPr lvl="2">
              <a:buNone/>
            </a:pPr>
            <a:r>
              <a:rPr dirty="0" err="1"/>
              <a:t>babies_df</a:t>
            </a:r>
            <a:r>
              <a:rPr dirty="0"/>
              <a:t>[] = gender</a:t>
            </a:r>
          </a:p>
          <a:p>
            <a:pPr lvl="2"/>
            <a:r>
              <a:rPr dirty="0"/>
              <a:t>It has information on the percentage of times the name appeared as a female name and the percentage of times it appeared as a male name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Match the baby names to the author first names and get the author gender</a:t>
            </a:r>
          </a:p>
          <a:p>
            <a:pPr lvl="2"/>
            <a:r>
              <a:rPr dirty="0"/>
              <a:t>This function returns the location of an element in </a:t>
            </a:r>
            <a:r>
              <a:rPr dirty="0" err="1"/>
              <a:t>a_list</a:t>
            </a:r>
            <a:r>
              <a:rPr dirty="0"/>
              <a:t>. Where an item does not exist, it returns -1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def </a:t>
            </a:r>
            <a:r>
              <a:rPr sz="1800" dirty="0" err="1">
                <a:latin typeface="Courier"/>
              </a:rPr>
              <a:t>locate_in_list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a_list</a:t>
            </a:r>
            <a:r>
              <a:rPr sz="1800" dirty="0">
                <a:latin typeface="Courier"/>
              </a:rPr>
              <a:t>, element):
</a:t>
            </a:r>
            <a:r>
              <a:rPr sz="1800" dirty="0" err="1">
                <a:latin typeface="Courier"/>
              </a:rPr>
              <a:t>loc_of_name</a:t>
            </a:r>
            <a:r>
              <a:rPr sz="1800" dirty="0">
                <a:latin typeface="Courier"/>
              </a:rPr>
              <a:t> = </a:t>
            </a:r>
            <a:r>
              <a:rPr sz="1800" dirty="0" err="1">
                <a:latin typeface="Courier"/>
              </a:rPr>
              <a:t>a_list.index</a:t>
            </a:r>
            <a:r>
              <a:rPr sz="1800" dirty="0">
                <a:latin typeface="Courier"/>
              </a:rPr>
              <a:t>(element) if element in </a:t>
            </a:r>
            <a:r>
              <a:rPr sz="1800" dirty="0" err="1">
                <a:latin typeface="Courier"/>
              </a:rPr>
              <a:t>a_list</a:t>
            </a:r>
            <a:r>
              <a:rPr sz="1800" dirty="0">
                <a:latin typeface="Courier"/>
              </a:rPr>
              <a:t> else -1
return(</a:t>
            </a:r>
            <a:r>
              <a:rPr sz="1800" dirty="0" err="1">
                <a:latin typeface="Courier"/>
              </a:rPr>
              <a:t>loc_of_name</a:t>
            </a:r>
            <a:r>
              <a:rPr sz="1800" dirty="0">
                <a:latin typeface="Courier"/>
              </a:rPr>
              <a:t>)</a:t>
            </a:r>
          </a:p>
          <a:p>
            <a:pPr lvl="2"/>
            <a:r>
              <a:rPr dirty="0"/>
              <a:t>Looping through </a:t>
            </a:r>
            <a:r>
              <a:rPr dirty="0" err="1"/>
              <a:t>author_df</a:t>
            </a:r>
            <a:r>
              <a:rPr dirty="0"/>
              <a:t>[] and appending the gender of each. Author to </a:t>
            </a:r>
            <a:r>
              <a:rPr dirty="0" err="1"/>
              <a:t>author_gender</a:t>
            </a:r>
            <a:endParaRPr dirty="0"/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author_gender</a:t>
            </a:r>
            <a:r>
              <a:rPr sz="1800" dirty="0">
                <a:latin typeface="Courier"/>
              </a:rPr>
              <a:t> = []
for name in </a:t>
            </a:r>
            <a:r>
              <a:rPr sz="1800" dirty="0" err="1">
                <a:latin typeface="Courier"/>
              </a:rPr>
              <a:t>author_df</a:t>
            </a:r>
            <a:r>
              <a:rPr sz="1800" dirty="0">
                <a:latin typeface="Courier"/>
              </a:rPr>
              <a:t>['</a:t>
            </a:r>
            <a:r>
              <a:rPr sz="1800" dirty="0" err="1">
                <a:latin typeface="Courier"/>
              </a:rPr>
              <a:t>nysiis_name</a:t>
            </a:r>
            <a:r>
              <a:rPr sz="1800" dirty="0">
                <a:latin typeface="Courier"/>
              </a:rPr>
              <a:t>']:
        </a:t>
            </a:r>
            <a:r>
              <a:rPr sz="1800" dirty="0" err="1">
                <a:latin typeface="Courier"/>
              </a:rPr>
              <a:t>index_loc</a:t>
            </a:r>
            <a:r>
              <a:rPr sz="1800" dirty="0">
                <a:latin typeface="Courier"/>
              </a:rPr>
              <a:t> = </a:t>
            </a:r>
            <a:r>
              <a:rPr sz="1800" dirty="0" err="1">
                <a:latin typeface="Courier"/>
              </a:rPr>
              <a:t>locate_in_list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babies_df</a:t>
            </a:r>
            <a:r>
              <a:rPr sz="1800" dirty="0">
                <a:latin typeface="Courier"/>
              </a:rPr>
              <a:t>['</a:t>
            </a:r>
            <a:r>
              <a:rPr sz="1800" dirty="0" err="1">
                <a:latin typeface="Courier"/>
              </a:rPr>
              <a:t>babynysiis</a:t>
            </a:r>
            <a:r>
              <a:rPr sz="1800" dirty="0">
                <a:latin typeface="Courier"/>
              </a:rPr>
              <a:t>'].</a:t>
            </a:r>
            <a:r>
              <a:rPr sz="1800" dirty="0" err="1">
                <a:latin typeface="Courier"/>
              </a:rPr>
              <a:t>tolist</a:t>
            </a:r>
            <a:r>
              <a:rPr sz="1800" dirty="0">
                <a:latin typeface="Courier"/>
              </a:rPr>
              <a:t>(), name)
        if(</a:t>
            </a:r>
            <a:r>
              <a:rPr sz="1800" dirty="0" err="1">
                <a:latin typeface="Courier"/>
              </a:rPr>
              <a:t>index_loc</a:t>
            </a:r>
            <a:r>
              <a:rPr sz="1800" dirty="0">
                <a:latin typeface="Courier"/>
              </a:rPr>
              <a:t> == -1):
                gender = 'Unknown'
        else:
                gender = babies_df.at[</a:t>
            </a:r>
            <a:r>
              <a:rPr sz="1800" dirty="0" err="1">
                <a:latin typeface="Courier"/>
              </a:rPr>
              <a:t>index_loc</a:t>
            </a:r>
            <a:r>
              <a:rPr sz="1800" dirty="0">
                <a:latin typeface="Courier"/>
              </a:rPr>
              <a:t>, 'gender']
        </a:t>
            </a:r>
            <a:r>
              <a:rPr sz="1800" dirty="0" err="1">
                <a:latin typeface="Courier"/>
              </a:rPr>
              <a:t>author_gender.append</a:t>
            </a:r>
            <a:r>
              <a:rPr sz="1800" dirty="0">
                <a:latin typeface="Courier"/>
              </a:rPr>
              <a:t>(gender)</a:t>
            </a:r>
          </a:p>
          <a:p>
            <a:pPr lvl="2"/>
            <a:r>
              <a:rPr dirty="0"/>
              <a:t>Adding </a:t>
            </a:r>
            <a:r>
              <a:rPr dirty="0" err="1"/>
              <a:t>author_gender</a:t>
            </a:r>
            <a:r>
              <a:rPr dirty="0"/>
              <a:t> to the </a:t>
            </a:r>
            <a:r>
              <a:rPr dirty="0" err="1"/>
              <a:t>author_df</a:t>
            </a:r>
            <a:endParaRPr dirty="0"/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author_df</a:t>
            </a:r>
            <a:r>
              <a:rPr sz="1800" dirty="0">
                <a:latin typeface="Courier"/>
              </a:rPr>
              <a:t>['</a:t>
            </a:r>
            <a:r>
              <a:rPr sz="1800" dirty="0" err="1">
                <a:latin typeface="Courier"/>
              </a:rPr>
              <a:t>author_gender</a:t>
            </a:r>
            <a:r>
              <a:rPr sz="1800" dirty="0">
                <a:latin typeface="Courier"/>
              </a:rPr>
              <a:t>'] = </a:t>
            </a:r>
            <a:r>
              <a:rPr sz="1800" dirty="0" err="1">
                <a:latin typeface="Courier"/>
              </a:rPr>
              <a:t>author_gender</a:t>
            </a:r>
            <a:endParaRPr sz="1800" dirty="0">
              <a:latin typeface="Courier"/>
            </a:endParaRPr>
          </a:p>
          <a:p>
            <a:pPr lvl="2"/>
            <a:r>
              <a:rPr dirty="0"/>
              <a:t>Counting the author’s genders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author_df</a:t>
            </a:r>
            <a:r>
              <a:rPr sz="1800" dirty="0">
                <a:latin typeface="Courier"/>
              </a:rPr>
              <a:t>['</a:t>
            </a:r>
            <a:r>
              <a:rPr sz="1800" dirty="0" err="1">
                <a:latin typeface="Courier"/>
              </a:rPr>
              <a:t>author_gender</a:t>
            </a:r>
            <a:r>
              <a:rPr sz="1800" dirty="0">
                <a:latin typeface="Courier"/>
              </a:rPr>
              <a:t>'].</a:t>
            </a:r>
            <a:r>
              <a:rPr sz="1800" dirty="0" err="1">
                <a:latin typeface="Courier"/>
              </a:rPr>
              <a:t>value_counts</a:t>
            </a:r>
            <a:r>
              <a:rPr sz="1800" dirty="0">
                <a:latin typeface="Courier"/>
              </a:rPr>
              <a:t>()
F          395
M          191
Unknown      9
N            8</a:t>
            </a:r>
          </a:p>
          <a:p>
            <a:pPr lvl="3"/>
            <a:r>
              <a:rPr dirty="0"/>
              <a:t>Based on the counts we have more female authors on the New York Times best seller’s list than male authors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Analyze author gender distribution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dirty="0"/>
              <a:t>Find number of male and female authors per year</a:t>
            </a:r>
          </a:p>
          <a:p>
            <a:pPr lvl="1"/>
            <a:r>
              <a:rPr dirty="0"/>
              <a:t>Examine the changes over time</a:t>
            </a:r>
          </a:p>
          <a:p>
            <a:pPr lvl="1"/>
            <a:r>
              <a:rPr dirty="0"/>
              <a:t>Creating a list of unique years, sorted in ascending order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 years = list(</a:t>
            </a:r>
            <a:r>
              <a:rPr sz="1800" dirty="0" err="1">
                <a:latin typeface="Courier"/>
              </a:rPr>
              <a:t>author_df</a:t>
            </a:r>
            <a:r>
              <a:rPr sz="1800" dirty="0">
                <a:latin typeface="Courier"/>
              </a:rPr>
              <a:t>['Year'].unique())
 </a:t>
            </a:r>
            <a:r>
              <a:rPr sz="1800" dirty="0" err="1">
                <a:latin typeface="Courier"/>
              </a:rPr>
              <a:t>years.sort</a:t>
            </a:r>
            <a:r>
              <a:rPr sz="1800" dirty="0">
                <a:latin typeface="Courier"/>
              </a:rPr>
              <a:t>(key=</a:t>
            </a:r>
            <a:r>
              <a:rPr sz="1800" dirty="0" err="1">
                <a:latin typeface="Courier"/>
              </a:rPr>
              <a:t>int</a:t>
            </a:r>
            <a:r>
              <a:rPr sz="1800" dirty="0">
                <a:latin typeface="Courier"/>
              </a:rPr>
              <a:t>)</a:t>
            </a:r>
          </a:p>
          <a:p>
            <a:pPr lvl="1"/>
            <a:r>
              <a:rPr dirty="0"/>
              <a:t>Initializing lists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males_by_yr</a:t>
            </a:r>
            <a:r>
              <a:rPr sz="1800" dirty="0">
                <a:latin typeface="Courier"/>
              </a:rPr>
              <a:t> = []
 </a:t>
            </a:r>
            <a:r>
              <a:rPr sz="1800" dirty="0" err="1">
                <a:latin typeface="Courier"/>
              </a:rPr>
              <a:t>females_by_yr</a:t>
            </a:r>
            <a:r>
              <a:rPr sz="1800" dirty="0">
                <a:latin typeface="Courier"/>
              </a:rPr>
              <a:t> = []
 </a:t>
            </a:r>
            <a:r>
              <a:rPr sz="1800" dirty="0" err="1">
                <a:latin typeface="Courier"/>
              </a:rPr>
              <a:t>unknown_by_yr</a:t>
            </a:r>
            <a:r>
              <a:rPr sz="1800" dirty="0">
                <a:latin typeface="Courier"/>
              </a:rPr>
              <a:t> = []</a:t>
            </a:r>
          </a:p>
          <a:p>
            <a:pPr lvl="1"/>
            <a:r>
              <a:rPr dirty="0"/>
              <a:t>Looping through years to find the number of male, female and unknown authors per year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 for year in years:
         </a:t>
            </a:r>
            <a:r>
              <a:rPr sz="1800" dirty="0" err="1">
                <a:latin typeface="Courier"/>
              </a:rPr>
              <a:t>males_by_yr.append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len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author_df.loc</a:t>
            </a:r>
            <a:r>
              <a:rPr sz="1800" dirty="0">
                <a:latin typeface="Courier"/>
              </a:rPr>
              <a:t>[(</a:t>
            </a:r>
            <a:r>
              <a:rPr sz="1800" dirty="0" err="1">
                <a:latin typeface="Courier"/>
              </a:rPr>
              <a:t>author_df</a:t>
            </a:r>
            <a:r>
              <a:rPr sz="1800" dirty="0">
                <a:latin typeface="Courier"/>
              </a:rPr>
              <a:t>['Year'] == year) &amp; (</a:t>
            </a:r>
            <a:r>
              <a:rPr sz="1800" dirty="0" err="1">
                <a:latin typeface="Courier"/>
              </a:rPr>
              <a:t>author_df</a:t>
            </a:r>
            <a:r>
              <a:rPr sz="1800" dirty="0">
                <a:latin typeface="Courier"/>
              </a:rPr>
              <a:t>['</a:t>
            </a:r>
            <a:r>
              <a:rPr sz="1800" dirty="0" err="1">
                <a:latin typeface="Courier"/>
              </a:rPr>
              <a:t>author_gender</a:t>
            </a:r>
            <a:r>
              <a:rPr sz="1800" dirty="0">
                <a:latin typeface="Courier"/>
              </a:rPr>
              <a:t>'] == 'M')]))
         </a:t>
            </a:r>
            <a:r>
              <a:rPr sz="1800" dirty="0" err="1">
                <a:latin typeface="Courier"/>
              </a:rPr>
              <a:t>females_by_yr.append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len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author_df.loc</a:t>
            </a:r>
            <a:r>
              <a:rPr sz="1800" dirty="0">
                <a:latin typeface="Courier"/>
              </a:rPr>
              <a:t>[(</a:t>
            </a:r>
            <a:r>
              <a:rPr sz="1800" dirty="0" err="1">
                <a:latin typeface="Courier"/>
              </a:rPr>
              <a:t>author_df</a:t>
            </a:r>
            <a:r>
              <a:rPr sz="1800" dirty="0">
                <a:latin typeface="Courier"/>
              </a:rPr>
              <a:t>['Year'] == year) &amp; (</a:t>
            </a:r>
            <a:r>
              <a:rPr sz="1800" dirty="0" err="1">
                <a:latin typeface="Courier"/>
              </a:rPr>
              <a:t>author_df</a:t>
            </a:r>
            <a:r>
              <a:rPr sz="1800" dirty="0">
                <a:latin typeface="Courier"/>
              </a:rPr>
              <a:t>['</a:t>
            </a:r>
            <a:r>
              <a:rPr sz="1800" dirty="0" err="1">
                <a:latin typeface="Courier"/>
              </a:rPr>
              <a:t>author_gender</a:t>
            </a:r>
            <a:r>
              <a:rPr sz="1800" dirty="0">
                <a:latin typeface="Courier"/>
              </a:rPr>
              <a:t>'] == 'F')]))
         </a:t>
            </a:r>
            <a:r>
              <a:rPr sz="1800" dirty="0" err="1">
                <a:latin typeface="Courier"/>
              </a:rPr>
              <a:t>unknown_by_yr.append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len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author_df.loc</a:t>
            </a:r>
            <a:r>
              <a:rPr sz="1800" dirty="0">
                <a:latin typeface="Courier"/>
              </a:rPr>
              <a:t>[(</a:t>
            </a:r>
            <a:r>
              <a:rPr sz="1800" dirty="0" err="1">
                <a:latin typeface="Courier"/>
              </a:rPr>
              <a:t>author_df</a:t>
            </a:r>
            <a:r>
              <a:rPr sz="1800" dirty="0">
                <a:latin typeface="Courier"/>
              </a:rPr>
              <a:t>['Year'] == year) &amp; (</a:t>
            </a:r>
            <a:r>
              <a:rPr sz="1800" dirty="0" err="1">
                <a:latin typeface="Courier"/>
              </a:rPr>
              <a:t>author_df</a:t>
            </a:r>
            <a:r>
              <a:rPr sz="1800" dirty="0">
                <a:latin typeface="Courier"/>
              </a:rPr>
              <a:t>['</a:t>
            </a:r>
            <a:r>
              <a:rPr sz="1800" dirty="0" err="1">
                <a:latin typeface="Courier"/>
              </a:rPr>
              <a:t>author_gender</a:t>
            </a:r>
            <a:r>
              <a:rPr sz="1800" dirty="0">
                <a:latin typeface="Courier"/>
              </a:rPr>
              <a:t>'] == 'Unknown')]))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7" y="688976"/>
            <a:ext cx="8229600" cy="1143000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Explore unknown gender trend assuming them as foreign authors whose name not in the social security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1738"/>
            <a:ext cx="8229600" cy="4525963"/>
          </a:xfrm>
        </p:spPr>
        <p:txBody>
          <a:bodyPr/>
          <a:lstStyle/>
          <a:p>
            <a:pPr lvl="1"/>
            <a:r>
              <a:rPr dirty="0"/>
              <a:t>Importing </a:t>
            </a:r>
            <a:r>
              <a:rPr dirty="0" err="1"/>
              <a:t>matplotlib</a:t>
            </a:r>
            <a:endParaRPr dirty="0"/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import </a:t>
            </a:r>
            <a:r>
              <a:rPr sz="1800" dirty="0" err="1">
                <a:latin typeface="Courier"/>
              </a:rPr>
              <a:t>matplotlib.pyplot</a:t>
            </a:r>
            <a:r>
              <a:rPr sz="1800" dirty="0">
                <a:latin typeface="Courier"/>
              </a:rPr>
              <a:t> as </a:t>
            </a:r>
            <a:r>
              <a:rPr sz="1800" dirty="0" err="1">
                <a:latin typeface="Courier"/>
              </a:rPr>
              <a:t>plt</a:t>
            </a:r>
            <a:endParaRPr sz="1800" dirty="0">
              <a:latin typeface="Courier"/>
            </a:endParaRPr>
          </a:p>
          <a:p>
            <a:pPr lvl="1"/>
            <a:r>
              <a:rPr dirty="0"/>
              <a:t>This makes plots appear in the notebook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%</a:t>
            </a:r>
            <a:r>
              <a:rPr sz="1800" dirty="0" err="1">
                <a:latin typeface="Courier"/>
              </a:rPr>
              <a:t>matplotlib</a:t>
            </a:r>
            <a:r>
              <a:rPr sz="1800" dirty="0">
                <a:latin typeface="Courier"/>
              </a:rPr>
              <a:t> inline</a:t>
            </a:r>
          </a:p>
          <a:p>
            <a:pPr lvl="1"/>
            <a:r>
              <a:rPr dirty="0"/>
              <a:t>Plotting the bar chart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fig = </a:t>
            </a:r>
            <a:r>
              <a:rPr sz="1800" dirty="0" err="1">
                <a:latin typeface="Courier"/>
              </a:rPr>
              <a:t>plt.figure</a:t>
            </a:r>
            <a:r>
              <a:rPr sz="1800" dirty="0">
                <a:latin typeface="Courier"/>
              </a:rPr>
              <a:t>()
</a:t>
            </a:r>
            <a:r>
              <a:rPr sz="1800" dirty="0" err="1">
                <a:latin typeface="Courier"/>
              </a:rPr>
              <a:t>plt.bar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years,unknown_by_yr</a:t>
            </a:r>
            <a:r>
              <a:rPr sz="1800" dirty="0">
                <a:latin typeface="Courier"/>
              </a:rPr>
              <a:t>)</a:t>
            </a:r>
          </a:p>
          <a:p>
            <a:pPr lvl="1"/>
            <a:r>
              <a:rPr dirty="0"/>
              <a:t>[OPTIONAL] - Setting a title, and axes label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fig.suptitle</a:t>
            </a:r>
            <a:r>
              <a:rPr sz="1800" dirty="0">
                <a:latin typeface="Courier"/>
              </a:rPr>
              <a:t>('Unknown author by year')
</a:t>
            </a:r>
            <a:r>
              <a:rPr sz="1800" dirty="0" err="1">
                <a:latin typeface="Courier"/>
              </a:rPr>
              <a:t>plt.show</a:t>
            </a:r>
            <a:r>
              <a:rPr sz="1800" dirty="0">
                <a:latin typeface="Courier"/>
              </a:rPr>
              <a:t>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158179-BA2C-4DED-A158-7688F64A4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1" y="885826"/>
            <a:ext cx="8072438" cy="56435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499</Words>
  <Application>Microsoft Office PowerPoint</Application>
  <PresentationFormat>On-screen Show (4:3)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</vt:lpstr>
      <vt:lpstr>Office Theme</vt:lpstr>
      <vt:lpstr>Name Game Gender Prediction using Sound</vt:lpstr>
      <vt:lpstr>Table of Contents</vt:lpstr>
      <vt:lpstr>Words can have different spelling but same sounds</vt:lpstr>
      <vt:lpstr>Read author names on Children’s Picture Books and get their gender</vt:lpstr>
      <vt:lpstr>Read author names on Children’s Picture Books and get their gender</vt:lpstr>
      <vt:lpstr>Read author names on Children’s Picture Books and get their gender</vt:lpstr>
      <vt:lpstr>Analyze author gender distribution over time</vt:lpstr>
      <vt:lpstr>Explore unknown gender trend assuming them as foreign authors whose name not in the social security dataset</vt:lpstr>
      <vt:lpstr>PowerPoint Presentation</vt:lpstr>
      <vt:lpstr>Explore the distribution of female and male authors over time as grouped bar chart</vt:lpstr>
      <vt:lpstr>PowerPoint Presentation</vt:lpstr>
      <vt:lpstr>Thanks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Game Gender Prediction using Sound</dc:title>
  <dc:creator>Monika Bihan</dc:creator>
  <cp:keywords/>
  <cp:lastModifiedBy>Bihan, Monika (NIH/NLM/NCBI) [C]</cp:lastModifiedBy>
  <cp:revision>4</cp:revision>
  <dcterms:created xsi:type="dcterms:W3CDTF">2018-04-30T03:31:48Z</dcterms:created>
  <dcterms:modified xsi:type="dcterms:W3CDTF">2018-04-30T19:08:14Z</dcterms:modified>
</cp:coreProperties>
</file>