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p15:clr>
            <a:srgbClr val="A4A3A4"/>
          </p15:clr>
        </p15:guide>
        <p15:guide id="2" pos="95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D9B6"/>
    <a:srgbClr val="00FF00"/>
    <a:srgbClr val="FD3DD4"/>
    <a:srgbClr val="FF6161"/>
    <a:srgbClr val="29A8D5"/>
    <a:srgbClr val="172A55"/>
    <a:srgbClr val="1D3569"/>
    <a:srgbClr val="2A4D9A"/>
    <a:srgbClr val="290CFC"/>
    <a:srgbClr val="7973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529010-80CC-461A-8801-89C457A858DA}" v="2" dt="2020-04-03T18:26:13.2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238" autoAdjust="0"/>
  </p:normalViewPr>
  <p:slideViewPr>
    <p:cSldViewPr snapToGrid="0">
      <p:cViewPr varScale="1">
        <p:scale>
          <a:sx n="11" d="100"/>
          <a:sy n="11" d="100"/>
        </p:scale>
        <p:origin x="2400" y="216"/>
      </p:cViewPr>
      <p:guideLst>
        <p:guide orient="horz" pos="13481"/>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15DF4F-6AB4-4D86-9311-C1CA6A8FDA68}" type="datetimeFigureOut">
              <a:rPr lang="en-GB" smtClean="0"/>
              <a:t>27/06/2021</a:t>
            </a:fld>
            <a:endParaRPr lang="en-GB"/>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C86C5F-CFF6-450F-9CE3-2A00254EA660}" type="slidenum">
              <a:rPr lang="en-GB" smtClean="0"/>
              <a:t>‹#›</a:t>
            </a:fld>
            <a:endParaRPr lang="en-GB"/>
          </a:p>
        </p:txBody>
      </p:sp>
    </p:spTree>
    <p:extLst>
      <p:ext uri="{BB962C8B-B14F-4D97-AF65-F5344CB8AC3E}">
        <p14:creationId xmlns:p14="http://schemas.microsoft.com/office/powerpoint/2010/main" val="1141326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sciencemag.org/news/2018/01/naked-mole-rats-defy-biological-law-aging"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s://www.mpo-mag.com/contents/view_breaking-news/2019-12-18/ftc-challenges-genome-sequencer-illuminas-12b-pacbio-acquisition/" TargetMode="External"/><Relationship Id="rId4" Type="http://schemas.openxmlformats.org/officeDocument/2006/relationships/hyperlink" Target="https://magazines.uthscsa.edu/mission/young-at-hear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Top NMR picture: </a:t>
            </a:r>
            <a:r>
              <a:rPr lang="en-GB" dirty="0">
                <a:hlinkClick r:id="rId3"/>
              </a:rPr>
              <a:t>https://www.sciencemag.org/news/2018/01/naked-mole-rats-defy-biological-law-aging</a:t>
            </a:r>
            <a:r>
              <a:rPr lang="en-GB" sz="1200" dirty="0">
                <a:latin typeface="Arial" panose="020B0604020202020204" pitchFamily="34" charset="0"/>
                <a:cs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Bottom NMR Picture: </a:t>
            </a:r>
            <a:r>
              <a:rPr lang="en-GB" dirty="0">
                <a:hlinkClick r:id="rId4"/>
              </a:rPr>
              <a:t>https://magazines.uthscsa.edu/mission/young-at-heart/</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Illumina PACBIO picture: </a:t>
            </a:r>
            <a:r>
              <a:rPr lang="en-GB" dirty="0">
                <a:hlinkClick r:id="rId5"/>
              </a:rPr>
              <a:t>https://www.mpo-mag.com/contents/view_breaking-news/2019-12-18/ftc-challenges-genome-sequencer-illuminas-12b-pacbio-acquisition/</a:t>
            </a:r>
            <a:endParaRPr lang="en-GB" dirty="0"/>
          </a:p>
        </p:txBody>
      </p:sp>
      <p:sp>
        <p:nvSpPr>
          <p:cNvPr id="4" name="Slide Number Placeholder 3"/>
          <p:cNvSpPr>
            <a:spLocks noGrp="1"/>
          </p:cNvSpPr>
          <p:nvPr>
            <p:ph type="sldNum" sz="quarter" idx="5"/>
          </p:nvPr>
        </p:nvSpPr>
        <p:spPr/>
        <p:txBody>
          <a:bodyPr/>
          <a:lstStyle/>
          <a:p>
            <a:fld id="{DBC86C5F-CFF6-450F-9CE3-2A00254EA660}" type="slidenum">
              <a:rPr lang="en-GB" smtClean="0"/>
              <a:t>1</a:t>
            </a:fld>
            <a:endParaRPr lang="en-GB"/>
          </a:p>
        </p:txBody>
      </p:sp>
    </p:spTree>
    <p:extLst>
      <p:ext uri="{BB962C8B-B14F-4D97-AF65-F5344CB8AC3E}">
        <p14:creationId xmlns:p14="http://schemas.microsoft.com/office/powerpoint/2010/main" val="206102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CD371F-F1D2-47E5-A642-B7C2DBAFBE7F}"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911F8-C39B-43F9-A50F-72FAADD4B68B}" type="slidenum">
              <a:rPr lang="en-US" smtClean="0"/>
              <a:t>‹#›</a:t>
            </a:fld>
            <a:endParaRPr lang="en-US"/>
          </a:p>
        </p:txBody>
      </p:sp>
    </p:spTree>
    <p:extLst>
      <p:ext uri="{BB962C8B-B14F-4D97-AF65-F5344CB8AC3E}">
        <p14:creationId xmlns:p14="http://schemas.microsoft.com/office/powerpoint/2010/main" val="250851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D371F-F1D2-47E5-A642-B7C2DBAFBE7F}"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911F8-C39B-43F9-A50F-72FAADD4B68B}" type="slidenum">
              <a:rPr lang="en-US" smtClean="0"/>
              <a:t>‹#›</a:t>
            </a:fld>
            <a:endParaRPr lang="en-US"/>
          </a:p>
        </p:txBody>
      </p:sp>
    </p:spTree>
    <p:extLst>
      <p:ext uri="{BB962C8B-B14F-4D97-AF65-F5344CB8AC3E}">
        <p14:creationId xmlns:p14="http://schemas.microsoft.com/office/powerpoint/2010/main" val="873949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D371F-F1D2-47E5-A642-B7C2DBAFBE7F}"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911F8-C39B-43F9-A50F-72FAADD4B68B}" type="slidenum">
              <a:rPr lang="en-US" smtClean="0"/>
              <a:t>‹#›</a:t>
            </a:fld>
            <a:endParaRPr lang="en-US"/>
          </a:p>
        </p:txBody>
      </p:sp>
    </p:spTree>
    <p:extLst>
      <p:ext uri="{BB962C8B-B14F-4D97-AF65-F5344CB8AC3E}">
        <p14:creationId xmlns:p14="http://schemas.microsoft.com/office/powerpoint/2010/main" val="3404200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D371F-F1D2-47E5-A642-B7C2DBAFBE7F}"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911F8-C39B-43F9-A50F-72FAADD4B68B}" type="slidenum">
              <a:rPr lang="en-US" smtClean="0"/>
              <a:t>‹#›</a:t>
            </a:fld>
            <a:endParaRPr lang="en-US"/>
          </a:p>
        </p:txBody>
      </p:sp>
    </p:spTree>
    <p:extLst>
      <p:ext uri="{BB962C8B-B14F-4D97-AF65-F5344CB8AC3E}">
        <p14:creationId xmlns:p14="http://schemas.microsoft.com/office/powerpoint/2010/main" val="118119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CD371F-F1D2-47E5-A642-B7C2DBAFBE7F}"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911F8-C39B-43F9-A50F-72FAADD4B68B}" type="slidenum">
              <a:rPr lang="en-US" smtClean="0"/>
              <a:t>‹#›</a:t>
            </a:fld>
            <a:endParaRPr lang="en-US"/>
          </a:p>
        </p:txBody>
      </p:sp>
    </p:spTree>
    <p:extLst>
      <p:ext uri="{BB962C8B-B14F-4D97-AF65-F5344CB8AC3E}">
        <p14:creationId xmlns:p14="http://schemas.microsoft.com/office/powerpoint/2010/main" val="2210981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CD371F-F1D2-47E5-A642-B7C2DBAFBE7F}" type="datetimeFigureOut">
              <a:rPr lang="en-US" smtClean="0"/>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911F8-C39B-43F9-A50F-72FAADD4B68B}" type="slidenum">
              <a:rPr lang="en-US" smtClean="0"/>
              <a:t>‹#›</a:t>
            </a:fld>
            <a:endParaRPr lang="en-US"/>
          </a:p>
        </p:txBody>
      </p:sp>
    </p:spTree>
    <p:extLst>
      <p:ext uri="{BB962C8B-B14F-4D97-AF65-F5344CB8AC3E}">
        <p14:creationId xmlns:p14="http://schemas.microsoft.com/office/powerpoint/2010/main" val="3274331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CD371F-F1D2-47E5-A642-B7C2DBAFBE7F}" type="datetimeFigureOut">
              <a:rPr lang="en-US" smtClean="0"/>
              <a:t>6/27/2021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4911F8-C39B-43F9-A50F-72FAADD4B68B}" type="slidenum">
              <a:rPr lang="en-US" smtClean="0"/>
              <a:t>‹#›</a:t>
            </a:fld>
            <a:endParaRPr lang="en-US"/>
          </a:p>
        </p:txBody>
      </p:sp>
    </p:spTree>
    <p:extLst>
      <p:ext uri="{BB962C8B-B14F-4D97-AF65-F5344CB8AC3E}">
        <p14:creationId xmlns:p14="http://schemas.microsoft.com/office/powerpoint/2010/main" val="550822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CD371F-F1D2-47E5-A642-B7C2DBAFBE7F}" type="datetimeFigureOut">
              <a:rPr lang="en-US" smtClean="0"/>
              <a:t>6/27/2021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4911F8-C39B-43F9-A50F-72FAADD4B68B}" type="slidenum">
              <a:rPr lang="en-US" smtClean="0"/>
              <a:t>‹#›</a:t>
            </a:fld>
            <a:endParaRPr lang="en-US"/>
          </a:p>
        </p:txBody>
      </p:sp>
    </p:spTree>
    <p:extLst>
      <p:ext uri="{BB962C8B-B14F-4D97-AF65-F5344CB8AC3E}">
        <p14:creationId xmlns:p14="http://schemas.microsoft.com/office/powerpoint/2010/main" val="2443870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CD371F-F1D2-47E5-A642-B7C2DBAFBE7F}" type="datetimeFigureOut">
              <a:rPr lang="en-US" smtClean="0"/>
              <a:t>6/27/2021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4911F8-C39B-43F9-A50F-72FAADD4B68B}" type="slidenum">
              <a:rPr lang="en-US" smtClean="0"/>
              <a:t>‹#›</a:t>
            </a:fld>
            <a:endParaRPr lang="en-US"/>
          </a:p>
        </p:txBody>
      </p:sp>
    </p:spTree>
    <p:extLst>
      <p:ext uri="{BB962C8B-B14F-4D97-AF65-F5344CB8AC3E}">
        <p14:creationId xmlns:p14="http://schemas.microsoft.com/office/powerpoint/2010/main" val="2081477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D1CD371F-F1D2-47E5-A642-B7C2DBAFBE7F}" type="datetimeFigureOut">
              <a:rPr lang="en-US" smtClean="0"/>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911F8-C39B-43F9-A50F-72FAADD4B68B}" type="slidenum">
              <a:rPr lang="en-US" smtClean="0"/>
              <a:t>‹#›</a:t>
            </a:fld>
            <a:endParaRPr lang="en-US"/>
          </a:p>
        </p:txBody>
      </p:sp>
    </p:spTree>
    <p:extLst>
      <p:ext uri="{BB962C8B-B14F-4D97-AF65-F5344CB8AC3E}">
        <p14:creationId xmlns:p14="http://schemas.microsoft.com/office/powerpoint/2010/main" val="831676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D1CD371F-F1D2-47E5-A642-B7C2DBAFBE7F}" type="datetimeFigureOut">
              <a:rPr lang="en-US" smtClean="0"/>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911F8-C39B-43F9-A50F-72FAADD4B68B}" type="slidenum">
              <a:rPr lang="en-US" smtClean="0"/>
              <a:t>‹#›</a:t>
            </a:fld>
            <a:endParaRPr lang="en-US"/>
          </a:p>
        </p:txBody>
      </p:sp>
    </p:spTree>
    <p:extLst>
      <p:ext uri="{BB962C8B-B14F-4D97-AF65-F5344CB8AC3E}">
        <p14:creationId xmlns:p14="http://schemas.microsoft.com/office/powerpoint/2010/main" val="2775060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D1CD371F-F1D2-47E5-A642-B7C2DBAFBE7F}" type="datetimeFigureOut">
              <a:rPr lang="en-US" smtClean="0"/>
              <a:t>6/27/2021</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BE4911F8-C39B-43F9-A50F-72FAADD4B68B}" type="slidenum">
              <a:rPr lang="en-US" smtClean="0"/>
              <a:t>‹#›</a:t>
            </a:fld>
            <a:endParaRPr lang="en-US"/>
          </a:p>
        </p:txBody>
      </p:sp>
    </p:spTree>
    <p:extLst>
      <p:ext uri="{BB962C8B-B14F-4D97-AF65-F5344CB8AC3E}">
        <p14:creationId xmlns:p14="http://schemas.microsoft.com/office/powerpoint/2010/main" val="11039778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3D4544-BBA2-4D27-9DC3-AD97002E4BC6}"/>
              </a:ext>
            </a:extLst>
          </p:cNvPr>
          <p:cNvSpPr txBox="1"/>
          <p:nvPr/>
        </p:nvSpPr>
        <p:spPr>
          <a:xfrm>
            <a:off x="-1" y="-374662"/>
            <a:ext cx="30275211" cy="5016758"/>
          </a:xfrm>
          <a:prstGeom prst="rect">
            <a:avLst/>
          </a:prstGeom>
          <a:noFill/>
        </p:spPr>
        <p:txBody>
          <a:bodyPr wrap="square" rtlCol="0">
            <a:spAutoFit/>
          </a:bodyPr>
          <a:lstStyle/>
          <a:p>
            <a:pPr algn="ctr"/>
            <a:endParaRPr lang="en-GB" sz="6600" b="1" dirty="0">
              <a:latin typeface="Arial" panose="020B0604020202020204" pitchFamily="34" charset="0"/>
              <a:cs typeface="Arial" panose="020B0604020202020204" pitchFamily="34" charset="0"/>
            </a:endParaRPr>
          </a:p>
          <a:p>
            <a:pPr algn="ctr"/>
            <a:r>
              <a:rPr lang="en-GB" sz="6000" b="1" dirty="0">
                <a:latin typeface="Candara" panose="020E0502030303020204" pitchFamily="34" charset="0"/>
                <a:cs typeface="Arial" panose="020B0604020202020204" pitchFamily="34" charset="0"/>
              </a:rPr>
              <a:t>Goals for a new reference-grade </a:t>
            </a:r>
            <a:r>
              <a:rPr lang="en-GB" sz="6000" b="1" i="1" dirty="0">
                <a:latin typeface="Candara" panose="020E0502030303020204" pitchFamily="34" charset="0"/>
                <a:cs typeface="Arial" panose="020B0604020202020204" pitchFamily="34" charset="0"/>
              </a:rPr>
              <a:t>de novo </a:t>
            </a:r>
            <a:r>
              <a:rPr lang="en-GB" sz="6000" b="1" dirty="0">
                <a:latin typeface="Candara" panose="020E0502030303020204" pitchFamily="34" charset="0"/>
                <a:cs typeface="Arial" panose="020B0604020202020204" pitchFamily="34" charset="0"/>
              </a:rPr>
              <a:t>assembly: A comparative study between existing naked mole-rat genome assemblies and the future of </a:t>
            </a:r>
            <a:r>
              <a:rPr lang="en-GB" sz="6000" b="1" i="1" dirty="0">
                <a:latin typeface="Candara" panose="020E0502030303020204" pitchFamily="34" charset="0"/>
                <a:cs typeface="Arial" panose="020B0604020202020204" pitchFamily="34" charset="0"/>
              </a:rPr>
              <a:t>de novo </a:t>
            </a:r>
            <a:r>
              <a:rPr lang="en-GB" sz="6000" b="1" dirty="0">
                <a:latin typeface="Candara" panose="020E0502030303020204" pitchFamily="34" charset="0"/>
                <a:cs typeface="Arial" panose="020B0604020202020204" pitchFamily="34" charset="0"/>
              </a:rPr>
              <a:t>genome assembly of the naked-mole rat</a:t>
            </a:r>
          </a:p>
          <a:p>
            <a:pPr algn="ctr"/>
            <a:r>
              <a:rPr lang="en-GB" sz="3000" dirty="0">
                <a:solidFill>
                  <a:srgbClr val="172A55"/>
                </a:solidFill>
                <a:latin typeface="Arial" panose="020B0604020202020204" pitchFamily="34" charset="0"/>
                <a:cs typeface="Arial" panose="020B0604020202020204" pitchFamily="34" charset="0"/>
              </a:rPr>
              <a:t>Mohammed Bilal  |  The University of Bradford</a:t>
            </a:r>
          </a:p>
          <a:p>
            <a:pPr algn="ctr"/>
            <a:endParaRPr lang="en-US" sz="4400" dirty="0">
              <a:latin typeface="Arial" panose="020B0604020202020204" pitchFamily="34" charset="0"/>
              <a:cs typeface="Arial" panose="020B0604020202020204" pitchFamily="34" charset="0"/>
            </a:endParaRPr>
          </a:p>
        </p:txBody>
      </p:sp>
      <p:sp>
        <p:nvSpPr>
          <p:cNvPr id="2051" name="Rectangle 2050">
            <a:extLst>
              <a:ext uri="{FF2B5EF4-FFF2-40B4-BE49-F238E27FC236}">
                <a16:creationId xmlns:a16="http://schemas.microsoft.com/office/drawing/2014/main" id="{2B653772-296E-42A7-B7C9-E91514142231}"/>
              </a:ext>
            </a:extLst>
          </p:cNvPr>
          <p:cNvSpPr/>
          <p:nvPr/>
        </p:nvSpPr>
        <p:spPr>
          <a:xfrm>
            <a:off x="365484" y="4017608"/>
            <a:ext cx="14594819" cy="8946586"/>
          </a:xfrm>
          <a:prstGeom prst="rect">
            <a:avLst/>
          </a:prstGeom>
          <a:solidFill>
            <a:schemeClr val="bg1"/>
          </a:solid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GB" dirty="0"/>
          </a:p>
        </p:txBody>
      </p:sp>
      <p:sp>
        <p:nvSpPr>
          <p:cNvPr id="2054" name="Rectangle 2053">
            <a:extLst>
              <a:ext uri="{FF2B5EF4-FFF2-40B4-BE49-F238E27FC236}">
                <a16:creationId xmlns:a16="http://schemas.microsoft.com/office/drawing/2014/main" id="{FFB6C106-D5B1-4FE2-8FCD-CD4B53CF3909}"/>
              </a:ext>
            </a:extLst>
          </p:cNvPr>
          <p:cNvSpPr/>
          <p:nvPr/>
        </p:nvSpPr>
        <p:spPr>
          <a:xfrm>
            <a:off x="15403892" y="4045496"/>
            <a:ext cx="14505837" cy="8946586"/>
          </a:xfrm>
          <a:prstGeom prst="rect">
            <a:avLst/>
          </a:prstGeom>
          <a:ln>
            <a:solidFill>
              <a:schemeClr val="bg2"/>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116" name="TextBox 115">
            <a:extLst>
              <a:ext uri="{FF2B5EF4-FFF2-40B4-BE49-F238E27FC236}">
                <a16:creationId xmlns:a16="http://schemas.microsoft.com/office/drawing/2014/main" id="{E40283F0-32DE-4227-A9E4-61DE040A3987}"/>
              </a:ext>
            </a:extLst>
          </p:cNvPr>
          <p:cNvSpPr txBox="1"/>
          <p:nvPr/>
        </p:nvSpPr>
        <p:spPr>
          <a:xfrm>
            <a:off x="15403891" y="4039382"/>
            <a:ext cx="14505836" cy="11649343"/>
          </a:xfrm>
          <a:prstGeom prst="rect">
            <a:avLst/>
          </a:prstGeom>
          <a:noFill/>
        </p:spPr>
        <p:txBody>
          <a:bodyPr wrap="square" rtlCol="0">
            <a:spAutoFit/>
          </a:bodyPr>
          <a:lstStyle/>
          <a:p>
            <a:endParaRPr lang="en-GB" sz="7300" b="1" dirty="0">
              <a:solidFill>
                <a:schemeClr val="accent1"/>
              </a:solidFill>
              <a:latin typeface="Candara Light" panose="020E0502030303020204" pitchFamily="34" charset="0"/>
              <a:cs typeface="Arial" panose="020B0604020202020204" pitchFamily="34" charset="0"/>
            </a:endParaRPr>
          </a:p>
          <a:p>
            <a:pPr marL="457200" indent="-457200">
              <a:buFontTx/>
              <a:buChar char="-"/>
            </a:pPr>
            <a:endParaRPr lang="en-GB" sz="3200" dirty="0">
              <a:latin typeface="+mj-lt"/>
              <a:cs typeface="Arial" panose="020B0604020202020204" pitchFamily="34" charset="0"/>
            </a:endParaRPr>
          </a:p>
          <a:p>
            <a:pPr marL="457200" indent="-457200">
              <a:buFont typeface="Arial" panose="020B0604020202020204" pitchFamily="34" charset="0"/>
              <a:buChar char="•"/>
            </a:pPr>
            <a:r>
              <a:rPr lang="en-GB" sz="3200" dirty="0">
                <a:solidFill>
                  <a:schemeClr val="bg2">
                    <a:lumMod val="10000"/>
                  </a:schemeClr>
                </a:solidFill>
                <a:latin typeface="Candara Light" panose="020E0502030303020204" pitchFamily="34" charset="0"/>
                <a:cs typeface="Arial" panose="020B0604020202020204" pitchFamily="34" charset="0"/>
              </a:rPr>
              <a:t>To encapsulate the current state of the naked mole-rat genome assemblies.</a:t>
            </a:r>
          </a:p>
          <a:p>
            <a:pPr marL="457200" indent="-457200">
              <a:buFontTx/>
              <a:buChar char="-"/>
            </a:pPr>
            <a:endParaRPr lang="en-GB" sz="3200" dirty="0">
              <a:solidFill>
                <a:schemeClr val="bg2">
                  <a:lumMod val="10000"/>
                </a:schemeClr>
              </a:solidFill>
              <a:latin typeface="Candara Light" panose="020E0502030303020204" pitchFamily="34" charset="0"/>
              <a:cs typeface="Arial" panose="020B0604020202020204" pitchFamily="34" charset="0"/>
            </a:endParaRPr>
          </a:p>
          <a:p>
            <a:pPr marL="457200" indent="-457200">
              <a:buFont typeface="Arial" panose="020B0604020202020204" pitchFamily="34" charset="0"/>
              <a:buChar char="•"/>
            </a:pPr>
            <a:r>
              <a:rPr lang="en-GB" sz="3200" dirty="0">
                <a:solidFill>
                  <a:schemeClr val="bg2">
                    <a:lumMod val="10000"/>
                  </a:schemeClr>
                </a:solidFill>
                <a:latin typeface="Candara Light" panose="020E0502030303020204" pitchFamily="34" charset="0"/>
                <a:cs typeface="Arial" panose="020B0604020202020204" pitchFamily="34" charset="0"/>
              </a:rPr>
              <a:t>To critically assess the quality of the published naked mole-rat genomes using QUAST</a:t>
            </a:r>
            <a:r>
              <a:rPr lang="en-GB" sz="3200" baseline="30000" dirty="0">
                <a:solidFill>
                  <a:schemeClr val="bg2">
                    <a:lumMod val="10000"/>
                  </a:schemeClr>
                </a:solidFill>
                <a:latin typeface="Candara Light" panose="020E0502030303020204" pitchFamily="34" charset="0"/>
                <a:cs typeface="Arial" panose="020B0604020202020204" pitchFamily="34" charset="0"/>
              </a:rPr>
              <a:t>5</a:t>
            </a:r>
            <a:r>
              <a:rPr lang="en-GB" sz="3200" dirty="0">
                <a:solidFill>
                  <a:schemeClr val="bg2">
                    <a:lumMod val="10000"/>
                  </a:schemeClr>
                </a:solidFill>
                <a:latin typeface="Candara Light" panose="020E0502030303020204" pitchFamily="34" charset="0"/>
                <a:cs typeface="Arial" panose="020B0604020202020204" pitchFamily="34" charset="0"/>
              </a:rPr>
              <a:t> – an quality assessment tool for assessing genomes.</a:t>
            </a:r>
          </a:p>
          <a:p>
            <a:pPr marL="457200" indent="-457200">
              <a:buFontTx/>
              <a:buChar char="-"/>
            </a:pPr>
            <a:endParaRPr lang="en-GB" sz="3200" dirty="0">
              <a:solidFill>
                <a:schemeClr val="bg2">
                  <a:lumMod val="10000"/>
                </a:schemeClr>
              </a:solidFill>
              <a:latin typeface="Candara Light" panose="020E0502030303020204" pitchFamily="34" charset="0"/>
              <a:cs typeface="Arial" panose="020B0604020202020204" pitchFamily="34" charset="0"/>
            </a:endParaRPr>
          </a:p>
          <a:p>
            <a:pPr marL="457200" indent="-457200">
              <a:buFont typeface="Arial" panose="020B0604020202020204" pitchFamily="34" charset="0"/>
              <a:buChar char="•"/>
            </a:pPr>
            <a:r>
              <a:rPr lang="en-GB" sz="3200" dirty="0">
                <a:solidFill>
                  <a:schemeClr val="bg2">
                    <a:lumMod val="10000"/>
                  </a:schemeClr>
                </a:solidFill>
                <a:latin typeface="Candara Light" panose="020E0502030303020204" pitchFamily="34" charset="0"/>
                <a:cs typeface="Arial" panose="020B0604020202020204" pitchFamily="34" charset="0"/>
              </a:rPr>
              <a:t>To create a full bioinformatic pipeline outlining major steps for a new reference-grade </a:t>
            </a:r>
            <a:r>
              <a:rPr lang="en-GB" sz="3200" i="1" dirty="0">
                <a:solidFill>
                  <a:schemeClr val="bg2">
                    <a:lumMod val="10000"/>
                  </a:schemeClr>
                </a:solidFill>
                <a:latin typeface="Candara Light" panose="020E0502030303020204" pitchFamily="34" charset="0"/>
                <a:cs typeface="Arial" panose="020B0604020202020204" pitchFamily="34" charset="0"/>
              </a:rPr>
              <a:t>de novo </a:t>
            </a:r>
            <a:r>
              <a:rPr lang="en-GB" sz="3200" dirty="0">
                <a:solidFill>
                  <a:schemeClr val="bg2">
                    <a:lumMod val="10000"/>
                  </a:schemeClr>
                </a:solidFill>
                <a:latin typeface="Candara Light" panose="020E0502030303020204" pitchFamily="34" charset="0"/>
                <a:cs typeface="Arial" panose="020B0604020202020204" pitchFamily="34" charset="0"/>
              </a:rPr>
              <a:t>genome assembly using published Illumina/PacBio reads and software assemblers (1) ABySS, (2) Velvet (3) SPAdes to generate an improved genome assembly for the naked mole-rat.</a:t>
            </a:r>
          </a:p>
          <a:p>
            <a:pPr marL="457200" indent="-457200">
              <a:buFont typeface="Arial" panose="020B0604020202020204" pitchFamily="34" charset="0"/>
              <a:buChar char="•"/>
            </a:pPr>
            <a:endParaRPr lang="en-GB" sz="3200" dirty="0">
              <a:solidFill>
                <a:schemeClr val="bg2">
                  <a:lumMod val="10000"/>
                </a:schemeClr>
              </a:solidFill>
              <a:latin typeface="Candara Light" panose="020E0502030303020204" pitchFamily="34" charset="0"/>
              <a:cs typeface="Arial" panose="020B0604020202020204" pitchFamily="34" charset="0"/>
            </a:endParaRPr>
          </a:p>
          <a:p>
            <a:pPr marL="457200" indent="-457200">
              <a:buFont typeface="Arial" panose="020B0604020202020204" pitchFamily="34" charset="0"/>
              <a:buChar char="•"/>
            </a:pPr>
            <a:endParaRPr lang="en-GB" sz="3200" dirty="0">
              <a:solidFill>
                <a:schemeClr val="bg2">
                  <a:lumMod val="10000"/>
                </a:schemeClr>
              </a:solidFill>
              <a:latin typeface="Candara Light" panose="020E0502030303020204" pitchFamily="34" charset="0"/>
              <a:cs typeface="Arial" panose="020B0604020202020204" pitchFamily="34" charset="0"/>
            </a:endParaRPr>
          </a:p>
          <a:p>
            <a:pPr marL="457200" indent="-457200">
              <a:buFont typeface="Arial" panose="020B0604020202020204" pitchFamily="34" charset="0"/>
              <a:buChar char="•"/>
            </a:pPr>
            <a:endParaRPr lang="en-GB" sz="3200" dirty="0">
              <a:solidFill>
                <a:schemeClr val="bg2">
                  <a:lumMod val="10000"/>
                </a:schemeClr>
              </a:solidFill>
              <a:latin typeface="Candara Light" panose="020E0502030303020204" pitchFamily="34" charset="0"/>
              <a:cs typeface="Arial" panose="020B0604020202020204" pitchFamily="34" charset="0"/>
            </a:endParaRPr>
          </a:p>
          <a:p>
            <a:pPr marL="457200" indent="-457200">
              <a:buFont typeface="Arial" panose="020B0604020202020204" pitchFamily="34" charset="0"/>
              <a:buChar char="•"/>
            </a:pPr>
            <a:endParaRPr lang="en-GB" sz="3200" dirty="0">
              <a:solidFill>
                <a:schemeClr val="bg2">
                  <a:lumMod val="10000"/>
                </a:schemeClr>
              </a:solidFill>
              <a:latin typeface="Candara Light" panose="020E0502030303020204" pitchFamily="34" charset="0"/>
              <a:cs typeface="Arial" panose="020B0604020202020204" pitchFamily="34" charset="0"/>
            </a:endParaRPr>
          </a:p>
          <a:p>
            <a:pPr marL="457200" indent="-457200">
              <a:buFont typeface="Arial" panose="020B0604020202020204" pitchFamily="34" charset="0"/>
              <a:buChar char="•"/>
            </a:pPr>
            <a:endParaRPr lang="en-GB" sz="2900" dirty="0">
              <a:solidFill>
                <a:schemeClr val="bg2">
                  <a:lumMod val="10000"/>
                </a:schemeClr>
              </a:solidFill>
              <a:latin typeface="Candara Light" panose="020E0502030303020204" pitchFamily="34" charset="0"/>
              <a:cs typeface="Arial" panose="020B0604020202020204" pitchFamily="34" charset="0"/>
            </a:endParaRPr>
          </a:p>
          <a:p>
            <a:r>
              <a:rPr lang="en-GB" sz="2900" dirty="0">
                <a:solidFill>
                  <a:schemeClr val="bg2">
                    <a:lumMod val="10000"/>
                  </a:schemeClr>
                </a:solidFill>
                <a:latin typeface="Candara Light" panose="020E0502030303020204" pitchFamily="34" charset="0"/>
                <a:cs typeface="Arial" panose="020B0604020202020204" pitchFamily="34" charset="0"/>
              </a:rPr>
              <a:t>*Kb-Kilobase,  Mb-Megabase</a:t>
            </a:r>
          </a:p>
          <a:p>
            <a:pPr marL="457200" indent="-457200">
              <a:buFont typeface="Arial" panose="020B0604020202020204" pitchFamily="34" charset="0"/>
              <a:buChar char="•"/>
            </a:pPr>
            <a:endParaRPr lang="en-GB" sz="3200" dirty="0">
              <a:solidFill>
                <a:schemeClr val="bg2">
                  <a:lumMod val="10000"/>
                </a:schemeClr>
              </a:solidFill>
              <a:latin typeface="Candara Light" panose="020E0502030303020204" pitchFamily="34" charset="0"/>
              <a:cs typeface="Arial" panose="020B0604020202020204" pitchFamily="34" charset="0"/>
            </a:endParaRPr>
          </a:p>
          <a:p>
            <a:pPr marL="457200" indent="-457200">
              <a:buFontTx/>
              <a:buChar char="-"/>
            </a:pPr>
            <a:endParaRPr lang="en-GB" sz="3200" dirty="0">
              <a:latin typeface="Candara" panose="020E0502030303020204" pitchFamily="34" charset="0"/>
              <a:cs typeface="Arial" panose="020B0604020202020204" pitchFamily="34" charset="0"/>
            </a:endParaRPr>
          </a:p>
          <a:p>
            <a:r>
              <a:rPr lang="en-GB" sz="3200" dirty="0">
                <a:latin typeface="Candara" panose="020E0502030303020204" pitchFamily="34" charset="0"/>
                <a:cs typeface="Arial" panose="020B0604020202020204" pitchFamily="34" charset="0"/>
              </a:rPr>
              <a:t>  </a:t>
            </a:r>
          </a:p>
          <a:p>
            <a:pPr marL="457200" indent="-457200">
              <a:buFontTx/>
              <a:buChar char="-"/>
            </a:pPr>
            <a:endParaRPr lang="en-GB" sz="3200" b="1" dirty="0">
              <a:latin typeface="Candara" panose="020E0502030303020204" pitchFamily="34" charset="0"/>
              <a:cs typeface="Arial" panose="020B0604020202020204" pitchFamily="34" charset="0"/>
            </a:endParaRPr>
          </a:p>
          <a:p>
            <a:endParaRPr lang="en-GB" sz="4400" dirty="0"/>
          </a:p>
        </p:txBody>
      </p:sp>
      <p:sp>
        <p:nvSpPr>
          <p:cNvPr id="2057" name="Rectangle 2056">
            <a:extLst>
              <a:ext uri="{FF2B5EF4-FFF2-40B4-BE49-F238E27FC236}">
                <a16:creationId xmlns:a16="http://schemas.microsoft.com/office/drawing/2014/main" id="{F14E7444-D6B0-46CA-BABE-6E8E6872E490}"/>
              </a:ext>
            </a:extLst>
          </p:cNvPr>
          <p:cNvSpPr/>
          <p:nvPr/>
        </p:nvSpPr>
        <p:spPr>
          <a:xfrm>
            <a:off x="365485" y="13223816"/>
            <a:ext cx="29544241" cy="6236290"/>
          </a:xfrm>
          <a:prstGeom prst="rect">
            <a:avLst/>
          </a:prstGeom>
          <a:ln>
            <a:solidFill>
              <a:schemeClr val="bg2"/>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059" name="Rectangle 2058">
            <a:extLst>
              <a:ext uri="{FF2B5EF4-FFF2-40B4-BE49-F238E27FC236}">
                <a16:creationId xmlns:a16="http://schemas.microsoft.com/office/drawing/2014/main" id="{B9E205DB-1057-4044-AEAC-9AC25F0D23DD}"/>
              </a:ext>
            </a:extLst>
          </p:cNvPr>
          <p:cNvSpPr/>
          <p:nvPr/>
        </p:nvSpPr>
        <p:spPr>
          <a:xfrm>
            <a:off x="15416888" y="4158279"/>
            <a:ext cx="14492838" cy="1414362"/>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sz="4800" b="1" dirty="0">
              <a:solidFill>
                <a:schemeClr val="bg1"/>
              </a:solidFill>
              <a:latin typeface="Candara Light" panose="020E0502030303020204" pitchFamily="34" charset="0"/>
              <a:cs typeface="Arial" panose="020B0604020202020204" pitchFamily="34" charset="0"/>
            </a:endParaRPr>
          </a:p>
          <a:p>
            <a:pPr algn="ctr"/>
            <a:endParaRPr lang="en-GB" sz="4800" dirty="0">
              <a:solidFill>
                <a:schemeClr val="bg1"/>
              </a:solidFill>
            </a:endParaRPr>
          </a:p>
        </p:txBody>
      </p:sp>
      <p:sp>
        <p:nvSpPr>
          <p:cNvPr id="2060" name="TextBox 2059">
            <a:extLst>
              <a:ext uri="{FF2B5EF4-FFF2-40B4-BE49-F238E27FC236}">
                <a16:creationId xmlns:a16="http://schemas.microsoft.com/office/drawing/2014/main" id="{95CA0509-4F7B-4B9E-88B4-078A10F4C9B7}"/>
              </a:ext>
            </a:extLst>
          </p:cNvPr>
          <p:cNvSpPr txBox="1"/>
          <p:nvPr/>
        </p:nvSpPr>
        <p:spPr>
          <a:xfrm>
            <a:off x="15464075" y="4253529"/>
            <a:ext cx="14392715" cy="1323439"/>
          </a:xfrm>
          <a:prstGeom prst="rect">
            <a:avLst/>
          </a:prstGeom>
          <a:noFill/>
        </p:spPr>
        <p:txBody>
          <a:bodyPr wrap="square" rtlCol="0">
            <a:spAutoFit/>
          </a:bodyPr>
          <a:lstStyle/>
          <a:p>
            <a:pPr algn="ctr"/>
            <a:r>
              <a:rPr lang="en-GB" sz="8000" dirty="0">
                <a:solidFill>
                  <a:schemeClr val="bg1"/>
                </a:solidFill>
                <a:latin typeface="Candara" panose="020E0502030303020204" pitchFamily="34" charset="0"/>
              </a:rPr>
              <a:t>OBJECTIVES</a:t>
            </a:r>
          </a:p>
        </p:txBody>
      </p:sp>
      <p:sp>
        <p:nvSpPr>
          <p:cNvPr id="122" name="Rectangle 121">
            <a:extLst>
              <a:ext uri="{FF2B5EF4-FFF2-40B4-BE49-F238E27FC236}">
                <a16:creationId xmlns:a16="http://schemas.microsoft.com/office/drawing/2014/main" id="{BD5FEF7F-AFAB-45B4-8687-1BFEE3C2B85A}"/>
              </a:ext>
            </a:extLst>
          </p:cNvPr>
          <p:cNvSpPr/>
          <p:nvPr/>
        </p:nvSpPr>
        <p:spPr>
          <a:xfrm>
            <a:off x="365483" y="4132262"/>
            <a:ext cx="14607817" cy="1437657"/>
          </a:xfrm>
          <a:prstGeom prst="rect">
            <a:avLst/>
          </a:prstGeom>
          <a:solidFill>
            <a:srgbClr val="79737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sz="4800" b="1" dirty="0">
              <a:solidFill>
                <a:schemeClr val="bg1"/>
              </a:solidFill>
              <a:latin typeface="Candara Light" panose="020E0502030303020204" pitchFamily="34" charset="0"/>
              <a:cs typeface="Arial" panose="020B0604020202020204" pitchFamily="34" charset="0"/>
            </a:endParaRPr>
          </a:p>
          <a:p>
            <a:pPr algn="ctr"/>
            <a:endParaRPr lang="en-GB" sz="4800" dirty="0">
              <a:solidFill>
                <a:schemeClr val="bg1"/>
              </a:solidFill>
            </a:endParaRPr>
          </a:p>
        </p:txBody>
      </p:sp>
      <p:sp>
        <p:nvSpPr>
          <p:cNvPr id="121" name="TextBox 120">
            <a:extLst>
              <a:ext uri="{FF2B5EF4-FFF2-40B4-BE49-F238E27FC236}">
                <a16:creationId xmlns:a16="http://schemas.microsoft.com/office/drawing/2014/main" id="{992607C5-B4DD-4AF6-86D6-097671980767}"/>
              </a:ext>
            </a:extLst>
          </p:cNvPr>
          <p:cNvSpPr txBox="1"/>
          <p:nvPr/>
        </p:nvSpPr>
        <p:spPr>
          <a:xfrm>
            <a:off x="1534989" y="4201019"/>
            <a:ext cx="13009166" cy="1323439"/>
          </a:xfrm>
          <a:prstGeom prst="rect">
            <a:avLst/>
          </a:prstGeom>
          <a:noFill/>
        </p:spPr>
        <p:txBody>
          <a:bodyPr wrap="square" rtlCol="0">
            <a:spAutoFit/>
          </a:bodyPr>
          <a:lstStyle/>
          <a:p>
            <a:pPr algn="ctr"/>
            <a:r>
              <a:rPr lang="en-GB" sz="8000" dirty="0">
                <a:solidFill>
                  <a:srgbClr val="FFFF00"/>
                </a:solidFill>
                <a:latin typeface="Candara" panose="020E0502030303020204" pitchFamily="34" charset="0"/>
              </a:rPr>
              <a:t>INTRODUCTION</a:t>
            </a:r>
          </a:p>
        </p:txBody>
      </p:sp>
      <p:sp>
        <p:nvSpPr>
          <p:cNvPr id="123" name="TextBox 122">
            <a:extLst>
              <a:ext uri="{FF2B5EF4-FFF2-40B4-BE49-F238E27FC236}">
                <a16:creationId xmlns:a16="http://schemas.microsoft.com/office/drawing/2014/main" id="{203568D1-C3E1-4BE6-83AB-36242514352E}"/>
              </a:ext>
            </a:extLst>
          </p:cNvPr>
          <p:cNvSpPr txBox="1"/>
          <p:nvPr/>
        </p:nvSpPr>
        <p:spPr>
          <a:xfrm>
            <a:off x="658974" y="4191782"/>
            <a:ext cx="14361513" cy="13054856"/>
          </a:xfrm>
          <a:prstGeom prst="rect">
            <a:avLst/>
          </a:prstGeom>
          <a:noFill/>
        </p:spPr>
        <p:txBody>
          <a:bodyPr wrap="square" rtlCol="0">
            <a:spAutoFit/>
          </a:bodyPr>
          <a:lstStyle/>
          <a:p>
            <a:endParaRPr lang="en-GB" sz="7300" b="1" dirty="0">
              <a:solidFill>
                <a:schemeClr val="accent1"/>
              </a:solidFill>
              <a:latin typeface="Candara Light" panose="020E0502030303020204" pitchFamily="34" charset="0"/>
              <a:cs typeface="Arial" panose="020B0604020202020204" pitchFamily="34" charset="0"/>
            </a:endParaRPr>
          </a:p>
          <a:p>
            <a:pPr marL="457200" indent="-457200">
              <a:buFontTx/>
              <a:buChar char="-"/>
            </a:pPr>
            <a:endParaRPr lang="en-GB" sz="3200" dirty="0">
              <a:latin typeface="+mj-lt"/>
              <a:cs typeface="Arial" panose="020B0604020202020204" pitchFamily="34" charset="0"/>
            </a:endParaRPr>
          </a:p>
          <a:p>
            <a:pPr marL="457200" indent="-457200">
              <a:buFont typeface="Arial" panose="020B0604020202020204" pitchFamily="34" charset="0"/>
              <a:buChar char="•"/>
            </a:pPr>
            <a:r>
              <a:rPr lang="en-GB" sz="3200" dirty="0">
                <a:latin typeface="Candara Light" panose="020E0502030303020204" pitchFamily="34" charset="0"/>
                <a:cs typeface="Arial" panose="020B0604020202020204" pitchFamily="34" charset="0"/>
              </a:rPr>
              <a:t>The naked mole-rat (</a:t>
            </a:r>
            <a:r>
              <a:rPr lang="en-GB" sz="3200" i="1" dirty="0">
                <a:latin typeface="Candara Light" panose="020E0502030303020204" pitchFamily="34" charset="0"/>
                <a:cs typeface="Arial" panose="020B0604020202020204" pitchFamily="34" charset="0"/>
              </a:rPr>
              <a:t>Heterocephalus glaber, NMR</a:t>
            </a:r>
            <a:r>
              <a:rPr lang="en-GB" sz="3200" dirty="0">
                <a:latin typeface="Candara Light" panose="020E0502030303020204" pitchFamily="34" charset="0"/>
                <a:cs typeface="Arial" panose="020B0604020202020204" pitchFamily="34" charset="0"/>
              </a:rPr>
              <a:t>) is the longest-lived rodent with a maximum lifespan of &gt;30 years</a:t>
            </a:r>
            <a:r>
              <a:rPr lang="en-GB" sz="3200" baseline="30000" dirty="0">
                <a:latin typeface="Candara Light" panose="020E0502030303020204" pitchFamily="34" charset="0"/>
                <a:cs typeface="Arial" panose="020B0604020202020204" pitchFamily="34" charset="0"/>
              </a:rPr>
              <a:t>1</a:t>
            </a:r>
            <a:r>
              <a:rPr lang="en-GB" sz="3200" dirty="0">
                <a:latin typeface="Candara Light" panose="020E0502030303020204" pitchFamily="34" charset="0"/>
                <a:cs typeface="Arial" panose="020B0604020202020204" pitchFamily="34" charset="0"/>
              </a:rPr>
              <a:t>.</a:t>
            </a:r>
            <a:endParaRPr lang="en-GB" sz="3200" baseline="30000" dirty="0">
              <a:latin typeface="Candara Light" panose="020E0502030303020204" pitchFamily="34" charset="0"/>
              <a:cs typeface="Arial" panose="020B0604020202020204" pitchFamily="34" charset="0"/>
            </a:endParaRPr>
          </a:p>
          <a:p>
            <a:pPr marL="457200" indent="-457200">
              <a:buFont typeface="Arial" panose="020B0604020202020204" pitchFamily="34" charset="0"/>
              <a:buChar char="•"/>
            </a:pPr>
            <a:r>
              <a:rPr lang="en-GB" sz="3200" dirty="0">
                <a:latin typeface="Candara Light" panose="020E0502030303020204" pitchFamily="34" charset="0"/>
                <a:cs typeface="Arial" panose="020B0604020202020204" pitchFamily="34" charset="0"/>
              </a:rPr>
              <a:t>NMRs can tolerate periods of extreme hypoxia and 18 minutes of complete O</a:t>
            </a:r>
            <a:r>
              <a:rPr lang="en-GB" sz="3200" baseline="-25000" dirty="0">
                <a:latin typeface="Candara Light" panose="020E0502030303020204" pitchFamily="34" charset="0"/>
                <a:cs typeface="Arial" panose="020B0604020202020204" pitchFamily="34" charset="0"/>
              </a:rPr>
              <a:t>2 </a:t>
            </a:r>
            <a:r>
              <a:rPr lang="en-GB" sz="3200" dirty="0">
                <a:latin typeface="Candara Light" panose="020E0502030303020204" pitchFamily="34" charset="0"/>
                <a:cs typeface="Arial" panose="020B0604020202020204" pitchFamily="34" charset="0"/>
              </a:rPr>
              <a:t>depravation without any ramifications</a:t>
            </a:r>
            <a:r>
              <a:rPr lang="en-GB" sz="3200" baseline="30000" dirty="0">
                <a:latin typeface="Candara Light" panose="020E0502030303020204" pitchFamily="34" charset="0"/>
                <a:cs typeface="Arial" panose="020B0604020202020204" pitchFamily="34" charset="0"/>
              </a:rPr>
              <a:t>2</a:t>
            </a:r>
            <a:r>
              <a:rPr lang="en-GB" sz="3200" dirty="0">
                <a:latin typeface="Candara Light" panose="020E0502030303020204" pitchFamily="34" charset="0"/>
                <a:cs typeface="Arial" panose="020B0604020202020204" pitchFamily="34" charset="0"/>
              </a:rPr>
              <a:t>. </a:t>
            </a:r>
            <a:endParaRPr lang="en-GB" sz="3200" baseline="30000" dirty="0">
              <a:latin typeface="Candara Light" panose="020E0502030303020204" pitchFamily="34" charset="0"/>
              <a:cs typeface="Arial" panose="020B0604020202020204" pitchFamily="34" charset="0"/>
            </a:endParaRPr>
          </a:p>
          <a:p>
            <a:pPr marL="457200" indent="-457200">
              <a:buFont typeface="Arial" panose="020B0604020202020204" pitchFamily="34" charset="0"/>
              <a:buChar char="•"/>
            </a:pPr>
            <a:r>
              <a:rPr lang="en-GB" sz="3200" dirty="0">
                <a:latin typeface="Candara Light" panose="020E0502030303020204" pitchFamily="34" charset="0"/>
                <a:cs typeface="Arial" panose="020B0604020202020204" pitchFamily="34" charset="0"/>
              </a:rPr>
              <a:t>NMRs are ideal model organisms for aging and cancer research</a:t>
            </a:r>
            <a:r>
              <a:rPr lang="en-GB" sz="3200" baseline="30000" dirty="0">
                <a:latin typeface="Candara Light" panose="020E0502030303020204" pitchFamily="34" charset="0"/>
                <a:cs typeface="Arial" panose="020B0604020202020204" pitchFamily="34" charset="0"/>
              </a:rPr>
              <a:t>3</a:t>
            </a:r>
            <a:r>
              <a:rPr lang="en-GB" sz="3200" dirty="0">
                <a:latin typeface="Candara Light" panose="020E0502030303020204" pitchFamily="34" charset="0"/>
                <a:cs typeface="Arial" panose="020B0604020202020204" pitchFamily="34" charset="0"/>
              </a:rPr>
              <a:t>.</a:t>
            </a:r>
          </a:p>
          <a:p>
            <a:pPr marL="457200" indent="-457200">
              <a:buFont typeface="Arial" panose="020B0604020202020204" pitchFamily="34" charset="0"/>
              <a:buChar char="•"/>
            </a:pPr>
            <a:endParaRPr lang="en-GB" sz="3200" baseline="30000" dirty="0">
              <a:latin typeface="Candara Light" panose="020E0502030303020204" pitchFamily="34" charset="0"/>
              <a:cs typeface="Arial" panose="020B0604020202020204" pitchFamily="34" charset="0"/>
            </a:endParaRPr>
          </a:p>
          <a:p>
            <a:pPr marL="457200" indent="-457200">
              <a:buFont typeface="Arial" panose="020B0604020202020204" pitchFamily="34" charset="0"/>
              <a:buChar char="•"/>
            </a:pPr>
            <a:endParaRPr lang="en-GB" sz="3200" baseline="30000" dirty="0">
              <a:latin typeface="Candara Light" panose="020E0502030303020204" pitchFamily="34" charset="0"/>
              <a:cs typeface="Arial" panose="020B0604020202020204" pitchFamily="34" charset="0"/>
            </a:endParaRPr>
          </a:p>
          <a:p>
            <a:r>
              <a:rPr lang="en-GB" sz="3200" dirty="0">
                <a:latin typeface="Candara Light" panose="020E0502030303020204" pitchFamily="34" charset="0"/>
                <a:cs typeface="Arial" panose="020B0604020202020204" pitchFamily="34" charset="0"/>
              </a:rPr>
              <a:t>For researchers to fully understand NMRs, an adequate genome tool is required from which they can draw data from in order to uncover the molecular basis of the extraordinary NMR traits. Two groups have separately published draft genome assemblies of an individual naked mole-rat</a:t>
            </a:r>
            <a:r>
              <a:rPr lang="en-GB" sz="3200" baseline="30000" dirty="0">
                <a:latin typeface="Candara Light" panose="020E0502030303020204" pitchFamily="34" charset="0"/>
                <a:cs typeface="Arial" panose="020B0604020202020204" pitchFamily="34" charset="0"/>
              </a:rPr>
              <a:t>3,4</a:t>
            </a:r>
            <a:r>
              <a:rPr lang="en-GB" sz="3200" dirty="0">
                <a:latin typeface="Candara Light" panose="020E0502030303020204" pitchFamily="34" charset="0"/>
                <a:cs typeface="Arial" panose="020B0604020202020204" pitchFamily="34" charset="0"/>
              </a:rPr>
              <a:t>.</a:t>
            </a:r>
          </a:p>
          <a:p>
            <a:endParaRPr lang="en-GB" sz="3200" dirty="0">
              <a:latin typeface="Candara Light" panose="020E0502030303020204" pitchFamily="34" charset="0"/>
              <a:cs typeface="Arial" panose="020B0604020202020204" pitchFamily="34" charset="0"/>
            </a:endParaRPr>
          </a:p>
          <a:p>
            <a:pPr algn="ctr"/>
            <a:r>
              <a:rPr lang="en-GB" sz="3500" dirty="0">
                <a:solidFill>
                  <a:srgbClr val="FF0000"/>
                </a:solidFill>
                <a:latin typeface="Candara Light" panose="020E0502030303020204" pitchFamily="34" charset="0"/>
                <a:cs typeface="Arial" panose="020B0604020202020204" pitchFamily="34" charset="0"/>
              </a:rPr>
              <a:t>GLOBAL STATISTICS FOR NMR GENOMES</a:t>
            </a:r>
          </a:p>
          <a:p>
            <a:r>
              <a:rPr lang="en-GB" sz="3200" dirty="0">
                <a:latin typeface="Candara Light" panose="020E0502030303020204" pitchFamily="34" charset="0"/>
                <a:cs typeface="Arial" panose="020B0604020202020204" pitchFamily="34" charset="0"/>
              </a:rPr>
              <a:t>‘Assembly_1’ – by Kim </a:t>
            </a:r>
            <a:r>
              <a:rPr lang="en-GB" sz="3200" i="1" dirty="0">
                <a:latin typeface="Candara Light" panose="020E0502030303020204" pitchFamily="34" charset="0"/>
                <a:cs typeface="Arial" panose="020B0604020202020204" pitchFamily="34" charset="0"/>
              </a:rPr>
              <a:t>et al, (</a:t>
            </a:r>
            <a:r>
              <a:rPr lang="en-GB" sz="3200" dirty="0">
                <a:latin typeface="Candara Light" panose="020E0502030303020204" pitchFamily="34" charset="0"/>
                <a:cs typeface="Arial" panose="020B0604020202020204" pitchFamily="34" charset="0"/>
              </a:rPr>
              <a:t>2011) </a:t>
            </a:r>
            <a:r>
              <a:rPr lang="en-GB" sz="3200" b="1" dirty="0">
                <a:latin typeface="Candara Light" panose="020E0502030303020204" pitchFamily="34" charset="0"/>
                <a:cs typeface="Arial" panose="020B0604020202020204" pitchFamily="34" charset="0"/>
              </a:rPr>
              <a:t>92x</a:t>
            </a:r>
            <a:r>
              <a:rPr lang="en-GB" sz="3200" dirty="0">
                <a:latin typeface="Candara Light" panose="020E0502030303020204" pitchFamily="34" charset="0"/>
                <a:cs typeface="Arial" panose="020B0604020202020204" pitchFamily="34" charset="0"/>
              </a:rPr>
              <a:t>/contig N50: </a:t>
            </a:r>
            <a:r>
              <a:rPr lang="en-GB" sz="3200" b="1" dirty="0">
                <a:latin typeface="Candara Light" panose="020E0502030303020204" pitchFamily="34" charset="0"/>
                <a:cs typeface="Arial" panose="020B0604020202020204" pitchFamily="34" charset="0"/>
              </a:rPr>
              <a:t>19.3Kb</a:t>
            </a:r>
            <a:r>
              <a:rPr lang="en-GB" sz="3200" dirty="0">
                <a:latin typeface="Candara Light" panose="020E0502030303020204" pitchFamily="34" charset="0"/>
                <a:cs typeface="Arial" panose="020B0604020202020204" pitchFamily="34" charset="0"/>
              </a:rPr>
              <a:t>/scaffold N50: </a:t>
            </a:r>
            <a:r>
              <a:rPr lang="en-GB" sz="3200" b="1" dirty="0">
                <a:latin typeface="Candara Light" panose="020E0502030303020204" pitchFamily="34" charset="0"/>
                <a:cs typeface="Arial" panose="020B0604020202020204" pitchFamily="34" charset="0"/>
              </a:rPr>
              <a:t>1.6Mb</a:t>
            </a:r>
            <a:r>
              <a:rPr lang="en-GB" sz="3200" baseline="30000" dirty="0">
                <a:latin typeface="Candara Light" panose="020E0502030303020204" pitchFamily="34" charset="0"/>
                <a:cs typeface="Arial" panose="020B0604020202020204" pitchFamily="34" charset="0"/>
              </a:rPr>
              <a:t>3</a:t>
            </a:r>
            <a:endParaRPr lang="en-GB" sz="3200" b="1" dirty="0">
              <a:latin typeface="Candara Light" panose="020E0502030303020204" pitchFamily="34" charset="0"/>
              <a:cs typeface="Arial" panose="020B0604020202020204" pitchFamily="34" charset="0"/>
            </a:endParaRPr>
          </a:p>
          <a:p>
            <a:r>
              <a:rPr lang="en-GB" sz="3200" dirty="0">
                <a:latin typeface="Candara Light" panose="020E0502030303020204" pitchFamily="34" charset="0"/>
                <a:cs typeface="Arial" panose="020B0604020202020204" pitchFamily="34" charset="0"/>
              </a:rPr>
              <a:t>‘Assembly_2’ – by Keane </a:t>
            </a:r>
            <a:r>
              <a:rPr lang="en-GB" sz="3200" i="1" dirty="0">
                <a:latin typeface="Candara Light" panose="020E0502030303020204" pitchFamily="34" charset="0"/>
                <a:cs typeface="Arial" panose="020B0604020202020204" pitchFamily="34" charset="0"/>
              </a:rPr>
              <a:t>et al, (</a:t>
            </a:r>
            <a:r>
              <a:rPr lang="en-GB" sz="3200" dirty="0">
                <a:latin typeface="Candara Light" panose="020E0502030303020204" pitchFamily="34" charset="0"/>
                <a:cs typeface="Arial" panose="020B0604020202020204" pitchFamily="34" charset="0"/>
              </a:rPr>
              <a:t>2014) </a:t>
            </a:r>
            <a:r>
              <a:rPr lang="en-GB" sz="3200" b="1" dirty="0">
                <a:latin typeface="Candara Light" panose="020E0502030303020204" pitchFamily="34" charset="0"/>
                <a:cs typeface="Arial" panose="020B0604020202020204" pitchFamily="34" charset="0"/>
              </a:rPr>
              <a:t>90x</a:t>
            </a:r>
            <a:r>
              <a:rPr lang="en-GB" sz="3200" dirty="0">
                <a:latin typeface="Candara Light" panose="020E0502030303020204" pitchFamily="34" charset="0"/>
                <a:cs typeface="Arial" panose="020B0604020202020204" pitchFamily="34" charset="0"/>
              </a:rPr>
              <a:t>/contig N50: </a:t>
            </a:r>
            <a:r>
              <a:rPr lang="en-GB" sz="3200" b="1" dirty="0">
                <a:latin typeface="Candara Light" panose="020E0502030303020204" pitchFamily="34" charset="0"/>
                <a:cs typeface="Arial" panose="020B0604020202020204" pitchFamily="34" charset="0"/>
              </a:rPr>
              <a:t>47.8Kb</a:t>
            </a:r>
            <a:r>
              <a:rPr lang="en-GB" sz="3200" dirty="0">
                <a:latin typeface="Candara Light" panose="020E0502030303020204" pitchFamily="34" charset="0"/>
                <a:cs typeface="Arial" panose="020B0604020202020204" pitchFamily="34" charset="0"/>
              </a:rPr>
              <a:t>/scafN50: </a:t>
            </a:r>
            <a:r>
              <a:rPr lang="en-GB" sz="3200" b="1" dirty="0">
                <a:latin typeface="Candara Light" panose="020E0502030303020204" pitchFamily="34" charset="0"/>
                <a:cs typeface="Arial" panose="020B0604020202020204" pitchFamily="34" charset="0"/>
              </a:rPr>
              <a:t>20.5Mb</a:t>
            </a:r>
            <a:r>
              <a:rPr lang="en-GB" sz="3200" baseline="30000" dirty="0">
                <a:latin typeface="Candara Light" panose="020E0502030303020204" pitchFamily="34" charset="0"/>
                <a:cs typeface="Arial" panose="020B0604020202020204" pitchFamily="34" charset="0"/>
              </a:rPr>
              <a:t>4</a:t>
            </a:r>
            <a:r>
              <a:rPr lang="en-GB" sz="3200" dirty="0">
                <a:latin typeface="Candara Light" panose="020E0502030303020204" pitchFamily="34" charset="0"/>
                <a:cs typeface="Arial" panose="020B0604020202020204" pitchFamily="34" charset="0"/>
              </a:rPr>
              <a:t>  </a:t>
            </a:r>
          </a:p>
          <a:p>
            <a:endParaRPr lang="en-GB" sz="3200" dirty="0">
              <a:latin typeface="Candara Light" panose="020E0502030303020204" pitchFamily="34" charset="0"/>
              <a:cs typeface="Arial" panose="020B0604020202020204" pitchFamily="34" charset="0"/>
            </a:endParaRPr>
          </a:p>
          <a:p>
            <a:endParaRPr lang="en-GB" sz="3200" dirty="0">
              <a:latin typeface="Candara Light" panose="020E0502030303020204" pitchFamily="34" charset="0"/>
              <a:cs typeface="Arial" panose="020B0604020202020204" pitchFamily="34" charset="0"/>
            </a:endParaRPr>
          </a:p>
          <a:p>
            <a:pPr marL="457200" indent="-457200">
              <a:buFont typeface="Arial" panose="020B0604020202020204" pitchFamily="34" charset="0"/>
              <a:buChar char="•"/>
            </a:pPr>
            <a:endParaRPr lang="en-GB" sz="3200" baseline="30000" dirty="0">
              <a:latin typeface="Candara Light" panose="020E0502030303020204" pitchFamily="34" charset="0"/>
              <a:cs typeface="Arial" panose="020B0604020202020204" pitchFamily="34" charset="0"/>
            </a:endParaRPr>
          </a:p>
          <a:p>
            <a:pPr marL="457200" indent="-457200">
              <a:buFont typeface="Arial" panose="020B0604020202020204" pitchFamily="34" charset="0"/>
              <a:buChar char="•"/>
            </a:pPr>
            <a:endParaRPr lang="en-GB" sz="3200" baseline="30000" dirty="0">
              <a:latin typeface="Candara Light" panose="020E0502030303020204" pitchFamily="34" charset="0"/>
              <a:cs typeface="Arial" panose="020B0604020202020204" pitchFamily="34" charset="0"/>
            </a:endParaRPr>
          </a:p>
          <a:p>
            <a:pPr marL="457200" indent="-457200">
              <a:buFont typeface="Arial" panose="020B0604020202020204" pitchFamily="34" charset="0"/>
              <a:buChar char="•"/>
            </a:pPr>
            <a:endParaRPr lang="en-GB" sz="3200" dirty="0">
              <a:latin typeface="Candara" panose="020E0502030303020204" pitchFamily="34" charset="0"/>
              <a:cs typeface="Arial" panose="020B0604020202020204" pitchFamily="34" charset="0"/>
            </a:endParaRPr>
          </a:p>
          <a:p>
            <a:r>
              <a:rPr lang="en-GB" sz="3200" dirty="0">
                <a:latin typeface="Candara" panose="020E0502030303020204" pitchFamily="34" charset="0"/>
                <a:cs typeface="Arial" panose="020B0604020202020204" pitchFamily="34" charset="0"/>
              </a:rPr>
              <a:t>  </a:t>
            </a:r>
          </a:p>
          <a:p>
            <a:pPr marL="457200" indent="-457200">
              <a:buFontTx/>
              <a:buChar char="-"/>
            </a:pPr>
            <a:endParaRPr lang="en-GB" sz="3200" b="1" dirty="0">
              <a:latin typeface="Candara" panose="020E0502030303020204" pitchFamily="34" charset="0"/>
              <a:cs typeface="Arial" panose="020B0604020202020204" pitchFamily="34" charset="0"/>
            </a:endParaRPr>
          </a:p>
          <a:p>
            <a:endParaRPr lang="en-GB" sz="4400" dirty="0"/>
          </a:p>
        </p:txBody>
      </p:sp>
      <p:sp>
        <p:nvSpPr>
          <p:cNvPr id="2061" name="Rectangle 2060">
            <a:extLst>
              <a:ext uri="{FF2B5EF4-FFF2-40B4-BE49-F238E27FC236}">
                <a16:creationId xmlns:a16="http://schemas.microsoft.com/office/drawing/2014/main" id="{1D5B8AD2-7484-4932-BE0A-A44DDB74A278}"/>
              </a:ext>
            </a:extLst>
          </p:cNvPr>
          <p:cNvSpPr/>
          <p:nvPr/>
        </p:nvSpPr>
        <p:spPr>
          <a:xfrm>
            <a:off x="365483" y="13280483"/>
            <a:ext cx="29544241" cy="1476109"/>
          </a:xfrm>
          <a:prstGeom prst="rect">
            <a:avLst/>
          </a:prstGeom>
          <a:solidFill>
            <a:srgbClr val="B1D9B6"/>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p>
        </p:txBody>
      </p:sp>
      <p:sp>
        <p:nvSpPr>
          <p:cNvPr id="125" name="TextBox 124">
            <a:extLst>
              <a:ext uri="{FF2B5EF4-FFF2-40B4-BE49-F238E27FC236}">
                <a16:creationId xmlns:a16="http://schemas.microsoft.com/office/drawing/2014/main" id="{8DC9E927-B33A-450B-A908-8A9B51AD17C9}"/>
              </a:ext>
            </a:extLst>
          </p:cNvPr>
          <p:cNvSpPr txBox="1"/>
          <p:nvPr/>
        </p:nvSpPr>
        <p:spPr>
          <a:xfrm>
            <a:off x="8172917" y="13431947"/>
            <a:ext cx="13139033" cy="1323439"/>
          </a:xfrm>
          <a:prstGeom prst="rect">
            <a:avLst/>
          </a:prstGeom>
          <a:noFill/>
        </p:spPr>
        <p:txBody>
          <a:bodyPr wrap="square" rtlCol="0">
            <a:spAutoFit/>
          </a:bodyPr>
          <a:lstStyle/>
          <a:p>
            <a:pPr algn="ctr"/>
            <a:r>
              <a:rPr lang="en-GB" sz="8000" dirty="0">
                <a:solidFill>
                  <a:srgbClr val="00B050"/>
                </a:solidFill>
                <a:latin typeface="Candara" panose="020E0502030303020204" pitchFamily="34" charset="0"/>
              </a:rPr>
              <a:t>METHODS</a:t>
            </a:r>
          </a:p>
        </p:txBody>
      </p:sp>
      <p:cxnSp>
        <p:nvCxnSpPr>
          <p:cNvPr id="2063" name="Straight Connector 2062">
            <a:extLst>
              <a:ext uri="{FF2B5EF4-FFF2-40B4-BE49-F238E27FC236}">
                <a16:creationId xmlns:a16="http://schemas.microsoft.com/office/drawing/2014/main" id="{015F2A3D-89B6-41BE-B212-76A9364A6B30}"/>
              </a:ext>
            </a:extLst>
          </p:cNvPr>
          <p:cNvCxnSpPr>
            <a:cxnSpLocks/>
          </p:cNvCxnSpPr>
          <p:nvPr/>
        </p:nvCxnSpPr>
        <p:spPr>
          <a:xfrm>
            <a:off x="235974" y="412952"/>
            <a:ext cx="296737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FAEF9DD3-2556-4B4B-A49D-CD055FD06D11}"/>
              </a:ext>
            </a:extLst>
          </p:cNvPr>
          <p:cNvCxnSpPr>
            <a:cxnSpLocks/>
          </p:cNvCxnSpPr>
          <p:nvPr/>
        </p:nvCxnSpPr>
        <p:spPr>
          <a:xfrm>
            <a:off x="19082084" y="3692012"/>
            <a:ext cx="10827645" cy="0"/>
          </a:xfrm>
          <a:prstGeom prst="line">
            <a:avLst/>
          </a:prstGeom>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D2D46B7E-56D9-4DD3-B95E-4E2F56C3809B}"/>
              </a:ext>
            </a:extLst>
          </p:cNvPr>
          <p:cNvSpPr txBox="1"/>
          <p:nvPr/>
        </p:nvSpPr>
        <p:spPr>
          <a:xfrm>
            <a:off x="658973" y="14786046"/>
            <a:ext cx="27365428" cy="6678751"/>
          </a:xfrm>
          <a:prstGeom prst="rect">
            <a:avLst/>
          </a:prstGeom>
          <a:noFill/>
        </p:spPr>
        <p:txBody>
          <a:bodyPr wrap="square" rtlCol="0">
            <a:spAutoFit/>
          </a:bodyPr>
          <a:lstStyle/>
          <a:p>
            <a:r>
              <a:rPr lang="en-GB" sz="3200" dirty="0">
                <a:latin typeface="Candara Light" panose="020E0502030303020204" pitchFamily="34" charset="0"/>
                <a:cs typeface="Arial" panose="020B0604020202020204" pitchFamily="34" charset="0"/>
              </a:rPr>
              <a:t>QUAST is a </a:t>
            </a:r>
            <a:r>
              <a:rPr lang="en-GB" sz="3200" u="sng" dirty="0">
                <a:latin typeface="Candara Light" panose="020E0502030303020204" pitchFamily="34" charset="0"/>
                <a:cs typeface="Arial" panose="020B0604020202020204" pitchFamily="34" charset="0"/>
              </a:rPr>
              <a:t>QU</a:t>
            </a:r>
            <a:r>
              <a:rPr lang="en-GB" sz="3200" dirty="0">
                <a:latin typeface="Candara Light" panose="020E0502030303020204" pitchFamily="34" charset="0"/>
                <a:cs typeface="Arial" panose="020B0604020202020204" pitchFamily="34" charset="0"/>
              </a:rPr>
              <a:t>ality </a:t>
            </a:r>
            <a:r>
              <a:rPr lang="en-GB" sz="3200" u="sng" dirty="0">
                <a:latin typeface="Candara Light" panose="020E0502030303020204" pitchFamily="34" charset="0"/>
                <a:cs typeface="Arial" panose="020B0604020202020204" pitchFamily="34" charset="0"/>
              </a:rPr>
              <a:t>AS</a:t>
            </a:r>
            <a:r>
              <a:rPr lang="en-GB" sz="3200" dirty="0">
                <a:latin typeface="Candara Light" panose="020E0502030303020204" pitchFamily="34" charset="0"/>
                <a:cs typeface="Arial" panose="020B0604020202020204" pitchFamily="34" charset="0"/>
              </a:rPr>
              <a:t>sessmen</a:t>
            </a:r>
            <a:r>
              <a:rPr lang="en-GB" sz="3200" u="sng" dirty="0">
                <a:latin typeface="Candara Light" panose="020E0502030303020204" pitchFamily="34" charset="0"/>
                <a:cs typeface="Arial" panose="020B0604020202020204" pitchFamily="34" charset="0"/>
              </a:rPr>
              <a:t>T</a:t>
            </a:r>
            <a:r>
              <a:rPr lang="en-GB" sz="3200" dirty="0">
                <a:latin typeface="Candara Light" panose="020E0502030303020204" pitchFamily="34" charset="0"/>
                <a:cs typeface="Arial" panose="020B0604020202020204" pitchFamily="34" charset="0"/>
              </a:rPr>
              <a:t> tool for evaluating and comparing genome assemblies</a:t>
            </a:r>
            <a:r>
              <a:rPr lang="en-GB" sz="3200" baseline="30000" dirty="0">
                <a:latin typeface="Candara Light" panose="020E0502030303020204" pitchFamily="34" charset="0"/>
                <a:cs typeface="Arial" panose="020B0604020202020204" pitchFamily="34" charset="0"/>
              </a:rPr>
              <a:t>5</a:t>
            </a:r>
            <a:r>
              <a:rPr lang="en-GB" sz="3200" dirty="0">
                <a:latin typeface="Candara Light" panose="020E0502030303020204" pitchFamily="34" charset="0"/>
                <a:cs typeface="Arial" panose="020B0604020202020204" pitchFamily="34" charset="0"/>
              </a:rPr>
              <a:t>. 	For this study, the web based platform ‘Galaxy’ (for biomedical research; EU server) will be used to run QUAST. Below is a list of steps in order to evaluate the quality of the published </a:t>
            </a:r>
            <a:r>
              <a:rPr lang="en-GB" sz="3200" b="1" dirty="0">
                <a:latin typeface="Candara Light" panose="020E0502030303020204" pitchFamily="34" charset="0"/>
                <a:cs typeface="Arial" panose="020B0604020202020204" pitchFamily="34" charset="0"/>
              </a:rPr>
              <a:t>HetGla_1.0</a:t>
            </a:r>
            <a:r>
              <a:rPr lang="en-GB" sz="3200" baseline="30000" dirty="0">
                <a:latin typeface="Candara Light" panose="020E0502030303020204" pitchFamily="34" charset="0"/>
                <a:cs typeface="Arial" panose="020B0604020202020204" pitchFamily="34" charset="0"/>
              </a:rPr>
              <a:t>3</a:t>
            </a:r>
            <a:r>
              <a:rPr lang="en-GB" sz="3200" b="1" dirty="0">
                <a:latin typeface="Candara Light" panose="020E0502030303020204" pitchFamily="34" charset="0"/>
                <a:cs typeface="Arial" panose="020B0604020202020204" pitchFamily="34" charset="0"/>
              </a:rPr>
              <a:t> </a:t>
            </a:r>
            <a:r>
              <a:rPr lang="en-GB" sz="3200" dirty="0">
                <a:latin typeface="Candara Light" panose="020E0502030303020204" pitchFamily="34" charset="0"/>
                <a:cs typeface="Arial" panose="020B0604020202020204" pitchFamily="34" charset="0"/>
              </a:rPr>
              <a:t>and </a:t>
            </a:r>
            <a:r>
              <a:rPr lang="en-GB" sz="3200" b="1" dirty="0">
                <a:latin typeface="Candara Light" panose="020E0502030303020204" pitchFamily="34" charset="0"/>
                <a:cs typeface="Arial" panose="020B0604020202020204" pitchFamily="34" charset="0"/>
              </a:rPr>
              <a:t>HetGla_female_1.0</a:t>
            </a:r>
            <a:r>
              <a:rPr lang="en-GB" sz="3200" baseline="30000" dirty="0">
                <a:latin typeface="Candara Light" panose="020E0502030303020204" pitchFamily="34" charset="0"/>
                <a:cs typeface="Arial" panose="020B0604020202020204" pitchFamily="34" charset="0"/>
              </a:rPr>
              <a:t>4</a:t>
            </a:r>
            <a:r>
              <a:rPr lang="en-GB" sz="3200" b="1" dirty="0">
                <a:latin typeface="Candara Light" panose="020E0502030303020204" pitchFamily="34" charset="0"/>
                <a:cs typeface="Arial" panose="020B0604020202020204" pitchFamily="34" charset="0"/>
              </a:rPr>
              <a:t> </a:t>
            </a:r>
            <a:r>
              <a:rPr lang="en-GB" sz="3200" dirty="0">
                <a:latin typeface="Candara Light" panose="020E0502030303020204" pitchFamily="34" charset="0"/>
                <a:cs typeface="Arial" panose="020B0604020202020204" pitchFamily="34" charset="0"/>
              </a:rPr>
              <a:t>naked mole-rat genomes via. QUAST. </a:t>
            </a:r>
          </a:p>
          <a:p>
            <a:r>
              <a:rPr lang="en-GB" sz="3200" dirty="0">
                <a:latin typeface="Candara Light" panose="020E0502030303020204" pitchFamily="34" charset="0"/>
                <a:cs typeface="Arial" panose="020B0604020202020204" pitchFamily="34" charset="0"/>
              </a:rPr>
              <a:t> </a:t>
            </a:r>
          </a:p>
          <a:p>
            <a:r>
              <a:rPr lang="en-GB" sz="3200" dirty="0">
                <a:latin typeface="Candara Light" panose="020E0502030303020204" pitchFamily="34" charset="0"/>
                <a:cs typeface="Arial" panose="020B0604020202020204" pitchFamily="34" charset="0"/>
              </a:rPr>
              <a:t>Step 1: Import the NMR dataset(s) into the web based platform ‘Galaxy’ in .fna (FASTA) format. Note: Use the command ‘$gunzip’ to decompress files. </a:t>
            </a:r>
          </a:p>
          <a:p>
            <a:r>
              <a:rPr lang="en-GB" sz="3200" dirty="0">
                <a:latin typeface="Candara Light" panose="020E0502030303020204" pitchFamily="34" charset="0"/>
                <a:cs typeface="Arial" panose="020B0604020202020204" pitchFamily="34" charset="0"/>
              </a:rPr>
              <a:t>			Download NMR genomes from:  https://www.ncbi.nlm.nih.gov/assembly/?term=Heterocephalus+glaber.</a:t>
            </a:r>
          </a:p>
          <a:p>
            <a:r>
              <a:rPr lang="en-GB" sz="3200" dirty="0">
                <a:latin typeface="Candara Light" panose="020E0502030303020204" pitchFamily="34" charset="0"/>
                <a:cs typeface="Arial" panose="020B0604020202020204" pitchFamily="34" charset="0"/>
              </a:rPr>
              <a:t>Step 2: Click on the QUAST genome assembly quality tool (Galaxy Version 5.0.2) in the search box and select the two NMR assemblies for QUAST analysis.</a:t>
            </a:r>
          </a:p>
          <a:p>
            <a:r>
              <a:rPr lang="en-GB" sz="3200" dirty="0">
                <a:latin typeface="Candara Light" panose="020E0502030303020204" pitchFamily="34" charset="0"/>
                <a:cs typeface="Arial" panose="020B0604020202020204" pitchFamily="34" charset="0"/>
              </a:rPr>
              <a:t>Step3: Select ‘Execute’ and wait for the QUAST analysis to finish. Note: Wait times depend on the Galaxy.EU server</a:t>
            </a:r>
          </a:p>
          <a:p>
            <a:r>
              <a:rPr lang="en-GB" sz="3200" dirty="0">
                <a:latin typeface="Candara Light" panose="020E0502030303020204" pitchFamily="34" charset="0"/>
                <a:cs typeface="Arial" panose="020B0604020202020204" pitchFamily="34" charset="0"/>
              </a:rPr>
              <a:t>Step4: View the outputs files from QUAST analysis, they include: (1) Tabular report, (2) HTML report, (3) PDF report, (4) .txt file (log).</a:t>
            </a:r>
            <a:endParaRPr lang="en-GB" sz="3200" baseline="30000" dirty="0">
              <a:latin typeface="Candara Light" panose="020E0502030303020204" pitchFamily="34" charset="0"/>
              <a:cs typeface="Arial" panose="020B0604020202020204" pitchFamily="34" charset="0"/>
            </a:endParaRPr>
          </a:p>
          <a:p>
            <a:pPr marL="457200" indent="-457200">
              <a:buFont typeface="Arial" panose="020B0604020202020204" pitchFamily="34" charset="0"/>
              <a:buChar char="•"/>
            </a:pPr>
            <a:endParaRPr lang="en-GB" sz="3200" dirty="0">
              <a:latin typeface="Candara" panose="020E0502030303020204" pitchFamily="34" charset="0"/>
              <a:cs typeface="Arial" panose="020B0604020202020204" pitchFamily="34" charset="0"/>
            </a:endParaRPr>
          </a:p>
          <a:p>
            <a:r>
              <a:rPr lang="en-GB" sz="3200" dirty="0">
                <a:latin typeface="Candara" panose="020E0502030303020204" pitchFamily="34" charset="0"/>
                <a:cs typeface="Arial" panose="020B0604020202020204" pitchFamily="34" charset="0"/>
              </a:rPr>
              <a:t>  </a:t>
            </a:r>
          </a:p>
          <a:p>
            <a:pPr marL="457200" indent="-457200">
              <a:buFontTx/>
              <a:buChar char="-"/>
            </a:pPr>
            <a:endParaRPr lang="en-GB" sz="3200" b="1" dirty="0">
              <a:latin typeface="Candara" panose="020E0502030303020204" pitchFamily="34" charset="0"/>
              <a:cs typeface="Arial" panose="020B0604020202020204" pitchFamily="34" charset="0"/>
            </a:endParaRPr>
          </a:p>
          <a:p>
            <a:endParaRPr lang="en-GB" sz="4400" dirty="0"/>
          </a:p>
        </p:txBody>
      </p:sp>
      <p:sp>
        <p:nvSpPr>
          <p:cNvPr id="136" name="Rectangle 135">
            <a:extLst>
              <a:ext uri="{FF2B5EF4-FFF2-40B4-BE49-F238E27FC236}">
                <a16:creationId xmlns:a16="http://schemas.microsoft.com/office/drawing/2014/main" id="{A420492B-8AD5-47D3-B18D-0EE7F748411C}"/>
              </a:ext>
            </a:extLst>
          </p:cNvPr>
          <p:cNvSpPr/>
          <p:nvPr/>
        </p:nvSpPr>
        <p:spPr>
          <a:xfrm>
            <a:off x="365484" y="19712031"/>
            <a:ext cx="14655004" cy="22678780"/>
          </a:xfrm>
          <a:prstGeom prst="rect">
            <a:avLst/>
          </a:prstGeom>
          <a:ln>
            <a:solidFill>
              <a:schemeClr val="bg2"/>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37" name="Rectangle 136">
            <a:extLst>
              <a:ext uri="{FF2B5EF4-FFF2-40B4-BE49-F238E27FC236}">
                <a16:creationId xmlns:a16="http://schemas.microsoft.com/office/drawing/2014/main" id="{3A69D66B-E9EA-4D40-805B-303380674582}"/>
              </a:ext>
            </a:extLst>
          </p:cNvPr>
          <p:cNvSpPr/>
          <p:nvPr/>
        </p:nvSpPr>
        <p:spPr>
          <a:xfrm>
            <a:off x="380475" y="19761996"/>
            <a:ext cx="14640011" cy="1476109"/>
          </a:xfrm>
          <a:prstGeom prst="rect">
            <a:avLst/>
          </a:prstGeom>
          <a:solidFill>
            <a:srgbClr val="FF6161"/>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p>
        </p:txBody>
      </p:sp>
      <p:sp>
        <p:nvSpPr>
          <p:cNvPr id="138" name="TextBox 137">
            <a:extLst>
              <a:ext uri="{FF2B5EF4-FFF2-40B4-BE49-F238E27FC236}">
                <a16:creationId xmlns:a16="http://schemas.microsoft.com/office/drawing/2014/main" id="{7C611E90-D306-43A0-9B68-6D9C5738F806}"/>
              </a:ext>
            </a:extLst>
          </p:cNvPr>
          <p:cNvSpPr txBox="1"/>
          <p:nvPr/>
        </p:nvSpPr>
        <p:spPr>
          <a:xfrm>
            <a:off x="418422" y="19805594"/>
            <a:ext cx="14554878" cy="1323439"/>
          </a:xfrm>
          <a:prstGeom prst="rect">
            <a:avLst/>
          </a:prstGeom>
          <a:noFill/>
        </p:spPr>
        <p:txBody>
          <a:bodyPr wrap="square" rtlCol="0">
            <a:spAutoFit/>
          </a:bodyPr>
          <a:lstStyle/>
          <a:p>
            <a:pPr algn="ctr"/>
            <a:r>
              <a:rPr lang="en-GB" sz="8000" dirty="0">
                <a:solidFill>
                  <a:srgbClr val="FFFF00"/>
                </a:solidFill>
                <a:latin typeface="Candara" panose="020E0502030303020204" pitchFamily="34" charset="0"/>
              </a:rPr>
              <a:t>RESULTS</a:t>
            </a:r>
          </a:p>
        </p:txBody>
      </p:sp>
      <p:sp>
        <p:nvSpPr>
          <p:cNvPr id="2071" name="TextBox 2070">
            <a:extLst>
              <a:ext uri="{FF2B5EF4-FFF2-40B4-BE49-F238E27FC236}">
                <a16:creationId xmlns:a16="http://schemas.microsoft.com/office/drawing/2014/main" id="{A43F7F45-7FAC-48D0-A4F9-FE55C4F144C6}"/>
              </a:ext>
            </a:extLst>
          </p:cNvPr>
          <p:cNvSpPr txBox="1"/>
          <p:nvPr/>
        </p:nvSpPr>
        <p:spPr>
          <a:xfrm>
            <a:off x="1474732" y="21496014"/>
            <a:ext cx="13548321" cy="1138773"/>
          </a:xfrm>
          <a:prstGeom prst="rect">
            <a:avLst/>
          </a:prstGeom>
          <a:noFill/>
        </p:spPr>
        <p:txBody>
          <a:bodyPr wrap="square" rtlCol="0">
            <a:spAutoFit/>
          </a:bodyPr>
          <a:lstStyle/>
          <a:p>
            <a:r>
              <a:rPr lang="en-GB" sz="4000" dirty="0">
                <a:latin typeface="Candara" panose="020E0502030303020204" pitchFamily="34" charset="0"/>
              </a:rPr>
              <a:t>QUAST – Quality Assessment Tool </a:t>
            </a:r>
          </a:p>
          <a:p>
            <a:r>
              <a:rPr lang="en-GB" sz="2800" dirty="0">
                <a:latin typeface="Candara" panose="020E0502030303020204" pitchFamily="34" charset="0"/>
              </a:rPr>
              <a:t>1. Male and Female NMR Assembly Statistics</a:t>
            </a:r>
            <a:endParaRPr lang="en-GB" sz="4000" b="1" dirty="0">
              <a:latin typeface="Candara" panose="020E0502030303020204" pitchFamily="34" charset="0"/>
            </a:endParaRPr>
          </a:p>
        </p:txBody>
      </p:sp>
      <p:pic>
        <p:nvPicPr>
          <p:cNvPr id="2072" name="Picture 2071">
            <a:extLst>
              <a:ext uri="{FF2B5EF4-FFF2-40B4-BE49-F238E27FC236}">
                <a16:creationId xmlns:a16="http://schemas.microsoft.com/office/drawing/2014/main" id="{B92A2806-E333-4FA1-BF16-94B94AC0B503}"/>
              </a:ext>
            </a:extLst>
          </p:cNvPr>
          <p:cNvPicPr>
            <a:picLocks noChangeAspect="1"/>
          </p:cNvPicPr>
          <p:nvPr/>
        </p:nvPicPr>
        <p:blipFill rotWithShape="1">
          <a:blip r:embed="rId3"/>
          <a:srcRect l="23716" t="40305" r="31990" b="21745"/>
          <a:stretch/>
        </p:blipFill>
        <p:spPr>
          <a:xfrm>
            <a:off x="1018869" y="22572556"/>
            <a:ext cx="12615203" cy="5760237"/>
          </a:xfrm>
          <a:prstGeom prst="rect">
            <a:avLst/>
          </a:prstGeom>
        </p:spPr>
      </p:pic>
      <p:sp>
        <p:nvSpPr>
          <p:cNvPr id="2073" name="TextBox 2072">
            <a:extLst>
              <a:ext uri="{FF2B5EF4-FFF2-40B4-BE49-F238E27FC236}">
                <a16:creationId xmlns:a16="http://schemas.microsoft.com/office/drawing/2014/main" id="{D0EC93E3-A676-4925-98FF-244BEEBD38EB}"/>
              </a:ext>
            </a:extLst>
          </p:cNvPr>
          <p:cNvSpPr txBox="1"/>
          <p:nvPr/>
        </p:nvSpPr>
        <p:spPr>
          <a:xfrm>
            <a:off x="1126471" y="28313743"/>
            <a:ext cx="12948758" cy="1692771"/>
          </a:xfrm>
          <a:prstGeom prst="rect">
            <a:avLst/>
          </a:prstGeom>
          <a:noFill/>
        </p:spPr>
        <p:txBody>
          <a:bodyPr wrap="square" rtlCol="0">
            <a:spAutoFit/>
          </a:bodyPr>
          <a:lstStyle/>
          <a:p>
            <a:pPr algn="ctr"/>
            <a:r>
              <a:rPr lang="en-GB" sz="2100" b="1" dirty="0">
                <a:latin typeface="+mj-lt"/>
              </a:rPr>
              <a:t>Figure 1  </a:t>
            </a:r>
            <a:r>
              <a:rPr lang="en-GB" sz="2100" dirty="0">
                <a:latin typeface="+mj-lt"/>
              </a:rPr>
              <a:t>Assembly statistics. ‘HetGla_female_1.0’ is the female NMR genome &amp; ‘HetGla_1.0’ is the male NMR genome. The heatmap illustrates the best values in </a:t>
            </a:r>
            <a:r>
              <a:rPr lang="en-GB" sz="2100" dirty="0">
                <a:solidFill>
                  <a:schemeClr val="accent1"/>
                </a:solidFill>
                <a:latin typeface="+mj-lt"/>
              </a:rPr>
              <a:t>blue</a:t>
            </a:r>
            <a:r>
              <a:rPr lang="en-GB" sz="2100" dirty="0">
                <a:latin typeface="+mj-lt"/>
              </a:rPr>
              <a:t> and worst values in </a:t>
            </a:r>
            <a:r>
              <a:rPr lang="en-GB" sz="2100" dirty="0">
                <a:solidFill>
                  <a:srgbClr val="FF0000"/>
                </a:solidFill>
                <a:latin typeface="+mj-lt"/>
              </a:rPr>
              <a:t>red. </a:t>
            </a:r>
            <a:r>
              <a:rPr lang="en-GB" sz="2100" dirty="0">
                <a:latin typeface="+mj-lt"/>
              </a:rPr>
              <a:t>Higher N50 value for HetGla_female_1.0 (20,532,749) vs HetGla_1.0 (1,604,037). *For full QUAST results visit URL:  https://github.com/mbilal1995/Research-Project_1  </a:t>
            </a:r>
          </a:p>
          <a:p>
            <a:r>
              <a:rPr lang="en-GB" sz="2000" dirty="0"/>
              <a:t> </a:t>
            </a:r>
          </a:p>
        </p:txBody>
      </p:sp>
      <p:pic>
        <p:nvPicPr>
          <p:cNvPr id="2074" name="Picture 2073">
            <a:extLst>
              <a:ext uri="{FF2B5EF4-FFF2-40B4-BE49-F238E27FC236}">
                <a16:creationId xmlns:a16="http://schemas.microsoft.com/office/drawing/2014/main" id="{D43D5199-FE43-4508-AE08-45D5EA49CBF0}"/>
              </a:ext>
            </a:extLst>
          </p:cNvPr>
          <p:cNvPicPr>
            <a:picLocks noChangeAspect="1"/>
          </p:cNvPicPr>
          <p:nvPr/>
        </p:nvPicPr>
        <p:blipFill rotWithShape="1">
          <a:blip r:embed="rId4"/>
          <a:srcRect l="27792" t="30182" r="29647" b="10330"/>
          <a:stretch/>
        </p:blipFill>
        <p:spPr>
          <a:xfrm>
            <a:off x="507193" y="30508794"/>
            <a:ext cx="7495733" cy="5583400"/>
          </a:xfrm>
          <a:prstGeom prst="rect">
            <a:avLst/>
          </a:prstGeom>
        </p:spPr>
      </p:pic>
      <p:sp>
        <p:nvSpPr>
          <p:cNvPr id="146" name="TextBox 145">
            <a:extLst>
              <a:ext uri="{FF2B5EF4-FFF2-40B4-BE49-F238E27FC236}">
                <a16:creationId xmlns:a16="http://schemas.microsoft.com/office/drawing/2014/main" id="{B2841EB4-580D-4DE3-B2EA-FA6C2BFF93C2}"/>
              </a:ext>
            </a:extLst>
          </p:cNvPr>
          <p:cNvSpPr txBox="1"/>
          <p:nvPr/>
        </p:nvSpPr>
        <p:spPr>
          <a:xfrm>
            <a:off x="627099" y="35736636"/>
            <a:ext cx="7440952" cy="2000548"/>
          </a:xfrm>
          <a:prstGeom prst="rect">
            <a:avLst/>
          </a:prstGeom>
          <a:noFill/>
        </p:spPr>
        <p:txBody>
          <a:bodyPr wrap="square" rtlCol="0">
            <a:spAutoFit/>
          </a:bodyPr>
          <a:lstStyle/>
          <a:p>
            <a:pPr algn="ctr"/>
            <a:r>
              <a:rPr lang="en-GB" sz="2100" b="1" dirty="0">
                <a:latin typeface="+mj-lt"/>
              </a:rPr>
              <a:t>Figure 2  </a:t>
            </a:r>
            <a:r>
              <a:rPr lang="en-GB" sz="2100" dirty="0">
                <a:latin typeface="+mj-lt"/>
              </a:rPr>
              <a:t>A ‘cumulative length’ graph. Contigs are ordered from largest to smallest. The total number of bases in the 1000th contigs is higher in HetGla_female_1.0 (2,612,076,708) than in HetGla_1.0 (1,911,909,966). There are less contigs in the HetGla_female_1.0 assembly (4229) compared to HetGla_1.0 (39,267). </a:t>
            </a:r>
            <a:r>
              <a:rPr lang="en-GB" sz="2000" dirty="0">
                <a:latin typeface="+mj-lt"/>
              </a:rPr>
              <a:t> </a:t>
            </a:r>
          </a:p>
          <a:p>
            <a:r>
              <a:rPr lang="en-GB" sz="1900" dirty="0"/>
              <a:t> </a:t>
            </a:r>
          </a:p>
        </p:txBody>
      </p:sp>
      <p:pic>
        <p:nvPicPr>
          <p:cNvPr id="147" name="Picture 146">
            <a:extLst>
              <a:ext uri="{FF2B5EF4-FFF2-40B4-BE49-F238E27FC236}">
                <a16:creationId xmlns:a16="http://schemas.microsoft.com/office/drawing/2014/main" id="{84355986-3127-4CF8-9910-9A99346909BD}"/>
              </a:ext>
            </a:extLst>
          </p:cNvPr>
          <p:cNvPicPr/>
          <p:nvPr/>
        </p:nvPicPr>
        <p:blipFill rotWithShape="1">
          <a:blip r:embed="rId5">
            <a:extLst>
              <a:ext uri="{28A0092B-C50C-407E-A947-70E740481C1C}">
                <a14:useLocalDpi xmlns:a14="http://schemas.microsoft.com/office/drawing/2010/main" val="0"/>
              </a:ext>
            </a:extLst>
          </a:blip>
          <a:srcRect l="25766" t="44861" r="57283" b="49615"/>
          <a:stretch/>
        </p:blipFill>
        <p:spPr bwMode="auto">
          <a:xfrm>
            <a:off x="2004990" y="32222397"/>
            <a:ext cx="3495675" cy="600076"/>
          </a:xfrm>
          <a:prstGeom prst="rect">
            <a:avLst/>
          </a:prstGeom>
          <a:ln>
            <a:noFill/>
          </a:ln>
          <a:extLst>
            <a:ext uri="{53640926-AAD7-44D8-BBD7-CCE9431645EC}">
              <a14:shadowObscured xmlns:a14="http://schemas.microsoft.com/office/drawing/2010/main"/>
            </a:ext>
          </a:extLst>
        </p:spPr>
      </p:pic>
      <p:sp>
        <p:nvSpPr>
          <p:cNvPr id="2075" name="TextBox 2074">
            <a:extLst>
              <a:ext uri="{FF2B5EF4-FFF2-40B4-BE49-F238E27FC236}">
                <a16:creationId xmlns:a16="http://schemas.microsoft.com/office/drawing/2014/main" id="{28D0CBBA-E64D-41E1-BE56-197DF1516782}"/>
              </a:ext>
            </a:extLst>
          </p:cNvPr>
          <p:cNvSpPr txBox="1"/>
          <p:nvPr/>
        </p:nvSpPr>
        <p:spPr>
          <a:xfrm>
            <a:off x="1625771" y="32190045"/>
            <a:ext cx="295275" cy="461665"/>
          </a:xfrm>
          <a:prstGeom prst="rect">
            <a:avLst/>
          </a:prstGeom>
          <a:noFill/>
        </p:spPr>
        <p:txBody>
          <a:bodyPr wrap="square" rtlCol="0">
            <a:spAutoFit/>
          </a:bodyPr>
          <a:lstStyle/>
          <a:p>
            <a:r>
              <a:rPr lang="en-GB" sz="2400" b="1" dirty="0"/>
              <a:t>X</a:t>
            </a:r>
          </a:p>
        </p:txBody>
      </p:sp>
      <p:sp>
        <p:nvSpPr>
          <p:cNvPr id="150" name="TextBox 149">
            <a:extLst>
              <a:ext uri="{FF2B5EF4-FFF2-40B4-BE49-F238E27FC236}">
                <a16:creationId xmlns:a16="http://schemas.microsoft.com/office/drawing/2014/main" id="{5AC9ED9D-3845-40A1-AD89-F094835BED7A}"/>
              </a:ext>
            </a:extLst>
          </p:cNvPr>
          <p:cNvSpPr txBox="1"/>
          <p:nvPr/>
        </p:nvSpPr>
        <p:spPr>
          <a:xfrm>
            <a:off x="2420214" y="30013790"/>
            <a:ext cx="4372615" cy="523220"/>
          </a:xfrm>
          <a:prstGeom prst="rect">
            <a:avLst/>
          </a:prstGeom>
          <a:noFill/>
        </p:spPr>
        <p:txBody>
          <a:bodyPr wrap="square" rtlCol="0">
            <a:spAutoFit/>
          </a:bodyPr>
          <a:lstStyle/>
          <a:p>
            <a:r>
              <a:rPr lang="en-GB" sz="2800" dirty="0">
                <a:latin typeface="Candara" panose="020E0502030303020204" pitchFamily="34" charset="0"/>
              </a:rPr>
              <a:t>2. Cumulative Length Graph</a:t>
            </a:r>
            <a:endParaRPr lang="en-GB" sz="4000" dirty="0">
              <a:latin typeface="Candara" panose="020E0502030303020204" pitchFamily="34" charset="0"/>
            </a:endParaRPr>
          </a:p>
        </p:txBody>
      </p:sp>
      <p:pic>
        <p:nvPicPr>
          <p:cNvPr id="2076" name="Picture 2075">
            <a:extLst>
              <a:ext uri="{FF2B5EF4-FFF2-40B4-BE49-F238E27FC236}">
                <a16:creationId xmlns:a16="http://schemas.microsoft.com/office/drawing/2014/main" id="{879938C4-57C5-4E0C-A0DF-E2207E73A72A}"/>
              </a:ext>
            </a:extLst>
          </p:cNvPr>
          <p:cNvPicPr>
            <a:picLocks noChangeAspect="1"/>
          </p:cNvPicPr>
          <p:nvPr/>
        </p:nvPicPr>
        <p:blipFill rotWithShape="1">
          <a:blip r:embed="rId6"/>
          <a:srcRect l="13450" t="25209" r="24700" b="62396"/>
          <a:stretch/>
        </p:blipFill>
        <p:spPr>
          <a:xfrm>
            <a:off x="418421" y="38361835"/>
            <a:ext cx="14459983" cy="1839979"/>
          </a:xfrm>
          <a:prstGeom prst="rect">
            <a:avLst/>
          </a:prstGeom>
        </p:spPr>
      </p:pic>
      <p:sp>
        <p:nvSpPr>
          <p:cNvPr id="152" name="TextBox 151">
            <a:extLst>
              <a:ext uri="{FF2B5EF4-FFF2-40B4-BE49-F238E27FC236}">
                <a16:creationId xmlns:a16="http://schemas.microsoft.com/office/drawing/2014/main" id="{769F5B40-AF8B-4223-AB3E-BEFEF103D0CC}"/>
              </a:ext>
            </a:extLst>
          </p:cNvPr>
          <p:cNvSpPr txBox="1"/>
          <p:nvPr/>
        </p:nvSpPr>
        <p:spPr>
          <a:xfrm>
            <a:off x="5105400" y="37972254"/>
            <a:ext cx="6191250" cy="523220"/>
          </a:xfrm>
          <a:prstGeom prst="rect">
            <a:avLst/>
          </a:prstGeom>
          <a:noFill/>
        </p:spPr>
        <p:txBody>
          <a:bodyPr wrap="square" rtlCol="0">
            <a:spAutoFit/>
          </a:bodyPr>
          <a:lstStyle/>
          <a:p>
            <a:r>
              <a:rPr lang="en-GB" sz="2800" dirty="0">
                <a:latin typeface="Candara" panose="020E0502030303020204" pitchFamily="34" charset="0"/>
              </a:rPr>
              <a:t>4. ICARUS – QUAST Contig Visualisation </a:t>
            </a:r>
            <a:endParaRPr lang="en-GB" sz="4000" dirty="0">
              <a:latin typeface="Candara" panose="020E0502030303020204" pitchFamily="34" charset="0"/>
            </a:endParaRPr>
          </a:p>
        </p:txBody>
      </p:sp>
      <p:sp>
        <p:nvSpPr>
          <p:cNvPr id="153" name="TextBox 152">
            <a:extLst>
              <a:ext uri="{FF2B5EF4-FFF2-40B4-BE49-F238E27FC236}">
                <a16:creationId xmlns:a16="http://schemas.microsoft.com/office/drawing/2014/main" id="{9287678D-3575-431E-A58F-A4DFEB4A6AAC}"/>
              </a:ext>
            </a:extLst>
          </p:cNvPr>
          <p:cNvSpPr txBox="1"/>
          <p:nvPr/>
        </p:nvSpPr>
        <p:spPr>
          <a:xfrm>
            <a:off x="2835679" y="40131748"/>
            <a:ext cx="10159568" cy="1708160"/>
          </a:xfrm>
          <a:prstGeom prst="rect">
            <a:avLst/>
          </a:prstGeom>
          <a:noFill/>
        </p:spPr>
        <p:txBody>
          <a:bodyPr wrap="square" rtlCol="0">
            <a:spAutoFit/>
          </a:bodyPr>
          <a:lstStyle/>
          <a:p>
            <a:pPr algn="ctr"/>
            <a:r>
              <a:rPr lang="en-GB" sz="2100" b="1" dirty="0">
                <a:latin typeface="+mj-lt"/>
              </a:rPr>
              <a:t>Figure 4  </a:t>
            </a:r>
            <a:r>
              <a:rPr lang="en-GB" sz="2100" dirty="0">
                <a:latin typeface="+mj-lt"/>
              </a:rPr>
              <a:t>This is the ICARUS contig size viewer (from QUAST) for the two NMR genomes. The top tracks represent contigs from the female HetGla_female_1.0 assembly and the bottom tracks represent contigs from the male HetGla_1.0 assembly. There are lots more contigs in the male NMR assembly (16,122) compared to the female assembly (4229). Contigs in the male NMR assembly are smaller/segmented. Contigs in the female NMR assembly are longer. </a:t>
            </a:r>
            <a:endParaRPr lang="en-GB" sz="2100" dirty="0"/>
          </a:p>
        </p:txBody>
      </p:sp>
      <p:pic>
        <p:nvPicPr>
          <p:cNvPr id="2077" name="Picture 2076">
            <a:extLst>
              <a:ext uri="{FF2B5EF4-FFF2-40B4-BE49-F238E27FC236}">
                <a16:creationId xmlns:a16="http://schemas.microsoft.com/office/drawing/2014/main" id="{C3434C88-8B18-4B5D-A73A-83F5BEF7565E}"/>
              </a:ext>
            </a:extLst>
          </p:cNvPr>
          <p:cNvPicPr>
            <a:picLocks noChangeAspect="1"/>
          </p:cNvPicPr>
          <p:nvPr/>
        </p:nvPicPr>
        <p:blipFill rotWithShape="1">
          <a:blip r:embed="rId7"/>
          <a:srcRect l="29438" t="26907" r="30700" b="18684"/>
          <a:stretch/>
        </p:blipFill>
        <p:spPr>
          <a:xfrm>
            <a:off x="7877175" y="30752287"/>
            <a:ext cx="7071425" cy="5144155"/>
          </a:xfrm>
          <a:prstGeom prst="rect">
            <a:avLst/>
          </a:prstGeom>
        </p:spPr>
      </p:pic>
      <p:sp>
        <p:nvSpPr>
          <p:cNvPr id="155" name="TextBox 154">
            <a:extLst>
              <a:ext uri="{FF2B5EF4-FFF2-40B4-BE49-F238E27FC236}">
                <a16:creationId xmlns:a16="http://schemas.microsoft.com/office/drawing/2014/main" id="{20E44062-B89D-481E-BBFD-BBD9FA334CAC}"/>
              </a:ext>
            </a:extLst>
          </p:cNvPr>
          <p:cNvSpPr txBox="1"/>
          <p:nvPr/>
        </p:nvSpPr>
        <p:spPr>
          <a:xfrm>
            <a:off x="9360734" y="30013790"/>
            <a:ext cx="4372615" cy="523220"/>
          </a:xfrm>
          <a:prstGeom prst="rect">
            <a:avLst/>
          </a:prstGeom>
          <a:noFill/>
        </p:spPr>
        <p:txBody>
          <a:bodyPr wrap="square" rtlCol="0">
            <a:spAutoFit/>
          </a:bodyPr>
          <a:lstStyle/>
          <a:p>
            <a:pPr algn="ctr"/>
            <a:r>
              <a:rPr lang="en-GB" sz="2800" dirty="0">
                <a:latin typeface="Candara" panose="020E0502030303020204" pitchFamily="34" charset="0"/>
              </a:rPr>
              <a:t>3. N</a:t>
            </a:r>
            <a:r>
              <a:rPr lang="en-GB" sz="2800" i="1" dirty="0">
                <a:latin typeface="Candara" panose="020E0502030303020204" pitchFamily="34" charset="0"/>
              </a:rPr>
              <a:t>x</a:t>
            </a:r>
            <a:r>
              <a:rPr lang="en-GB" sz="2800" dirty="0">
                <a:latin typeface="Candara" panose="020E0502030303020204" pitchFamily="34" charset="0"/>
              </a:rPr>
              <a:t> Graph</a:t>
            </a:r>
            <a:endParaRPr lang="en-GB" sz="4000" dirty="0">
              <a:latin typeface="Candara" panose="020E0502030303020204" pitchFamily="34" charset="0"/>
            </a:endParaRPr>
          </a:p>
        </p:txBody>
      </p:sp>
      <p:sp>
        <p:nvSpPr>
          <p:cNvPr id="156" name="TextBox 155">
            <a:extLst>
              <a:ext uri="{FF2B5EF4-FFF2-40B4-BE49-F238E27FC236}">
                <a16:creationId xmlns:a16="http://schemas.microsoft.com/office/drawing/2014/main" id="{67851B58-DFF2-4638-B886-51F18E70BB40}"/>
              </a:ext>
            </a:extLst>
          </p:cNvPr>
          <p:cNvSpPr txBox="1"/>
          <p:nvPr/>
        </p:nvSpPr>
        <p:spPr>
          <a:xfrm>
            <a:off x="8360603" y="35736636"/>
            <a:ext cx="6517800" cy="1708160"/>
          </a:xfrm>
          <a:prstGeom prst="rect">
            <a:avLst/>
          </a:prstGeom>
          <a:noFill/>
        </p:spPr>
        <p:txBody>
          <a:bodyPr wrap="square" rtlCol="0">
            <a:spAutoFit/>
          </a:bodyPr>
          <a:lstStyle/>
          <a:p>
            <a:pPr algn="ctr"/>
            <a:r>
              <a:rPr lang="en-GB" sz="2100" b="1" dirty="0">
                <a:latin typeface="+mj-lt"/>
              </a:rPr>
              <a:t>Figure 3  </a:t>
            </a:r>
            <a:r>
              <a:rPr lang="en-GB" sz="2100" dirty="0">
                <a:latin typeface="+mj-lt"/>
              </a:rPr>
              <a:t>A ‘N</a:t>
            </a:r>
            <a:r>
              <a:rPr lang="en-GB" sz="2100" i="1" dirty="0">
                <a:latin typeface="+mj-lt"/>
              </a:rPr>
              <a:t>x</a:t>
            </a:r>
            <a:r>
              <a:rPr lang="en-GB" sz="2100" dirty="0">
                <a:latin typeface="+mj-lt"/>
              </a:rPr>
              <a:t>’ graph describing the distribution of contigs length (in Mbp - </a:t>
            </a:r>
            <a:r>
              <a:rPr lang="en-GB" sz="2100" dirty="0"/>
              <a:t>10</a:t>
            </a:r>
            <a:r>
              <a:rPr lang="en-GB" sz="2100" baseline="30000" dirty="0"/>
              <a:t>6</a:t>
            </a:r>
            <a:r>
              <a:rPr lang="en-GB" sz="2100" dirty="0">
                <a:latin typeface="+mj-lt"/>
              </a:rPr>
              <a:t>) across the male and female NMR genome assemblies. Female assembly </a:t>
            </a:r>
            <a:r>
              <a:rPr lang="en-GB" sz="2100" dirty="0">
                <a:solidFill>
                  <a:srgbClr val="FF0000"/>
                </a:solidFill>
                <a:latin typeface="+mj-lt"/>
              </a:rPr>
              <a:t>(red) </a:t>
            </a:r>
            <a:r>
              <a:rPr lang="en-GB" sz="2100" dirty="0">
                <a:latin typeface="+mj-lt"/>
              </a:rPr>
              <a:t>contigs are larger in length than the male </a:t>
            </a:r>
            <a:r>
              <a:rPr lang="en-GB" sz="2100" dirty="0">
                <a:solidFill>
                  <a:srgbClr val="0070C0"/>
                </a:solidFill>
                <a:latin typeface="+mj-lt"/>
              </a:rPr>
              <a:t>(blue) </a:t>
            </a:r>
            <a:r>
              <a:rPr lang="en-GB" sz="2100" dirty="0">
                <a:latin typeface="+mj-lt"/>
              </a:rPr>
              <a:t>sequences.      </a:t>
            </a:r>
          </a:p>
          <a:p>
            <a:pPr algn="ctr"/>
            <a:r>
              <a:rPr lang="en-GB" sz="2100" dirty="0"/>
              <a:t> </a:t>
            </a:r>
          </a:p>
        </p:txBody>
      </p:sp>
      <p:sp>
        <p:nvSpPr>
          <p:cNvPr id="157" name="Rectangle 156">
            <a:extLst>
              <a:ext uri="{FF2B5EF4-FFF2-40B4-BE49-F238E27FC236}">
                <a16:creationId xmlns:a16="http://schemas.microsoft.com/office/drawing/2014/main" id="{4CF4A3E9-DEAA-4763-A16B-25228837E5F7}"/>
              </a:ext>
            </a:extLst>
          </p:cNvPr>
          <p:cNvSpPr/>
          <p:nvPr/>
        </p:nvSpPr>
        <p:spPr>
          <a:xfrm>
            <a:off x="15380730" y="19712031"/>
            <a:ext cx="14528994" cy="22678780"/>
          </a:xfrm>
          <a:prstGeom prst="rect">
            <a:avLst/>
          </a:prstGeom>
          <a:ln>
            <a:solidFill>
              <a:schemeClr val="bg2"/>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59" name="Rectangle 158">
            <a:extLst>
              <a:ext uri="{FF2B5EF4-FFF2-40B4-BE49-F238E27FC236}">
                <a16:creationId xmlns:a16="http://schemas.microsoft.com/office/drawing/2014/main" id="{2DD2E835-BD9A-4F55-BAE5-6463D9D4F3E6}"/>
              </a:ext>
            </a:extLst>
          </p:cNvPr>
          <p:cNvSpPr/>
          <p:nvPr/>
        </p:nvSpPr>
        <p:spPr>
          <a:xfrm>
            <a:off x="15403890" y="19789291"/>
            <a:ext cx="14505833" cy="1476109"/>
          </a:xfrm>
          <a:prstGeom prst="rect">
            <a:avLst/>
          </a:prstGeom>
          <a:solidFill>
            <a:srgbClr val="FD3DD4"/>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p>
        </p:txBody>
      </p:sp>
      <p:sp>
        <p:nvSpPr>
          <p:cNvPr id="158" name="TextBox 157">
            <a:extLst>
              <a:ext uri="{FF2B5EF4-FFF2-40B4-BE49-F238E27FC236}">
                <a16:creationId xmlns:a16="http://schemas.microsoft.com/office/drawing/2014/main" id="{9A7E5C43-E418-43FA-9880-BA64C2A846D6}"/>
              </a:ext>
            </a:extLst>
          </p:cNvPr>
          <p:cNvSpPr txBox="1"/>
          <p:nvPr/>
        </p:nvSpPr>
        <p:spPr>
          <a:xfrm>
            <a:off x="15465439" y="19800149"/>
            <a:ext cx="14391352" cy="1323439"/>
          </a:xfrm>
          <a:prstGeom prst="rect">
            <a:avLst/>
          </a:prstGeom>
          <a:noFill/>
        </p:spPr>
        <p:txBody>
          <a:bodyPr wrap="square" rtlCol="0">
            <a:spAutoFit/>
          </a:bodyPr>
          <a:lstStyle/>
          <a:p>
            <a:pPr algn="ctr"/>
            <a:r>
              <a:rPr lang="en-GB" sz="8000" dirty="0">
                <a:solidFill>
                  <a:schemeClr val="bg1"/>
                </a:solidFill>
                <a:latin typeface="Candara" panose="020E0502030303020204" pitchFamily="34" charset="0"/>
              </a:rPr>
              <a:t>CONCLUSION</a:t>
            </a:r>
          </a:p>
        </p:txBody>
      </p:sp>
      <p:sp>
        <p:nvSpPr>
          <p:cNvPr id="160" name="TextBox 159">
            <a:extLst>
              <a:ext uri="{FF2B5EF4-FFF2-40B4-BE49-F238E27FC236}">
                <a16:creationId xmlns:a16="http://schemas.microsoft.com/office/drawing/2014/main" id="{8CA2AC0E-0F9A-44AA-80BF-DA7D2DA01178}"/>
              </a:ext>
            </a:extLst>
          </p:cNvPr>
          <p:cNvSpPr txBox="1"/>
          <p:nvPr/>
        </p:nvSpPr>
        <p:spPr>
          <a:xfrm>
            <a:off x="15403891" y="21443924"/>
            <a:ext cx="14505831" cy="11572399"/>
          </a:xfrm>
          <a:prstGeom prst="rect">
            <a:avLst/>
          </a:prstGeom>
          <a:noFill/>
        </p:spPr>
        <p:txBody>
          <a:bodyPr wrap="square" rtlCol="0">
            <a:spAutoFit/>
          </a:bodyPr>
          <a:lstStyle/>
          <a:p>
            <a:pPr marL="457200" indent="-457200">
              <a:buFont typeface="Arial" panose="020B0604020202020204" pitchFamily="34" charset="0"/>
              <a:buChar char="•"/>
            </a:pPr>
            <a:r>
              <a:rPr lang="en-GB" sz="3200" dirty="0">
                <a:latin typeface="Candara Light" panose="020E0502030303020204" pitchFamily="34" charset="0"/>
                <a:cs typeface="Arial" panose="020B0604020202020204" pitchFamily="34" charset="0"/>
              </a:rPr>
              <a:t>Performance and completeness for a </a:t>
            </a:r>
            <a:r>
              <a:rPr lang="en-GB" sz="3200" i="1" dirty="0">
                <a:latin typeface="Candara Light" panose="020E0502030303020204" pitchFamily="34" charset="0"/>
                <a:cs typeface="Arial" panose="020B0604020202020204" pitchFamily="34" charset="0"/>
              </a:rPr>
              <a:t>de novo </a:t>
            </a:r>
            <a:r>
              <a:rPr lang="en-GB" sz="3200" dirty="0">
                <a:latin typeface="Candara Light" panose="020E0502030303020204" pitchFamily="34" charset="0"/>
                <a:cs typeface="Arial" panose="020B0604020202020204" pitchFamily="34" charset="0"/>
              </a:rPr>
              <a:t>(non-reference guided)</a:t>
            </a:r>
            <a:r>
              <a:rPr lang="en-GB" sz="3200" i="1" dirty="0">
                <a:latin typeface="Candara Light" panose="020E0502030303020204" pitchFamily="34" charset="0"/>
                <a:cs typeface="Arial" panose="020B0604020202020204" pitchFamily="34" charset="0"/>
              </a:rPr>
              <a:t> </a:t>
            </a:r>
            <a:r>
              <a:rPr lang="en-GB" sz="3200" dirty="0">
                <a:latin typeface="Candara Light" panose="020E0502030303020204" pitchFamily="34" charset="0"/>
                <a:cs typeface="Arial" panose="020B0604020202020204" pitchFamily="34" charset="0"/>
              </a:rPr>
              <a:t>genome assembly is presently measured by its N50, the greater the N50 the more accurate the assembly</a:t>
            </a:r>
            <a:r>
              <a:rPr lang="en-GB" sz="3200" baseline="30000" dirty="0">
                <a:latin typeface="Candara Light" panose="020E0502030303020204" pitchFamily="34" charset="0"/>
                <a:cs typeface="Arial" panose="020B0604020202020204" pitchFamily="34" charset="0"/>
              </a:rPr>
              <a:t>6</a:t>
            </a:r>
            <a:r>
              <a:rPr lang="en-GB" sz="3200" dirty="0">
                <a:latin typeface="Candara Light" panose="020E0502030303020204" pitchFamily="34" charset="0"/>
                <a:cs typeface="Arial" panose="020B0604020202020204" pitchFamily="34" charset="0"/>
              </a:rPr>
              <a:t>.</a:t>
            </a:r>
            <a:r>
              <a:rPr lang="en-GB" sz="3200" b="1" dirty="0">
                <a:latin typeface="Candara Light" panose="020E0502030303020204" pitchFamily="34" charset="0"/>
                <a:cs typeface="Arial" panose="020B0604020202020204" pitchFamily="34" charset="0"/>
              </a:rPr>
              <a:t> The female assembly (HetGla_female_1.0) outperformed the male assembly (HetGla_1.0) for N50.  </a:t>
            </a:r>
          </a:p>
          <a:p>
            <a:pPr marL="457200" indent="-457200">
              <a:buFont typeface="Arial" panose="020B0604020202020204" pitchFamily="34" charset="0"/>
              <a:buChar char="•"/>
            </a:pPr>
            <a:r>
              <a:rPr lang="en-GB" sz="3200" dirty="0">
                <a:latin typeface="Candara Light" panose="020E0502030303020204" pitchFamily="34" charset="0"/>
                <a:cs typeface="Arial" panose="020B0604020202020204" pitchFamily="34" charset="0"/>
              </a:rPr>
              <a:t>A further metric for gauging genome assembly qualities is L50. L50 is defined as the minimum length of all scaffold that together account for 50% of the genome</a:t>
            </a:r>
            <a:r>
              <a:rPr lang="en-GB" sz="3200" baseline="30000" dirty="0">
                <a:latin typeface="Candara Light" panose="020E0502030303020204" pitchFamily="34" charset="0"/>
                <a:cs typeface="Arial" panose="020B0604020202020204" pitchFamily="34" charset="0"/>
              </a:rPr>
              <a:t>7</a:t>
            </a:r>
            <a:r>
              <a:rPr lang="en-GB" sz="3200" dirty="0">
                <a:latin typeface="Candara Light" panose="020E0502030303020204" pitchFamily="34" charset="0"/>
                <a:cs typeface="Arial" panose="020B0604020202020204" pitchFamily="34" charset="0"/>
              </a:rPr>
              <a:t>. </a:t>
            </a:r>
            <a:r>
              <a:rPr lang="en-GB" sz="3200" b="1" dirty="0">
                <a:latin typeface="Candara Light" panose="020E0502030303020204" pitchFamily="34" charset="0"/>
                <a:cs typeface="Arial" panose="020B0604020202020204" pitchFamily="34" charset="0"/>
              </a:rPr>
              <a:t>The female assembly (HetGla_female_1.0) outperformed the male assembly (HetGla_1.0) for L50. </a:t>
            </a:r>
          </a:p>
          <a:p>
            <a:pPr marL="457200" indent="-457200">
              <a:buFont typeface="Arial" panose="020B0604020202020204" pitchFamily="34" charset="0"/>
              <a:buChar char="•"/>
            </a:pPr>
            <a:r>
              <a:rPr lang="en-GB" sz="3200" dirty="0">
                <a:latin typeface="Candara Light" panose="020E0502030303020204" pitchFamily="34" charset="0"/>
                <a:cs typeface="Arial" panose="020B0604020202020204" pitchFamily="34" charset="0"/>
              </a:rPr>
              <a:t>Contiguous sequences from the female NMR assembly appear to be larger in length (Figure 3) and have higher base counts within the contigs (Figure 2). The ICARUS visualisation (Figure 4) confirms the larger contig length for the HetGla_female_1.0 assembly.</a:t>
            </a:r>
          </a:p>
          <a:p>
            <a:pPr marL="457200" indent="-457200">
              <a:buFont typeface="Arial" panose="020B0604020202020204" pitchFamily="34" charset="0"/>
              <a:buChar char="•"/>
            </a:pPr>
            <a:endParaRPr lang="en-GB" sz="4000" b="1" dirty="0">
              <a:latin typeface="Candara Light" panose="020E0502030303020204" pitchFamily="34" charset="0"/>
              <a:cs typeface="Arial" panose="020B0604020202020204" pitchFamily="34" charset="0"/>
            </a:endParaRPr>
          </a:p>
          <a:p>
            <a:pPr algn="ctr"/>
            <a:r>
              <a:rPr lang="en-GB" sz="4000" b="1" u="sng" dirty="0">
                <a:latin typeface="Candara Light" panose="020E0502030303020204" pitchFamily="34" charset="0"/>
                <a:cs typeface="Arial" panose="020B0604020202020204" pitchFamily="34" charset="0"/>
              </a:rPr>
              <a:t>Future Research</a:t>
            </a:r>
            <a:endParaRPr lang="pt-BR" sz="4000" b="1" dirty="0">
              <a:latin typeface="Candara Light" panose="020E0502030303020204" pitchFamily="34" charset="0"/>
              <a:cs typeface="Arial" panose="020B0604020202020204" pitchFamily="34" charset="0"/>
            </a:endParaRPr>
          </a:p>
          <a:p>
            <a:pPr marL="457200" indent="-457200">
              <a:buFont typeface="Wingdings" panose="05000000000000000000" pitchFamily="2" charset="2"/>
              <a:buChar char="ü"/>
            </a:pPr>
            <a:r>
              <a:rPr lang="pt-BR" sz="3500" dirty="0">
                <a:latin typeface="Candara Light" panose="020E0502030303020204" pitchFamily="34" charset="0"/>
                <a:cs typeface="Arial" panose="020B0604020202020204" pitchFamily="34" charset="0"/>
              </a:rPr>
              <a:t>To build a new reference-grade </a:t>
            </a:r>
            <a:r>
              <a:rPr lang="pt-BR" sz="3500" i="1" dirty="0">
                <a:latin typeface="Candara Light" panose="020E0502030303020204" pitchFamily="34" charset="0"/>
                <a:cs typeface="Arial" panose="020B0604020202020204" pitchFamily="34" charset="0"/>
              </a:rPr>
              <a:t>de novo </a:t>
            </a:r>
            <a:r>
              <a:rPr lang="pt-BR" sz="3500" dirty="0">
                <a:latin typeface="Candara Light" panose="020E0502030303020204" pitchFamily="34" charset="0"/>
                <a:cs typeface="Arial" panose="020B0604020202020204" pitchFamily="34" charset="0"/>
              </a:rPr>
              <a:t>genome assembly for the NMR.</a:t>
            </a:r>
          </a:p>
          <a:p>
            <a:pPr marL="457200" indent="-457200">
              <a:buFont typeface="Wingdings" panose="05000000000000000000" pitchFamily="2" charset="2"/>
              <a:buChar char="ü"/>
            </a:pPr>
            <a:endParaRPr lang="pt-BR" sz="3500" dirty="0">
              <a:latin typeface="Candara Light" panose="020E0502030303020204" pitchFamily="34" charset="0"/>
              <a:cs typeface="Arial" panose="020B0604020202020204" pitchFamily="34" charset="0"/>
            </a:endParaRPr>
          </a:p>
          <a:p>
            <a:pPr marL="457200" indent="-457200">
              <a:buFont typeface="Wingdings" panose="05000000000000000000" pitchFamily="2" charset="2"/>
              <a:buChar char="ü"/>
            </a:pPr>
            <a:r>
              <a:rPr lang="pt-BR" sz="3500" dirty="0">
                <a:latin typeface="Candara Light" panose="020E0502030303020204" pitchFamily="34" charset="0"/>
                <a:cs typeface="Arial" panose="020B0604020202020204" pitchFamily="34" charset="0"/>
              </a:rPr>
              <a:t>The research question will be: “Working with publushed Illumina/PacBio sequencing data from the NCBI, is it possible to make an imporoved </a:t>
            </a:r>
            <a:r>
              <a:rPr lang="pt-BR" sz="3500" i="1" dirty="0">
                <a:latin typeface="Candara Light" panose="020E0502030303020204" pitchFamily="34" charset="0"/>
                <a:cs typeface="Arial" panose="020B0604020202020204" pitchFamily="34" charset="0"/>
              </a:rPr>
              <a:t>de novo </a:t>
            </a:r>
            <a:r>
              <a:rPr lang="pt-BR" sz="3500" dirty="0">
                <a:latin typeface="Candara Light" panose="020E0502030303020204" pitchFamily="34" charset="0"/>
                <a:cs typeface="Arial" panose="020B0604020202020204" pitchFamily="34" charset="0"/>
              </a:rPr>
              <a:t>assembly from either the reads of one of both NMR genomes?”</a:t>
            </a:r>
          </a:p>
          <a:p>
            <a:pPr marL="457200" indent="-457200">
              <a:buFont typeface="Wingdings" panose="05000000000000000000" pitchFamily="2" charset="2"/>
              <a:buChar char="ü"/>
            </a:pPr>
            <a:endParaRPr lang="pt-BR" sz="3500" b="1" dirty="0">
              <a:latin typeface="Candara Light" panose="020E0502030303020204" pitchFamily="34" charset="0"/>
              <a:cs typeface="Arial" panose="020B0604020202020204" pitchFamily="34" charset="0"/>
            </a:endParaRPr>
          </a:p>
          <a:p>
            <a:pPr algn="ctr"/>
            <a:r>
              <a:rPr lang="pt-BR" sz="4000" b="1" dirty="0">
                <a:latin typeface="Candara Light" panose="020E0502030303020204" pitchFamily="34" charset="0"/>
                <a:cs typeface="Arial" panose="020B0604020202020204" pitchFamily="34" charset="0"/>
              </a:rPr>
              <a:t>Bioinformatic Pipeline - </a:t>
            </a:r>
            <a:r>
              <a:rPr lang="pt-BR" sz="4000" b="1" i="1" dirty="0">
                <a:latin typeface="Candara Light" panose="020E0502030303020204" pitchFamily="34" charset="0"/>
                <a:cs typeface="Arial" panose="020B0604020202020204" pitchFamily="34" charset="0"/>
              </a:rPr>
              <a:t>De Novo </a:t>
            </a:r>
            <a:r>
              <a:rPr lang="pt-BR" sz="4000" b="1" dirty="0">
                <a:latin typeface="Candara Light" panose="020E0502030303020204" pitchFamily="34" charset="0"/>
                <a:cs typeface="Arial" panose="020B0604020202020204" pitchFamily="34" charset="0"/>
              </a:rPr>
              <a:t>Genome Assembly </a:t>
            </a:r>
            <a:endParaRPr lang="en-GB" sz="4000" b="1" dirty="0">
              <a:latin typeface="Candara Light" panose="020E0502030303020204" pitchFamily="34" charset="0"/>
              <a:cs typeface="Arial" panose="020B0604020202020204" pitchFamily="34" charset="0"/>
            </a:endParaRPr>
          </a:p>
          <a:p>
            <a:pPr marL="457200" indent="-457200">
              <a:buFont typeface="Arial" panose="020B0604020202020204" pitchFamily="34" charset="0"/>
              <a:buChar char="•"/>
            </a:pPr>
            <a:endParaRPr lang="en-GB" sz="3200" b="1" dirty="0">
              <a:latin typeface="Candara Light" panose="020E0502030303020204" pitchFamily="34" charset="0"/>
              <a:cs typeface="Arial" panose="020B0604020202020204" pitchFamily="34" charset="0"/>
            </a:endParaRPr>
          </a:p>
        </p:txBody>
      </p:sp>
      <p:grpSp>
        <p:nvGrpSpPr>
          <p:cNvPr id="161" name="Group 160">
            <a:extLst>
              <a:ext uri="{FF2B5EF4-FFF2-40B4-BE49-F238E27FC236}">
                <a16:creationId xmlns:a16="http://schemas.microsoft.com/office/drawing/2014/main" id="{0F0168CF-FC11-40F8-9328-483766310746}"/>
              </a:ext>
            </a:extLst>
          </p:cNvPr>
          <p:cNvGrpSpPr/>
          <p:nvPr/>
        </p:nvGrpSpPr>
        <p:grpSpPr>
          <a:xfrm>
            <a:off x="15465438" y="34056816"/>
            <a:ext cx="13298952" cy="4304861"/>
            <a:chOff x="1261690" y="2153920"/>
            <a:chExt cx="7440330" cy="2880020"/>
          </a:xfrm>
        </p:grpSpPr>
        <p:sp>
          <p:nvSpPr>
            <p:cNvPr id="162" name="Freeform 11">
              <a:extLst>
                <a:ext uri="{FF2B5EF4-FFF2-40B4-BE49-F238E27FC236}">
                  <a16:creationId xmlns:a16="http://schemas.microsoft.com/office/drawing/2014/main" id="{3C438281-3968-41A8-B0BB-108EDEA725B3}"/>
                </a:ext>
              </a:extLst>
            </p:cNvPr>
            <p:cNvSpPr/>
            <p:nvPr/>
          </p:nvSpPr>
          <p:spPr>
            <a:xfrm>
              <a:off x="1261690" y="2153920"/>
              <a:ext cx="1440000" cy="2880000"/>
            </a:xfrm>
            <a:custGeom>
              <a:avLst/>
              <a:gdLst>
                <a:gd name="connsiteX0" fmla="*/ 1800000 w 1800000"/>
                <a:gd name="connsiteY0" fmla="*/ 0 h 3600000"/>
                <a:gd name="connsiteX1" fmla="*/ 1800000 w 1800000"/>
                <a:gd name="connsiteY1" fmla="*/ 519300 h 3600000"/>
                <a:gd name="connsiteX2" fmla="*/ 519300 w 1800000"/>
                <a:gd name="connsiteY2" fmla="*/ 1800000 h 3600000"/>
                <a:gd name="connsiteX3" fmla="*/ 1800000 w 1800000"/>
                <a:gd name="connsiteY3" fmla="*/ 3080700 h 3600000"/>
                <a:gd name="connsiteX4" fmla="*/ 1800000 w 1800000"/>
                <a:gd name="connsiteY4" fmla="*/ 3600000 h 3600000"/>
                <a:gd name="connsiteX5" fmla="*/ 0 w 1800000"/>
                <a:gd name="connsiteY5" fmla="*/ 1800000 h 3600000"/>
                <a:gd name="connsiteX6" fmla="*/ 1800000 w 1800000"/>
                <a:gd name="connsiteY6" fmla="*/ 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0000" h="3600000">
                  <a:moveTo>
                    <a:pt x="1800000" y="0"/>
                  </a:moveTo>
                  <a:lnTo>
                    <a:pt x="1800000" y="519300"/>
                  </a:lnTo>
                  <a:cubicBezTo>
                    <a:pt x="1092689" y="519300"/>
                    <a:pt x="519300" y="1092689"/>
                    <a:pt x="519300" y="1800000"/>
                  </a:cubicBezTo>
                  <a:cubicBezTo>
                    <a:pt x="519300" y="2507311"/>
                    <a:pt x="1092689" y="3080700"/>
                    <a:pt x="1800000" y="3080700"/>
                  </a:cubicBezTo>
                  <a:lnTo>
                    <a:pt x="1800000" y="3600000"/>
                  </a:lnTo>
                  <a:cubicBezTo>
                    <a:pt x="805887" y="3600000"/>
                    <a:pt x="0" y="2794113"/>
                    <a:pt x="0" y="1800000"/>
                  </a:cubicBezTo>
                  <a:cubicBezTo>
                    <a:pt x="0" y="805887"/>
                    <a:pt x="805887" y="0"/>
                    <a:pt x="1800000" y="0"/>
                  </a:cubicBezTo>
                  <a:close/>
                </a:path>
              </a:pathLst>
            </a:custGeom>
            <a:solidFill>
              <a:srgbClr val="FF9B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3" name="Pentagon 48">
              <a:extLst>
                <a:ext uri="{FF2B5EF4-FFF2-40B4-BE49-F238E27FC236}">
                  <a16:creationId xmlns:a16="http://schemas.microsoft.com/office/drawing/2014/main" id="{51D0CD94-9297-40E9-A395-06707BD063DD}"/>
                </a:ext>
              </a:extLst>
            </p:cNvPr>
            <p:cNvSpPr/>
            <p:nvPr/>
          </p:nvSpPr>
          <p:spPr>
            <a:xfrm>
              <a:off x="2701690" y="2153920"/>
              <a:ext cx="414000" cy="41402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4" name="Freeform 59">
              <a:extLst>
                <a:ext uri="{FF2B5EF4-FFF2-40B4-BE49-F238E27FC236}">
                  <a16:creationId xmlns:a16="http://schemas.microsoft.com/office/drawing/2014/main" id="{CCFB4379-75F1-407D-A7B7-ACA3AC1EAFE6}"/>
                </a:ext>
              </a:extLst>
            </p:cNvPr>
            <p:cNvSpPr/>
            <p:nvPr/>
          </p:nvSpPr>
          <p:spPr>
            <a:xfrm>
              <a:off x="2701690" y="4619920"/>
              <a:ext cx="414000" cy="414000"/>
            </a:xfrm>
            <a:custGeom>
              <a:avLst/>
              <a:gdLst>
                <a:gd name="connsiteX0" fmla="*/ 0 w 414000"/>
                <a:gd name="connsiteY0" fmla="*/ 0 h 414000"/>
                <a:gd name="connsiteX1" fmla="*/ 413980 w 414000"/>
                <a:gd name="connsiteY1" fmla="*/ 0 h 414000"/>
                <a:gd name="connsiteX2" fmla="*/ 207000 w 414000"/>
                <a:gd name="connsiteY2" fmla="*/ 206990 h 414000"/>
                <a:gd name="connsiteX3" fmla="*/ 414000 w 414000"/>
                <a:gd name="connsiteY3" fmla="*/ 414000 h 414000"/>
                <a:gd name="connsiteX4" fmla="*/ 0 w 414000"/>
                <a:gd name="connsiteY4" fmla="*/ 414000 h 41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00" h="414000">
                  <a:moveTo>
                    <a:pt x="0" y="0"/>
                  </a:moveTo>
                  <a:lnTo>
                    <a:pt x="413980" y="0"/>
                  </a:lnTo>
                  <a:lnTo>
                    <a:pt x="207000" y="206990"/>
                  </a:lnTo>
                  <a:lnTo>
                    <a:pt x="414000" y="414000"/>
                  </a:lnTo>
                  <a:lnTo>
                    <a:pt x="0" y="414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65" name="Group 164">
              <a:extLst>
                <a:ext uri="{FF2B5EF4-FFF2-40B4-BE49-F238E27FC236}">
                  <a16:creationId xmlns:a16="http://schemas.microsoft.com/office/drawing/2014/main" id="{DD6C03AF-EC1F-44C0-A1C5-A74BFF22ED53}"/>
                </a:ext>
              </a:extLst>
            </p:cNvPr>
            <p:cNvGrpSpPr/>
            <p:nvPr/>
          </p:nvGrpSpPr>
          <p:grpSpPr>
            <a:xfrm>
              <a:off x="3506320" y="4619920"/>
              <a:ext cx="2391540" cy="414020"/>
              <a:chOff x="3506320" y="4619920"/>
              <a:chExt cx="2391540" cy="414020"/>
            </a:xfrm>
          </p:grpSpPr>
          <p:grpSp>
            <p:nvGrpSpPr>
              <p:cNvPr id="181" name="Group 180">
                <a:extLst>
                  <a:ext uri="{FF2B5EF4-FFF2-40B4-BE49-F238E27FC236}">
                    <a16:creationId xmlns:a16="http://schemas.microsoft.com/office/drawing/2014/main" id="{BCCB78F1-65A3-477F-A47D-955AF162D047}"/>
                  </a:ext>
                </a:extLst>
              </p:cNvPr>
              <p:cNvGrpSpPr/>
              <p:nvPr/>
            </p:nvGrpSpPr>
            <p:grpSpPr>
              <a:xfrm>
                <a:off x="3506320" y="4619920"/>
                <a:ext cx="1977540" cy="414020"/>
                <a:chOff x="4382620" y="4619900"/>
                <a:chExt cx="1977540" cy="414020"/>
              </a:xfrm>
            </p:grpSpPr>
            <p:sp>
              <p:nvSpPr>
                <p:cNvPr id="183" name="Rectangle 182">
                  <a:extLst>
                    <a:ext uri="{FF2B5EF4-FFF2-40B4-BE49-F238E27FC236}">
                      <a16:creationId xmlns:a16="http://schemas.microsoft.com/office/drawing/2014/main" id="{AC6C434A-BEE3-4CE3-B3ED-4C8A444A4B31}"/>
                    </a:ext>
                  </a:extLst>
                </p:cNvPr>
                <p:cNvSpPr/>
                <p:nvPr/>
              </p:nvSpPr>
              <p:spPr>
                <a:xfrm>
                  <a:off x="4796620" y="4619900"/>
                  <a:ext cx="1563540" cy="414000"/>
                </a:xfrm>
                <a:prstGeom prst="rect">
                  <a:avLst/>
                </a:prstGeom>
                <a:solidFill>
                  <a:srgbClr val="AE6A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4" name="Pentagon 52">
                  <a:extLst>
                    <a:ext uri="{FF2B5EF4-FFF2-40B4-BE49-F238E27FC236}">
                      <a16:creationId xmlns:a16="http://schemas.microsoft.com/office/drawing/2014/main" id="{83429ED7-7872-4C3A-AFF2-3E12496CDC6F}"/>
                    </a:ext>
                  </a:extLst>
                </p:cNvPr>
                <p:cNvSpPr/>
                <p:nvPr/>
              </p:nvSpPr>
              <p:spPr>
                <a:xfrm flipH="1">
                  <a:off x="4382620" y="4619900"/>
                  <a:ext cx="414000" cy="41402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82" name="Freeform 60">
                <a:extLst>
                  <a:ext uri="{FF2B5EF4-FFF2-40B4-BE49-F238E27FC236}">
                    <a16:creationId xmlns:a16="http://schemas.microsoft.com/office/drawing/2014/main" id="{EE472A88-1AC0-4288-9EE4-D56AF0497320}"/>
                  </a:ext>
                </a:extLst>
              </p:cNvPr>
              <p:cNvSpPr/>
              <p:nvPr/>
            </p:nvSpPr>
            <p:spPr>
              <a:xfrm>
                <a:off x="5483860" y="4619920"/>
                <a:ext cx="414000" cy="414000"/>
              </a:xfrm>
              <a:custGeom>
                <a:avLst/>
                <a:gdLst>
                  <a:gd name="connsiteX0" fmla="*/ 0 w 414000"/>
                  <a:gd name="connsiteY0" fmla="*/ 0 h 414000"/>
                  <a:gd name="connsiteX1" fmla="*/ 413980 w 414000"/>
                  <a:gd name="connsiteY1" fmla="*/ 0 h 414000"/>
                  <a:gd name="connsiteX2" fmla="*/ 207000 w 414000"/>
                  <a:gd name="connsiteY2" fmla="*/ 206990 h 414000"/>
                  <a:gd name="connsiteX3" fmla="*/ 414000 w 414000"/>
                  <a:gd name="connsiteY3" fmla="*/ 414000 h 414000"/>
                  <a:gd name="connsiteX4" fmla="*/ 0 w 414000"/>
                  <a:gd name="connsiteY4" fmla="*/ 414000 h 41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00" h="414000">
                    <a:moveTo>
                      <a:pt x="0" y="0"/>
                    </a:moveTo>
                    <a:lnTo>
                      <a:pt x="413980" y="0"/>
                    </a:lnTo>
                    <a:lnTo>
                      <a:pt x="207000" y="206990"/>
                    </a:lnTo>
                    <a:lnTo>
                      <a:pt x="414000" y="414000"/>
                    </a:lnTo>
                    <a:lnTo>
                      <a:pt x="0" y="414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66" name="Group 165">
              <a:extLst>
                <a:ext uri="{FF2B5EF4-FFF2-40B4-BE49-F238E27FC236}">
                  <a16:creationId xmlns:a16="http://schemas.microsoft.com/office/drawing/2014/main" id="{AEAADEDE-9969-4A60-9ECE-C3D5934C2569}"/>
                </a:ext>
              </a:extLst>
            </p:cNvPr>
            <p:cNvGrpSpPr/>
            <p:nvPr/>
          </p:nvGrpSpPr>
          <p:grpSpPr>
            <a:xfrm>
              <a:off x="6310480" y="4619900"/>
              <a:ext cx="2391540" cy="414020"/>
              <a:chOff x="3506320" y="4619920"/>
              <a:chExt cx="2391540" cy="414020"/>
            </a:xfrm>
          </p:grpSpPr>
          <p:grpSp>
            <p:nvGrpSpPr>
              <p:cNvPr id="177" name="Group 176">
                <a:extLst>
                  <a:ext uri="{FF2B5EF4-FFF2-40B4-BE49-F238E27FC236}">
                    <a16:creationId xmlns:a16="http://schemas.microsoft.com/office/drawing/2014/main" id="{DA20CA32-8AFF-4DFA-BB95-2838CBFC9F56}"/>
                  </a:ext>
                </a:extLst>
              </p:cNvPr>
              <p:cNvGrpSpPr/>
              <p:nvPr/>
            </p:nvGrpSpPr>
            <p:grpSpPr>
              <a:xfrm>
                <a:off x="3506320" y="4619920"/>
                <a:ext cx="1977540" cy="414020"/>
                <a:chOff x="4382620" y="4619900"/>
                <a:chExt cx="1977540" cy="414020"/>
              </a:xfrm>
            </p:grpSpPr>
            <p:sp>
              <p:nvSpPr>
                <p:cNvPr id="179" name="Rectangle 178">
                  <a:extLst>
                    <a:ext uri="{FF2B5EF4-FFF2-40B4-BE49-F238E27FC236}">
                      <a16:creationId xmlns:a16="http://schemas.microsoft.com/office/drawing/2014/main" id="{6E46730E-0801-4035-9C05-47ED3ED26218}"/>
                    </a:ext>
                  </a:extLst>
                </p:cNvPr>
                <p:cNvSpPr/>
                <p:nvPr/>
              </p:nvSpPr>
              <p:spPr>
                <a:xfrm>
                  <a:off x="4796620" y="4619900"/>
                  <a:ext cx="1563540" cy="414000"/>
                </a:xfrm>
                <a:prstGeom prst="rect">
                  <a:avLst/>
                </a:prstGeom>
                <a:solidFill>
                  <a:srgbClr val="FF1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Pentagon 66">
                  <a:extLst>
                    <a:ext uri="{FF2B5EF4-FFF2-40B4-BE49-F238E27FC236}">
                      <a16:creationId xmlns:a16="http://schemas.microsoft.com/office/drawing/2014/main" id="{08750A57-EDFF-4252-8D2A-ACFC588A880F}"/>
                    </a:ext>
                  </a:extLst>
                </p:cNvPr>
                <p:cNvSpPr/>
                <p:nvPr/>
              </p:nvSpPr>
              <p:spPr>
                <a:xfrm flipH="1">
                  <a:off x="4382620" y="4619900"/>
                  <a:ext cx="414000" cy="41402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8" name="Freeform 64">
                <a:extLst>
                  <a:ext uri="{FF2B5EF4-FFF2-40B4-BE49-F238E27FC236}">
                    <a16:creationId xmlns:a16="http://schemas.microsoft.com/office/drawing/2014/main" id="{6CE193DA-C8FF-4BE9-864A-97F748A0DF48}"/>
                  </a:ext>
                </a:extLst>
              </p:cNvPr>
              <p:cNvSpPr/>
              <p:nvPr/>
            </p:nvSpPr>
            <p:spPr>
              <a:xfrm>
                <a:off x="5483860" y="4619920"/>
                <a:ext cx="414000" cy="414000"/>
              </a:xfrm>
              <a:custGeom>
                <a:avLst/>
                <a:gdLst>
                  <a:gd name="connsiteX0" fmla="*/ 0 w 414000"/>
                  <a:gd name="connsiteY0" fmla="*/ 0 h 414000"/>
                  <a:gd name="connsiteX1" fmla="*/ 413980 w 414000"/>
                  <a:gd name="connsiteY1" fmla="*/ 0 h 414000"/>
                  <a:gd name="connsiteX2" fmla="*/ 207000 w 414000"/>
                  <a:gd name="connsiteY2" fmla="*/ 206990 h 414000"/>
                  <a:gd name="connsiteX3" fmla="*/ 414000 w 414000"/>
                  <a:gd name="connsiteY3" fmla="*/ 414000 h 414000"/>
                  <a:gd name="connsiteX4" fmla="*/ 0 w 414000"/>
                  <a:gd name="connsiteY4" fmla="*/ 414000 h 41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00" h="414000">
                    <a:moveTo>
                      <a:pt x="0" y="0"/>
                    </a:moveTo>
                    <a:lnTo>
                      <a:pt x="413980" y="0"/>
                    </a:lnTo>
                    <a:lnTo>
                      <a:pt x="207000" y="206990"/>
                    </a:lnTo>
                    <a:lnTo>
                      <a:pt x="414000" y="414000"/>
                    </a:lnTo>
                    <a:lnTo>
                      <a:pt x="0" y="414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67" name="Group 166">
              <a:extLst>
                <a:ext uri="{FF2B5EF4-FFF2-40B4-BE49-F238E27FC236}">
                  <a16:creationId xmlns:a16="http://schemas.microsoft.com/office/drawing/2014/main" id="{E06840EE-41B9-4C2A-B3D2-94805A7A179B}"/>
                </a:ext>
              </a:extLst>
            </p:cNvPr>
            <p:cNvGrpSpPr/>
            <p:nvPr/>
          </p:nvGrpSpPr>
          <p:grpSpPr>
            <a:xfrm flipH="1">
              <a:off x="3506320" y="2153920"/>
              <a:ext cx="2391540" cy="414020"/>
              <a:chOff x="3506320" y="4619920"/>
              <a:chExt cx="2391540" cy="414020"/>
            </a:xfrm>
          </p:grpSpPr>
          <p:grpSp>
            <p:nvGrpSpPr>
              <p:cNvPr id="173" name="Group 172">
                <a:extLst>
                  <a:ext uri="{FF2B5EF4-FFF2-40B4-BE49-F238E27FC236}">
                    <a16:creationId xmlns:a16="http://schemas.microsoft.com/office/drawing/2014/main" id="{B3701525-9C6E-47B4-9716-13E737C754DA}"/>
                  </a:ext>
                </a:extLst>
              </p:cNvPr>
              <p:cNvGrpSpPr/>
              <p:nvPr/>
            </p:nvGrpSpPr>
            <p:grpSpPr>
              <a:xfrm>
                <a:off x="3506320" y="4619920"/>
                <a:ext cx="1977540" cy="414020"/>
                <a:chOff x="4382620" y="4619900"/>
                <a:chExt cx="1977540" cy="414020"/>
              </a:xfrm>
            </p:grpSpPr>
            <p:sp>
              <p:nvSpPr>
                <p:cNvPr id="175" name="Rectangle 174">
                  <a:extLst>
                    <a:ext uri="{FF2B5EF4-FFF2-40B4-BE49-F238E27FC236}">
                      <a16:creationId xmlns:a16="http://schemas.microsoft.com/office/drawing/2014/main" id="{87F0B0EC-5300-49FD-AAF9-4A05C5664266}"/>
                    </a:ext>
                  </a:extLst>
                </p:cNvPr>
                <p:cNvSpPr/>
                <p:nvPr/>
              </p:nvSpPr>
              <p:spPr>
                <a:xfrm>
                  <a:off x="4796620" y="4619900"/>
                  <a:ext cx="1563540" cy="414000"/>
                </a:xfrm>
                <a:prstGeom prst="rect">
                  <a:avLst/>
                </a:prstGeom>
                <a:solidFill>
                  <a:srgbClr val="2AB8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6" name="Pentagon 71">
                  <a:extLst>
                    <a:ext uri="{FF2B5EF4-FFF2-40B4-BE49-F238E27FC236}">
                      <a16:creationId xmlns:a16="http://schemas.microsoft.com/office/drawing/2014/main" id="{61051FD3-9BEC-4695-B193-19EF12EF812B}"/>
                    </a:ext>
                  </a:extLst>
                </p:cNvPr>
                <p:cNvSpPr/>
                <p:nvPr/>
              </p:nvSpPr>
              <p:spPr>
                <a:xfrm flipH="1">
                  <a:off x="4382620" y="4619900"/>
                  <a:ext cx="414000" cy="41402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4" name="Freeform 69">
                <a:extLst>
                  <a:ext uri="{FF2B5EF4-FFF2-40B4-BE49-F238E27FC236}">
                    <a16:creationId xmlns:a16="http://schemas.microsoft.com/office/drawing/2014/main" id="{3A3845A7-D916-4FF8-815A-6A3EC3FA8830}"/>
                  </a:ext>
                </a:extLst>
              </p:cNvPr>
              <p:cNvSpPr/>
              <p:nvPr/>
            </p:nvSpPr>
            <p:spPr>
              <a:xfrm>
                <a:off x="5483860" y="4619920"/>
                <a:ext cx="414000" cy="414000"/>
              </a:xfrm>
              <a:custGeom>
                <a:avLst/>
                <a:gdLst>
                  <a:gd name="connsiteX0" fmla="*/ 0 w 414000"/>
                  <a:gd name="connsiteY0" fmla="*/ 0 h 414000"/>
                  <a:gd name="connsiteX1" fmla="*/ 413980 w 414000"/>
                  <a:gd name="connsiteY1" fmla="*/ 0 h 414000"/>
                  <a:gd name="connsiteX2" fmla="*/ 207000 w 414000"/>
                  <a:gd name="connsiteY2" fmla="*/ 206990 h 414000"/>
                  <a:gd name="connsiteX3" fmla="*/ 414000 w 414000"/>
                  <a:gd name="connsiteY3" fmla="*/ 414000 h 414000"/>
                  <a:gd name="connsiteX4" fmla="*/ 0 w 414000"/>
                  <a:gd name="connsiteY4" fmla="*/ 414000 h 41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00" h="414000">
                    <a:moveTo>
                      <a:pt x="0" y="0"/>
                    </a:moveTo>
                    <a:lnTo>
                      <a:pt x="413980" y="0"/>
                    </a:lnTo>
                    <a:lnTo>
                      <a:pt x="207000" y="206990"/>
                    </a:lnTo>
                    <a:lnTo>
                      <a:pt x="414000" y="414000"/>
                    </a:lnTo>
                    <a:lnTo>
                      <a:pt x="0" y="414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68" name="Group 167">
              <a:extLst>
                <a:ext uri="{FF2B5EF4-FFF2-40B4-BE49-F238E27FC236}">
                  <a16:creationId xmlns:a16="http://schemas.microsoft.com/office/drawing/2014/main" id="{3B9A0244-4F24-495F-A600-A80C859C675F}"/>
                </a:ext>
              </a:extLst>
            </p:cNvPr>
            <p:cNvGrpSpPr/>
            <p:nvPr/>
          </p:nvGrpSpPr>
          <p:grpSpPr>
            <a:xfrm flipH="1">
              <a:off x="6288490" y="2153920"/>
              <a:ext cx="2391540" cy="414020"/>
              <a:chOff x="3506320" y="4619920"/>
              <a:chExt cx="2391540" cy="414020"/>
            </a:xfrm>
          </p:grpSpPr>
          <p:grpSp>
            <p:nvGrpSpPr>
              <p:cNvPr id="169" name="Group 168">
                <a:extLst>
                  <a:ext uri="{FF2B5EF4-FFF2-40B4-BE49-F238E27FC236}">
                    <a16:creationId xmlns:a16="http://schemas.microsoft.com/office/drawing/2014/main" id="{FC1EE6D9-329A-4A3C-8D85-38E125163322}"/>
                  </a:ext>
                </a:extLst>
              </p:cNvPr>
              <p:cNvGrpSpPr/>
              <p:nvPr/>
            </p:nvGrpSpPr>
            <p:grpSpPr>
              <a:xfrm>
                <a:off x="3506320" y="4619920"/>
                <a:ext cx="1977540" cy="414020"/>
                <a:chOff x="4382620" y="4619900"/>
                <a:chExt cx="1977540" cy="414020"/>
              </a:xfrm>
            </p:grpSpPr>
            <p:sp>
              <p:nvSpPr>
                <p:cNvPr id="171" name="Rectangle 170">
                  <a:extLst>
                    <a:ext uri="{FF2B5EF4-FFF2-40B4-BE49-F238E27FC236}">
                      <a16:creationId xmlns:a16="http://schemas.microsoft.com/office/drawing/2014/main" id="{002FA5E3-9BA6-4382-8BFE-4AAB816B82B1}"/>
                    </a:ext>
                  </a:extLst>
                </p:cNvPr>
                <p:cNvSpPr/>
                <p:nvPr/>
              </p:nvSpPr>
              <p:spPr>
                <a:xfrm>
                  <a:off x="4796620" y="4619900"/>
                  <a:ext cx="1563540" cy="414000"/>
                </a:xfrm>
                <a:prstGeom prst="rect">
                  <a:avLst/>
                </a:prstGeom>
                <a:solidFill>
                  <a:srgbClr val="FF9C14"/>
                </a:solidFill>
                <a:ln>
                  <a:solidFill>
                    <a:srgbClr val="FF9B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2" name="Pentagon 76">
                  <a:extLst>
                    <a:ext uri="{FF2B5EF4-FFF2-40B4-BE49-F238E27FC236}">
                      <a16:creationId xmlns:a16="http://schemas.microsoft.com/office/drawing/2014/main" id="{77710FFD-BDD7-4D3C-9906-553AB17AB131}"/>
                    </a:ext>
                  </a:extLst>
                </p:cNvPr>
                <p:cNvSpPr/>
                <p:nvPr/>
              </p:nvSpPr>
              <p:spPr>
                <a:xfrm flipH="1">
                  <a:off x="4382620" y="4619900"/>
                  <a:ext cx="414000" cy="41402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0" name="Freeform 74">
                <a:extLst>
                  <a:ext uri="{FF2B5EF4-FFF2-40B4-BE49-F238E27FC236}">
                    <a16:creationId xmlns:a16="http://schemas.microsoft.com/office/drawing/2014/main" id="{DAA8A0D7-DC84-4CEF-9F96-9AFA96DE8194}"/>
                  </a:ext>
                </a:extLst>
              </p:cNvPr>
              <p:cNvSpPr/>
              <p:nvPr/>
            </p:nvSpPr>
            <p:spPr>
              <a:xfrm>
                <a:off x="5483860" y="4619920"/>
                <a:ext cx="414000" cy="414000"/>
              </a:xfrm>
              <a:custGeom>
                <a:avLst/>
                <a:gdLst>
                  <a:gd name="connsiteX0" fmla="*/ 0 w 414000"/>
                  <a:gd name="connsiteY0" fmla="*/ 0 h 414000"/>
                  <a:gd name="connsiteX1" fmla="*/ 413980 w 414000"/>
                  <a:gd name="connsiteY1" fmla="*/ 0 h 414000"/>
                  <a:gd name="connsiteX2" fmla="*/ 207000 w 414000"/>
                  <a:gd name="connsiteY2" fmla="*/ 206990 h 414000"/>
                  <a:gd name="connsiteX3" fmla="*/ 414000 w 414000"/>
                  <a:gd name="connsiteY3" fmla="*/ 414000 h 414000"/>
                  <a:gd name="connsiteX4" fmla="*/ 0 w 414000"/>
                  <a:gd name="connsiteY4" fmla="*/ 414000 h 41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000" h="414000">
                    <a:moveTo>
                      <a:pt x="0" y="0"/>
                    </a:moveTo>
                    <a:lnTo>
                      <a:pt x="413980" y="0"/>
                    </a:lnTo>
                    <a:lnTo>
                      <a:pt x="207000" y="206990"/>
                    </a:lnTo>
                    <a:lnTo>
                      <a:pt x="414000" y="414000"/>
                    </a:lnTo>
                    <a:lnTo>
                      <a:pt x="0" y="414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187" name="TextBox 186">
            <a:extLst>
              <a:ext uri="{FF2B5EF4-FFF2-40B4-BE49-F238E27FC236}">
                <a16:creationId xmlns:a16="http://schemas.microsoft.com/office/drawing/2014/main" id="{378B519D-C2EE-420C-A99E-88D7A8ECF397}"/>
              </a:ext>
            </a:extLst>
          </p:cNvPr>
          <p:cNvSpPr txBox="1"/>
          <p:nvPr/>
        </p:nvSpPr>
        <p:spPr>
          <a:xfrm>
            <a:off x="24248660" y="38413876"/>
            <a:ext cx="4626701" cy="1107996"/>
          </a:xfrm>
          <a:prstGeom prst="rect">
            <a:avLst/>
          </a:prstGeom>
          <a:noFill/>
        </p:spPr>
        <p:txBody>
          <a:bodyPr wrap="square" lIns="0" tIns="0" rIns="0" bIns="0" rtlCol="0">
            <a:spAutoFit/>
          </a:bodyPr>
          <a:lstStyle/>
          <a:p>
            <a:pPr algn="ctr"/>
            <a:r>
              <a:rPr lang="sr-Latn-RS" sz="2400" b="1" u="sng" dirty="0">
                <a:solidFill>
                  <a:srgbClr val="FF194B"/>
                </a:solidFill>
              </a:rPr>
              <a:t>STEP 1</a:t>
            </a:r>
            <a:endParaRPr lang="en-GB" sz="2400" b="1" u="sng" dirty="0">
              <a:solidFill>
                <a:srgbClr val="FF194B"/>
              </a:solidFill>
            </a:endParaRPr>
          </a:p>
          <a:p>
            <a:pPr algn="ctr"/>
            <a:r>
              <a:rPr lang="en-GB" sz="2400" dirty="0">
                <a:solidFill>
                  <a:srgbClr val="FF194B"/>
                </a:solidFill>
              </a:rPr>
              <a:t>Obtain NMR Illumina/PacBio raw sequencing reads from NCBI</a:t>
            </a:r>
            <a:endParaRPr lang="sr-Latn-RS" sz="2400" dirty="0"/>
          </a:p>
        </p:txBody>
      </p:sp>
      <p:sp>
        <p:nvSpPr>
          <p:cNvPr id="188" name="TextBox 187">
            <a:extLst>
              <a:ext uri="{FF2B5EF4-FFF2-40B4-BE49-F238E27FC236}">
                <a16:creationId xmlns:a16="http://schemas.microsoft.com/office/drawing/2014/main" id="{25989027-5BD4-4946-AF8D-4E9451226A28}"/>
              </a:ext>
            </a:extLst>
          </p:cNvPr>
          <p:cNvSpPr txBox="1"/>
          <p:nvPr/>
        </p:nvSpPr>
        <p:spPr>
          <a:xfrm>
            <a:off x="19381270" y="38350619"/>
            <a:ext cx="4563325" cy="1107996"/>
          </a:xfrm>
          <a:prstGeom prst="rect">
            <a:avLst/>
          </a:prstGeom>
          <a:noFill/>
        </p:spPr>
        <p:txBody>
          <a:bodyPr wrap="square" lIns="0" tIns="0" rIns="0" bIns="0" rtlCol="0">
            <a:spAutoFit/>
          </a:bodyPr>
          <a:lstStyle/>
          <a:p>
            <a:pPr algn="ctr"/>
            <a:r>
              <a:rPr lang="sr-Latn-RS" sz="2400" b="1" u="sng" dirty="0">
                <a:solidFill>
                  <a:srgbClr val="AE6A9F"/>
                </a:solidFill>
              </a:rPr>
              <a:t>STEP 2</a:t>
            </a:r>
            <a:endParaRPr lang="en-GB" sz="2400" b="1" u="sng" dirty="0">
              <a:solidFill>
                <a:srgbClr val="AE6A9F"/>
              </a:solidFill>
            </a:endParaRPr>
          </a:p>
          <a:p>
            <a:pPr algn="ctr"/>
            <a:r>
              <a:rPr lang="en-GB" sz="2400" dirty="0">
                <a:solidFill>
                  <a:srgbClr val="AE6A9F"/>
                </a:solidFill>
              </a:rPr>
              <a:t>Data Inspection/Clean-up</a:t>
            </a:r>
          </a:p>
          <a:p>
            <a:pPr algn="ctr"/>
            <a:r>
              <a:rPr lang="en-GB" sz="2400" dirty="0">
                <a:solidFill>
                  <a:srgbClr val="AE6A9F"/>
                </a:solidFill>
              </a:rPr>
              <a:t>Tools: </a:t>
            </a:r>
            <a:r>
              <a:rPr lang="en-GB" sz="2400" b="1" i="1" dirty="0">
                <a:solidFill>
                  <a:srgbClr val="AE6A9F"/>
                </a:solidFill>
              </a:rPr>
              <a:t>FASTQC</a:t>
            </a:r>
            <a:r>
              <a:rPr lang="en-GB" sz="2400" dirty="0">
                <a:solidFill>
                  <a:srgbClr val="AE6A9F"/>
                </a:solidFill>
              </a:rPr>
              <a:t> + </a:t>
            </a:r>
            <a:r>
              <a:rPr lang="en-GB" sz="2400" b="1" i="1" dirty="0">
                <a:solidFill>
                  <a:srgbClr val="AE6A9F"/>
                </a:solidFill>
              </a:rPr>
              <a:t>Trimmomatic</a:t>
            </a:r>
            <a:endParaRPr lang="en-GB" sz="2400" b="1" i="1" dirty="0"/>
          </a:p>
        </p:txBody>
      </p:sp>
      <p:sp>
        <p:nvSpPr>
          <p:cNvPr id="189" name="TextBox 188">
            <a:extLst>
              <a:ext uri="{FF2B5EF4-FFF2-40B4-BE49-F238E27FC236}">
                <a16:creationId xmlns:a16="http://schemas.microsoft.com/office/drawing/2014/main" id="{023C11E8-A998-4574-985E-4416EEA7F3AF}"/>
              </a:ext>
            </a:extLst>
          </p:cNvPr>
          <p:cNvSpPr txBox="1"/>
          <p:nvPr/>
        </p:nvSpPr>
        <p:spPr>
          <a:xfrm>
            <a:off x="15961012" y="35524292"/>
            <a:ext cx="5963620" cy="1384995"/>
          </a:xfrm>
          <a:prstGeom prst="rect">
            <a:avLst/>
          </a:prstGeom>
          <a:noFill/>
        </p:spPr>
        <p:txBody>
          <a:bodyPr wrap="square" lIns="0" tIns="0" rIns="0" bIns="0" rtlCol="0">
            <a:spAutoFit/>
          </a:bodyPr>
          <a:lstStyle/>
          <a:p>
            <a:pPr algn="ctr"/>
            <a:r>
              <a:rPr lang="en-GB" sz="2400" b="1" u="sng" dirty="0">
                <a:solidFill>
                  <a:srgbClr val="FF9B64"/>
                </a:solidFill>
              </a:rPr>
              <a:t>STEP 3</a:t>
            </a:r>
          </a:p>
          <a:p>
            <a:pPr algn="ctr"/>
            <a:r>
              <a:rPr lang="en-GB" sz="2400" dirty="0">
                <a:solidFill>
                  <a:srgbClr val="FF9B64"/>
                </a:solidFill>
              </a:rPr>
              <a:t>Download and compile assemblers: </a:t>
            </a:r>
            <a:r>
              <a:rPr lang="en-GB" sz="2400" b="1" i="1" dirty="0">
                <a:solidFill>
                  <a:srgbClr val="FF9B64"/>
                </a:solidFill>
              </a:rPr>
              <a:t>ABySS</a:t>
            </a:r>
            <a:r>
              <a:rPr lang="en-GB" sz="2400" dirty="0">
                <a:solidFill>
                  <a:srgbClr val="FF9B64"/>
                </a:solidFill>
              </a:rPr>
              <a:t>, </a:t>
            </a:r>
            <a:r>
              <a:rPr lang="en-GB" sz="2400" b="1" i="1" dirty="0">
                <a:solidFill>
                  <a:srgbClr val="FF9B64"/>
                </a:solidFill>
              </a:rPr>
              <a:t>Velvet</a:t>
            </a:r>
            <a:r>
              <a:rPr lang="en-GB" sz="2400" dirty="0">
                <a:solidFill>
                  <a:srgbClr val="FF9B64"/>
                </a:solidFill>
              </a:rPr>
              <a:t> and </a:t>
            </a:r>
            <a:r>
              <a:rPr lang="en-GB" sz="2400" b="1" i="1" dirty="0">
                <a:solidFill>
                  <a:srgbClr val="FF9B64"/>
                </a:solidFill>
              </a:rPr>
              <a:t>SPAdes</a:t>
            </a:r>
            <a:r>
              <a:rPr lang="en-GB" sz="2400" dirty="0">
                <a:solidFill>
                  <a:srgbClr val="FF9B64"/>
                </a:solidFill>
              </a:rPr>
              <a:t> in the Linux terminal.</a:t>
            </a:r>
            <a:endParaRPr lang="sr-Latn-RS" sz="2000" dirty="0"/>
          </a:p>
          <a:p>
            <a:endParaRPr lang="sr-Latn-RS" dirty="0"/>
          </a:p>
        </p:txBody>
      </p:sp>
      <p:sp>
        <p:nvSpPr>
          <p:cNvPr id="190" name="TextBox 189">
            <a:extLst>
              <a:ext uri="{FF2B5EF4-FFF2-40B4-BE49-F238E27FC236}">
                <a16:creationId xmlns:a16="http://schemas.microsoft.com/office/drawing/2014/main" id="{AE98FACD-2180-4BD6-8CA1-AD973FF5EFC2}"/>
              </a:ext>
            </a:extLst>
          </p:cNvPr>
          <p:cNvSpPr txBox="1"/>
          <p:nvPr/>
        </p:nvSpPr>
        <p:spPr>
          <a:xfrm>
            <a:off x="18718474" y="32883924"/>
            <a:ext cx="5033722" cy="1107996"/>
          </a:xfrm>
          <a:prstGeom prst="rect">
            <a:avLst/>
          </a:prstGeom>
          <a:noFill/>
        </p:spPr>
        <p:txBody>
          <a:bodyPr wrap="square" lIns="0" tIns="0" rIns="0" bIns="0" rtlCol="0">
            <a:spAutoFit/>
          </a:bodyPr>
          <a:lstStyle/>
          <a:p>
            <a:pPr algn="ctr"/>
            <a:r>
              <a:rPr lang="sr-Latn-RS" sz="2400" b="1" u="sng" dirty="0">
                <a:solidFill>
                  <a:srgbClr val="2AB88C"/>
                </a:solidFill>
              </a:rPr>
              <a:t>STEP </a:t>
            </a:r>
            <a:r>
              <a:rPr lang="en-GB" sz="2400" b="1" u="sng" dirty="0">
                <a:solidFill>
                  <a:srgbClr val="2AB88C"/>
                </a:solidFill>
              </a:rPr>
              <a:t>4</a:t>
            </a:r>
          </a:p>
          <a:p>
            <a:pPr algn="ctr"/>
            <a:r>
              <a:rPr lang="en-GB" sz="2400" dirty="0">
                <a:solidFill>
                  <a:srgbClr val="2AB88C"/>
                </a:solidFill>
              </a:rPr>
              <a:t>Assemble the data into contigs/scaffolds</a:t>
            </a:r>
          </a:p>
          <a:p>
            <a:pPr algn="ctr"/>
            <a:r>
              <a:rPr lang="en-GB" sz="2400" dirty="0">
                <a:solidFill>
                  <a:srgbClr val="2AB88C"/>
                </a:solidFill>
              </a:rPr>
              <a:t>Tools: </a:t>
            </a:r>
            <a:r>
              <a:rPr lang="en-GB" sz="2400" b="1" i="1" dirty="0">
                <a:solidFill>
                  <a:srgbClr val="2AB88C"/>
                </a:solidFill>
              </a:rPr>
              <a:t>SSPACE</a:t>
            </a:r>
            <a:r>
              <a:rPr lang="en-GB" sz="2400" dirty="0">
                <a:solidFill>
                  <a:srgbClr val="2AB88C"/>
                </a:solidFill>
              </a:rPr>
              <a:t> + </a:t>
            </a:r>
            <a:r>
              <a:rPr lang="en-GB" sz="2400" b="1" i="1" dirty="0">
                <a:solidFill>
                  <a:srgbClr val="2AB88C"/>
                </a:solidFill>
              </a:rPr>
              <a:t>SAMtools</a:t>
            </a:r>
            <a:endParaRPr lang="sr-Latn-RS" sz="2400" b="1" i="1" dirty="0">
              <a:solidFill>
                <a:srgbClr val="2AB88C"/>
              </a:solidFill>
            </a:endParaRPr>
          </a:p>
        </p:txBody>
      </p:sp>
      <p:sp>
        <p:nvSpPr>
          <p:cNvPr id="191" name="TextBox 190">
            <a:extLst>
              <a:ext uri="{FF2B5EF4-FFF2-40B4-BE49-F238E27FC236}">
                <a16:creationId xmlns:a16="http://schemas.microsoft.com/office/drawing/2014/main" id="{E8680D19-4F5B-48A5-9295-1CC8A71F3178}"/>
              </a:ext>
            </a:extLst>
          </p:cNvPr>
          <p:cNvSpPr txBox="1"/>
          <p:nvPr/>
        </p:nvSpPr>
        <p:spPr>
          <a:xfrm>
            <a:off x="23733617" y="32894924"/>
            <a:ext cx="5573175" cy="1723549"/>
          </a:xfrm>
          <a:prstGeom prst="rect">
            <a:avLst/>
          </a:prstGeom>
          <a:noFill/>
        </p:spPr>
        <p:txBody>
          <a:bodyPr wrap="square" lIns="0" tIns="0" rIns="0" bIns="0" rtlCol="0">
            <a:spAutoFit/>
          </a:bodyPr>
          <a:lstStyle/>
          <a:p>
            <a:pPr algn="ctr"/>
            <a:r>
              <a:rPr lang="sr-Latn-RS" sz="2400" u="sng" dirty="0">
                <a:solidFill>
                  <a:srgbClr val="FF9C14"/>
                </a:solidFill>
              </a:rPr>
              <a:t>STEP 4</a:t>
            </a:r>
            <a:endParaRPr lang="en-GB" sz="2400" u="sng" dirty="0">
              <a:solidFill>
                <a:srgbClr val="FF9C14"/>
              </a:solidFill>
            </a:endParaRPr>
          </a:p>
          <a:p>
            <a:pPr algn="ctr"/>
            <a:r>
              <a:rPr lang="en-GB" sz="2400" dirty="0">
                <a:solidFill>
                  <a:srgbClr val="FF9C14"/>
                </a:solidFill>
              </a:rPr>
              <a:t>Assess assembly quality</a:t>
            </a:r>
          </a:p>
          <a:p>
            <a:pPr algn="ctr"/>
            <a:r>
              <a:rPr lang="en-GB" sz="2400" dirty="0">
                <a:solidFill>
                  <a:srgbClr val="FF9C14"/>
                </a:solidFill>
              </a:rPr>
              <a:t>Tools: </a:t>
            </a:r>
            <a:r>
              <a:rPr lang="en-GB" sz="2400" b="1" i="1" dirty="0">
                <a:solidFill>
                  <a:srgbClr val="FF9C14"/>
                </a:solidFill>
              </a:rPr>
              <a:t>SAMStats</a:t>
            </a:r>
            <a:r>
              <a:rPr lang="en-GB" sz="2400" dirty="0">
                <a:solidFill>
                  <a:srgbClr val="FF9C14"/>
                </a:solidFill>
              </a:rPr>
              <a:t> + </a:t>
            </a:r>
            <a:r>
              <a:rPr lang="en-GB" sz="2400" b="1" i="1" dirty="0">
                <a:solidFill>
                  <a:srgbClr val="FF9C14"/>
                </a:solidFill>
              </a:rPr>
              <a:t>QUAST</a:t>
            </a:r>
            <a:endParaRPr lang="sr-Latn-RS" sz="2400" b="1" i="1" dirty="0">
              <a:solidFill>
                <a:srgbClr val="FF9C14"/>
              </a:solidFill>
            </a:endParaRPr>
          </a:p>
          <a:p>
            <a:endParaRPr lang="sr-Latn-RS" sz="4000" dirty="0"/>
          </a:p>
        </p:txBody>
      </p:sp>
      <p:sp>
        <p:nvSpPr>
          <p:cNvPr id="192" name="TextBox 191">
            <a:extLst>
              <a:ext uri="{FF2B5EF4-FFF2-40B4-BE49-F238E27FC236}">
                <a16:creationId xmlns:a16="http://schemas.microsoft.com/office/drawing/2014/main" id="{AEB1220B-1E7D-4044-B70B-E1EE135CD847}"/>
              </a:ext>
            </a:extLst>
          </p:cNvPr>
          <p:cNvSpPr txBox="1"/>
          <p:nvPr/>
        </p:nvSpPr>
        <p:spPr>
          <a:xfrm>
            <a:off x="15465437" y="40166214"/>
            <a:ext cx="14525497" cy="2723823"/>
          </a:xfrm>
          <a:prstGeom prst="rect">
            <a:avLst/>
          </a:prstGeom>
          <a:noFill/>
        </p:spPr>
        <p:txBody>
          <a:bodyPr wrap="square" rtlCol="0">
            <a:spAutoFit/>
          </a:bodyPr>
          <a:lstStyle/>
          <a:p>
            <a:r>
              <a:rPr lang="en-GB" dirty="0"/>
              <a:t>REFERENCES</a:t>
            </a:r>
            <a:endParaRPr lang="en-GB" sz="1200" dirty="0"/>
          </a:p>
          <a:p>
            <a:pPr marL="228600" indent="-228600">
              <a:buAutoNum type="arabicPeriod"/>
            </a:pPr>
            <a:r>
              <a:rPr lang="en-GB" sz="1500" dirty="0">
                <a:latin typeface="Times New Roman" panose="02020603050405020304" pitchFamily="18" charset="0"/>
                <a:cs typeface="Times New Roman" panose="02020603050405020304" pitchFamily="18" charset="0"/>
              </a:rPr>
              <a:t>Orr, M. E. </a:t>
            </a:r>
            <a:r>
              <a:rPr lang="en-GB" sz="1500" i="1" dirty="0">
                <a:latin typeface="Times New Roman" panose="02020603050405020304" pitchFamily="18" charset="0"/>
                <a:cs typeface="Times New Roman" panose="02020603050405020304" pitchFamily="18" charset="0"/>
              </a:rPr>
              <a:t>et al, </a:t>
            </a:r>
            <a:r>
              <a:rPr lang="en-GB" sz="1500" dirty="0">
                <a:latin typeface="Times New Roman" panose="02020603050405020304" pitchFamily="18" charset="0"/>
                <a:cs typeface="Times New Roman" panose="02020603050405020304" pitchFamily="18" charset="0"/>
              </a:rPr>
              <a:t>(2016) Extended Postnatal Brain Development in the Longest-Lived Rodent: Prolonged Maintenance of Neotenous Traits in the Naked Mole-Rat Brain. Frontiers in neuroscience 10, 504.</a:t>
            </a:r>
          </a:p>
          <a:p>
            <a:pPr marL="228600" indent="-228600">
              <a:buAutoNum type="arabicPeriod"/>
            </a:pPr>
            <a:r>
              <a:rPr lang="en-GB" sz="1500" dirty="0">
                <a:latin typeface="Times New Roman" panose="02020603050405020304" pitchFamily="18" charset="0"/>
                <a:cs typeface="Times New Roman" panose="02020603050405020304" pitchFamily="18" charset="0"/>
              </a:rPr>
              <a:t>Park, T. J. </a:t>
            </a:r>
            <a:r>
              <a:rPr lang="en-GB" sz="1500" i="1" dirty="0">
                <a:latin typeface="Times New Roman" panose="02020603050405020304" pitchFamily="18" charset="0"/>
                <a:cs typeface="Times New Roman" panose="02020603050405020304" pitchFamily="18" charset="0"/>
              </a:rPr>
              <a:t>et al, </a:t>
            </a:r>
            <a:r>
              <a:rPr lang="en-GB" sz="1500" dirty="0">
                <a:latin typeface="Times New Roman" panose="02020603050405020304" pitchFamily="18" charset="0"/>
                <a:cs typeface="Times New Roman" panose="02020603050405020304" pitchFamily="18" charset="0"/>
              </a:rPr>
              <a:t>(2017) Fructose-driven glycolysis supports anoxia resistance in the naked mole-rat. Science 356 (6335), 307.</a:t>
            </a:r>
          </a:p>
          <a:p>
            <a:pPr marL="228600" indent="-228600">
              <a:buFontTx/>
              <a:buAutoNum type="arabicPeriod"/>
            </a:pPr>
            <a:r>
              <a:rPr lang="en-GB" sz="1500" dirty="0">
                <a:latin typeface="Times New Roman" panose="02020603050405020304" pitchFamily="18" charset="0"/>
                <a:cs typeface="Times New Roman" panose="02020603050405020304" pitchFamily="18" charset="0"/>
              </a:rPr>
              <a:t>Kim, E. B. </a:t>
            </a:r>
            <a:r>
              <a:rPr lang="en-GB" sz="1500" i="1" dirty="0">
                <a:latin typeface="Times New Roman" panose="02020603050405020304" pitchFamily="18" charset="0"/>
                <a:cs typeface="Times New Roman" panose="02020603050405020304" pitchFamily="18" charset="0"/>
              </a:rPr>
              <a:t>et al </a:t>
            </a:r>
            <a:r>
              <a:rPr lang="en-GB" sz="1500" dirty="0">
                <a:latin typeface="Times New Roman" panose="02020603050405020304" pitchFamily="18" charset="0"/>
                <a:cs typeface="Times New Roman" panose="02020603050405020304" pitchFamily="18" charset="0"/>
              </a:rPr>
              <a:t>(2011) Genome sequencing reveals insights into physiology and longevity of the naked mole rat. Nature 479 (7372), 223-7.</a:t>
            </a:r>
          </a:p>
          <a:p>
            <a:pPr marL="228600" indent="-228600">
              <a:buAutoNum type="arabicPeriod"/>
            </a:pPr>
            <a:r>
              <a:rPr lang="en-GB" sz="1500" dirty="0">
                <a:latin typeface="Times New Roman" panose="02020603050405020304" pitchFamily="18" charset="0"/>
                <a:cs typeface="Times New Roman" panose="02020603050405020304" pitchFamily="18" charset="0"/>
              </a:rPr>
              <a:t>Keane, M. </a:t>
            </a:r>
            <a:r>
              <a:rPr lang="en-GB" sz="1500" i="1" dirty="0">
                <a:latin typeface="Times New Roman" panose="02020603050405020304" pitchFamily="18" charset="0"/>
                <a:cs typeface="Times New Roman" panose="02020603050405020304" pitchFamily="18" charset="0"/>
              </a:rPr>
              <a:t>et al </a:t>
            </a:r>
            <a:r>
              <a:rPr lang="en-GB" sz="1500" dirty="0">
                <a:latin typeface="Times New Roman" panose="02020603050405020304" pitchFamily="18" charset="0"/>
                <a:cs typeface="Times New Roman" panose="02020603050405020304" pitchFamily="18" charset="0"/>
              </a:rPr>
              <a:t>(2014) The Naked Mole Rat Genome Resource: facilitating analyses of cancer and longevity-related adaptations. Bioinformatics (Oxford, England) 30 (24), 3558-3560.</a:t>
            </a:r>
          </a:p>
          <a:p>
            <a:pPr marL="228600" indent="-228600">
              <a:buAutoNum type="arabicPeriod"/>
            </a:pPr>
            <a:r>
              <a:rPr lang="en-GB" sz="1500" dirty="0">
                <a:latin typeface="Times New Roman" panose="02020603050405020304" pitchFamily="18" charset="0"/>
                <a:cs typeface="Times New Roman" panose="02020603050405020304" pitchFamily="18" charset="0"/>
              </a:rPr>
              <a:t>Gurevich, A. </a:t>
            </a:r>
            <a:r>
              <a:rPr lang="en-GB" sz="1500" i="1" dirty="0">
                <a:latin typeface="Times New Roman" panose="02020603050405020304" pitchFamily="18" charset="0"/>
                <a:cs typeface="Times New Roman" panose="02020603050405020304" pitchFamily="18" charset="0"/>
              </a:rPr>
              <a:t>et al </a:t>
            </a:r>
            <a:r>
              <a:rPr lang="en-GB" sz="1500" dirty="0">
                <a:latin typeface="Times New Roman" panose="02020603050405020304" pitchFamily="18" charset="0"/>
                <a:cs typeface="Times New Roman" panose="02020603050405020304" pitchFamily="18" charset="0"/>
              </a:rPr>
              <a:t>(2013) QUAST: quality assessment tool for genome assemblies. Bioinformatics 29 (8), 1072-5.</a:t>
            </a:r>
          </a:p>
          <a:p>
            <a:pPr marL="228600" indent="-228600">
              <a:buAutoNum type="arabicPeriod"/>
            </a:pPr>
            <a:r>
              <a:rPr lang="en-GB" sz="1500" dirty="0">
                <a:latin typeface="Times New Roman" panose="02020603050405020304" pitchFamily="18" charset="0"/>
                <a:cs typeface="Times New Roman" panose="02020603050405020304" pitchFamily="18" charset="0"/>
              </a:rPr>
              <a:t>Mäkinen, V. </a:t>
            </a:r>
            <a:r>
              <a:rPr lang="en-GB" sz="1500" i="1" dirty="0">
                <a:latin typeface="Times New Roman" panose="02020603050405020304" pitchFamily="18" charset="0"/>
                <a:cs typeface="Times New Roman" panose="02020603050405020304" pitchFamily="18" charset="0"/>
              </a:rPr>
              <a:t>et al </a:t>
            </a:r>
            <a:r>
              <a:rPr lang="en-GB" sz="1500" dirty="0">
                <a:latin typeface="Times New Roman" panose="02020603050405020304" pitchFamily="18" charset="0"/>
                <a:cs typeface="Times New Roman" panose="02020603050405020304" pitchFamily="18" charset="0"/>
              </a:rPr>
              <a:t>(2012) Normalized N50 assembly metric using gap-restricted co-linear chaining. BMC Bioinformatics 13 (1), 255.</a:t>
            </a:r>
          </a:p>
          <a:p>
            <a:pPr marL="228600" indent="-228600">
              <a:buAutoNum type="arabicPeriod"/>
            </a:pPr>
            <a:r>
              <a:rPr lang="en-GB" sz="1500" dirty="0">
                <a:latin typeface="Times New Roman" panose="02020603050405020304" pitchFamily="18" charset="0"/>
                <a:cs typeface="Times New Roman" panose="02020603050405020304" pitchFamily="18" charset="0"/>
              </a:rPr>
              <a:t>Schneeberger, K. </a:t>
            </a:r>
            <a:r>
              <a:rPr lang="en-GB" sz="1500" i="1" dirty="0">
                <a:latin typeface="Times New Roman" panose="02020603050405020304" pitchFamily="18" charset="0"/>
                <a:cs typeface="Times New Roman" panose="02020603050405020304" pitchFamily="18" charset="0"/>
              </a:rPr>
              <a:t>et al, </a:t>
            </a:r>
            <a:r>
              <a:rPr lang="en-GB" sz="1500" dirty="0">
                <a:latin typeface="Times New Roman" panose="02020603050405020304" pitchFamily="18" charset="0"/>
                <a:cs typeface="Times New Roman" panose="02020603050405020304" pitchFamily="18" charset="0"/>
              </a:rPr>
              <a:t>(2011) Reference-guided assembly of four diverse &lt;</a:t>
            </a:r>
            <a:r>
              <a:rPr lang="en-GB" sz="1500" dirty="0" err="1">
                <a:latin typeface="Times New Roman" panose="02020603050405020304" pitchFamily="18" charset="0"/>
                <a:cs typeface="Times New Roman" panose="02020603050405020304" pitchFamily="18" charset="0"/>
              </a:rPr>
              <a:t>em</a:t>
            </a:r>
            <a:r>
              <a:rPr lang="en-GB" sz="1500" dirty="0">
                <a:latin typeface="Times New Roman" panose="02020603050405020304" pitchFamily="18" charset="0"/>
                <a:cs typeface="Times New Roman" panose="02020603050405020304" pitchFamily="18" charset="0"/>
              </a:rPr>
              <a:t>&gt;Arabidopsis thaliana&lt;/</a:t>
            </a:r>
            <a:r>
              <a:rPr lang="en-GB" sz="1500" dirty="0" err="1">
                <a:latin typeface="Times New Roman" panose="02020603050405020304" pitchFamily="18" charset="0"/>
                <a:cs typeface="Times New Roman" panose="02020603050405020304" pitchFamily="18" charset="0"/>
              </a:rPr>
              <a:t>em</a:t>
            </a:r>
            <a:r>
              <a:rPr lang="en-GB" sz="1500" dirty="0">
                <a:latin typeface="Times New Roman" panose="02020603050405020304" pitchFamily="18" charset="0"/>
                <a:cs typeface="Times New Roman" panose="02020603050405020304" pitchFamily="18" charset="0"/>
              </a:rPr>
              <a:t>&gt; genomes. Proceedings of the National Academy of Sciences 108 (25), 10249.</a:t>
            </a:r>
          </a:p>
          <a:p>
            <a:pPr marL="228600" indent="-228600">
              <a:buAutoNum type="arabicPeriod"/>
            </a:pPr>
            <a:endParaRPr lang="en-GB" sz="1100" dirty="0">
              <a:latin typeface="Times New Roman" panose="02020603050405020304" pitchFamily="18" charset="0"/>
              <a:cs typeface="Times New Roman" panose="02020603050405020304" pitchFamily="18" charset="0"/>
            </a:endParaRPr>
          </a:p>
          <a:p>
            <a:pPr marL="228600" indent="-228600">
              <a:buAutoNum type="arabicPeriod"/>
            </a:pPr>
            <a:endParaRPr lang="en-GB" sz="1100" dirty="0"/>
          </a:p>
          <a:p>
            <a:pPr marL="228600" indent="-228600">
              <a:buAutoNum type="arabicPeriod"/>
            </a:pPr>
            <a:endParaRPr lang="en-GB" sz="1100" dirty="0"/>
          </a:p>
        </p:txBody>
      </p:sp>
      <p:pic>
        <p:nvPicPr>
          <p:cNvPr id="105" name="Picture 6" descr="Naked Mole Rat | RARE: Creatures of the Photo Ark | Official Site ...">
            <a:extLst>
              <a:ext uri="{FF2B5EF4-FFF2-40B4-BE49-F238E27FC236}">
                <a16:creationId xmlns:a16="http://schemas.microsoft.com/office/drawing/2014/main" id="{F9B5D927-7A30-4432-86CD-0C58C94788AC}"/>
              </a:ext>
            </a:extLst>
          </p:cNvPr>
          <p:cNvPicPr>
            <a:picLocks noChangeAspect="1" noChangeArrowheads="1"/>
          </p:cNvPicPr>
          <p:nvPr/>
        </p:nvPicPr>
        <p:blipFill rotWithShape="1">
          <a:blip r:embed="rId8">
            <a:clrChange>
              <a:clrFrom>
                <a:srgbClr val="EEE3E1"/>
              </a:clrFrom>
              <a:clrTo>
                <a:srgbClr val="EEE3E1">
                  <a:alpha val="0"/>
                </a:srgbClr>
              </a:clrTo>
            </a:clrChange>
            <a:extLst>
              <a:ext uri="{28A0092B-C50C-407E-A947-70E740481C1C}">
                <a14:useLocalDpi xmlns:a14="http://schemas.microsoft.com/office/drawing/2010/main" val="0"/>
              </a:ext>
            </a:extLst>
          </a:blip>
          <a:srcRect l="35124" t="29583" r="4953" b="26060"/>
          <a:stretch/>
        </p:blipFill>
        <p:spPr bwMode="auto">
          <a:xfrm>
            <a:off x="19819561" y="9455318"/>
            <a:ext cx="10171374" cy="5001919"/>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8" descr="FTC Challenges Genome Sequencer Illumina's $1.2B PacBio ...">
            <a:extLst>
              <a:ext uri="{FF2B5EF4-FFF2-40B4-BE49-F238E27FC236}">
                <a16:creationId xmlns:a16="http://schemas.microsoft.com/office/drawing/2014/main" id="{F49FCD75-07EF-4674-8064-2CC57837A9C7}"/>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9373" t="10355" r="3948" b="6821"/>
          <a:stretch/>
        </p:blipFill>
        <p:spPr bwMode="auto">
          <a:xfrm>
            <a:off x="21611718" y="35267311"/>
            <a:ext cx="4364519" cy="2254274"/>
          </a:xfrm>
          <a:prstGeom prst="rect">
            <a:avLst/>
          </a:prstGeom>
          <a:noFill/>
          <a:extLst>
            <a:ext uri="{909E8E84-426E-40DD-AFC4-6F175D3DCCD1}">
              <a14:hiddenFill xmlns:a14="http://schemas.microsoft.com/office/drawing/2010/main">
                <a:solidFill>
                  <a:srgbClr val="FFFFFF"/>
                </a:solidFill>
              </a14:hiddenFill>
            </a:ext>
          </a:extLst>
        </p:spPr>
      </p:pic>
      <p:sp>
        <p:nvSpPr>
          <p:cNvPr id="197" name="TextBox 196">
            <a:extLst>
              <a:ext uri="{FF2B5EF4-FFF2-40B4-BE49-F238E27FC236}">
                <a16:creationId xmlns:a16="http://schemas.microsoft.com/office/drawing/2014/main" id="{43E75204-2D7C-4C4A-8CE9-4EF66AEB40D1}"/>
              </a:ext>
            </a:extLst>
          </p:cNvPr>
          <p:cNvSpPr txBox="1"/>
          <p:nvPr/>
        </p:nvSpPr>
        <p:spPr>
          <a:xfrm>
            <a:off x="17623342" y="39469171"/>
            <a:ext cx="9848849" cy="692497"/>
          </a:xfrm>
          <a:prstGeom prst="rect">
            <a:avLst/>
          </a:prstGeom>
          <a:noFill/>
        </p:spPr>
        <p:txBody>
          <a:bodyPr wrap="square" rtlCol="0">
            <a:spAutoFit/>
          </a:bodyPr>
          <a:lstStyle/>
          <a:p>
            <a:pPr algn="ctr"/>
            <a:r>
              <a:rPr lang="en-GB" sz="2000" b="1" dirty="0">
                <a:latin typeface="+mj-lt"/>
              </a:rPr>
              <a:t>Figure 5  </a:t>
            </a:r>
            <a:r>
              <a:rPr lang="en-GB" sz="2000" dirty="0">
                <a:latin typeface="+mj-lt"/>
              </a:rPr>
              <a:t>A pipeline of major steps for a </a:t>
            </a:r>
            <a:r>
              <a:rPr lang="en-GB" sz="2000" i="1" dirty="0">
                <a:latin typeface="+mj-lt"/>
              </a:rPr>
              <a:t>de novo </a:t>
            </a:r>
            <a:r>
              <a:rPr lang="en-GB" sz="2000" dirty="0">
                <a:latin typeface="+mj-lt"/>
              </a:rPr>
              <a:t>genome assembly of the naked mole-rat</a:t>
            </a:r>
            <a:r>
              <a:rPr lang="en-GB" sz="2000" b="1" dirty="0">
                <a:latin typeface="+mj-lt"/>
              </a:rPr>
              <a:t>.   </a:t>
            </a:r>
            <a:endParaRPr lang="en-GB" sz="2000" dirty="0">
              <a:latin typeface="+mj-lt"/>
            </a:endParaRPr>
          </a:p>
          <a:p>
            <a:pPr algn="ctr"/>
            <a:r>
              <a:rPr lang="en-GB" sz="1900" dirty="0"/>
              <a:t> </a:t>
            </a:r>
          </a:p>
        </p:txBody>
      </p:sp>
      <p:pic>
        <p:nvPicPr>
          <p:cNvPr id="119" name="Picture 22" descr="Young at heart | Mission magazine | UT Health Science Center San ...">
            <a:extLst>
              <a:ext uri="{FF2B5EF4-FFF2-40B4-BE49-F238E27FC236}">
                <a16:creationId xmlns:a16="http://schemas.microsoft.com/office/drawing/2014/main" id="{82ADB683-748B-453C-B56E-AF1F1437BA32}"/>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916720" y="34086395"/>
            <a:ext cx="5323536" cy="3322917"/>
          </a:xfrm>
          <a:prstGeom prst="rect">
            <a:avLst/>
          </a:prstGeom>
          <a:noFill/>
          <a:extLst>
            <a:ext uri="{909E8E84-426E-40DD-AFC4-6F175D3DCCD1}">
              <a14:hiddenFill xmlns:a14="http://schemas.microsoft.com/office/drawing/2010/main">
                <a:solidFill>
                  <a:srgbClr val="FFFFFF"/>
                </a:solidFill>
              </a14:hiddenFill>
            </a:ext>
          </a:extLst>
        </p:spPr>
      </p:pic>
      <p:cxnSp>
        <p:nvCxnSpPr>
          <p:cNvPr id="76" name="Straight Connector 75">
            <a:extLst>
              <a:ext uri="{FF2B5EF4-FFF2-40B4-BE49-F238E27FC236}">
                <a16:creationId xmlns:a16="http://schemas.microsoft.com/office/drawing/2014/main" id="{E88F8FF8-234F-4F08-91F6-9679D3992D2B}"/>
              </a:ext>
            </a:extLst>
          </p:cNvPr>
          <p:cNvCxnSpPr>
            <a:cxnSpLocks/>
          </p:cNvCxnSpPr>
          <p:nvPr/>
        </p:nvCxnSpPr>
        <p:spPr>
          <a:xfrm>
            <a:off x="293016" y="3686320"/>
            <a:ext cx="1082764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3061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1417</Words>
  <Application>Microsoft Office PowerPoint</Application>
  <PresentationFormat>Custom</PresentationFormat>
  <Paragraphs>104</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Candara</vt:lpstr>
      <vt:lpstr>Candara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raul .</dc:creator>
  <cp:lastModifiedBy>Mohammed Bilal - QIAGEN</cp:lastModifiedBy>
  <cp:revision>264</cp:revision>
  <dcterms:created xsi:type="dcterms:W3CDTF">2017-11-27T15:29:06Z</dcterms:created>
  <dcterms:modified xsi:type="dcterms:W3CDTF">2021-06-27T18:42:27Z</dcterms:modified>
</cp:coreProperties>
</file>