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7" r:id="rId2"/>
    <p:sldId id="735" r:id="rId3"/>
    <p:sldId id="749" r:id="rId4"/>
    <p:sldId id="776" r:id="rId5"/>
    <p:sldId id="657" r:id="rId6"/>
    <p:sldId id="779" r:id="rId7"/>
    <p:sldId id="775" r:id="rId8"/>
    <p:sldId id="778" r:id="rId9"/>
    <p:sldId id="777" r:id="rId10"/>
    <p:sldId id="780" r:id="rId11"/>
    <p:sldId id="764" r:id="rId12"/>
    <p:sldId id="759" r:id="rId13"/>
    <p:sldId id="751" r:id="rId14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45" autoAdjust="0"/>
    <p:restoredTop sz="94658" autoAdjust="0"/>
  </p:normalViewPr>
  <p:slideViewPr>
    <p:cSldViewPr snapToGrid="0">
      <p:cViewPr varScale="1">
        <p:scale>
          <a:sx n="78" d="100"/>
          <a:sy n="78" d="100"/>
        </p:scale>
        <p:origin x="11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13DDDC-4939-4362-BFB0-08F554D54978}" type="datetimeFigureOut">
              <a:rPr lang="en-CH" smtClean="0"/>
              <a:t>11/27/2024</a:t>
            </a:fld>
            <a:endParaRPr lang="en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A0751C-6569-4801-ACD1-B5B5E0ACDE0F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2363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15171-9635-4F42-8CD4-9A70F282BF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2C10F9-73EB-273F-F5F0-CBCC14CF5A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15A071-10FA-AD36-FE3D-FC970E1A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71C3E-5EA7-00BD-D691-1D2E253683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4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54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FE005-FE2E-6530-73CE-B2C3D5ACC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B4A56-92AB-AC22-E902-14BEC737B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CB8F8-258D-14CD-09CC-B99170DEC7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08E700-64B9-B25D-7F9A-1A7E3F058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6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56086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938F6C-A9AF-9DF3-8362-7C6D924A0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C7707B-B67A-04B8-1DC1-8F08F3255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4BF81F-8B35-0841-CDD1-DA0ABBBB9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3A4E-8026-4780-D19D-B91F1C7C41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7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263343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039E5-FBB6-41CD-4E86-1FDB17072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0230D7-24CC-668D-1CDD-9D96D232B6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2D373F-2A8D-1631-E724-889798D6C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70D73A-BA68-10AE-04AE-32B562A135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8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06310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40EC8-6140-60F8-EC2D-06F0B0563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9A06AA-1A5E-343A-1E50-A6AEC30C5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FD9933-6232-234E-74D8-2F00F63AC1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B9004E-4339-6830-C6FB-5D488C43DB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9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67022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F3637-C77E-574E-5FD1-8ADF8941C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EDFA20-6216-0E56-EDE4-ED355A0D3A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E38FDB-86DB-2FD2-CCBC-9F89BDA26F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165F5F-8A88-328D-6CCA-645B79CE61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A0751C-6569-4801-ACD1-B5B5E0ACDE0F}" type="slidenum">
              <a:rPr lang="en-CH" smtClean="0"/>
              <a:t>10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565497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1DE09-B1CB-9648-25BE-8C81C294E3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7B7AD7-231B-00DB-064D-2F1F466E8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E122D-DC3D-1F8A-A3C6-C74D851B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830D8-10C2-4A5F-8DA1-274779DEFBA0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2E7FF0-57BA-EBB8-98E5-EF09395AD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5D7CA-3CEE-1CF5-4251-AD9C008A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6233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AB84F-5E57-BDF0-AF88-005F8EF65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8FF393-CB3C-F298-B257-428E235CE4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68EE36-CE63-A606-7762-7438229E9D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2369FE-A9D6-CD8D-32D7-5262FC6B0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0FF84-993B-483F-BE4F-42D8CB3B8F37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ABAE3-1E79-1029-F185-FCA7451B4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A04EA-6EE5-427A-BB8B-F1638BF37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50001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A6CBC-26AF-9638-CA14-558EBF36D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A806C-97B8-42EB-DDC8-90B8DB19C7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8CB5B-7FED-5C76-99E1-9D8F939AC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53367-FFA4-417B-BE03-E7FB2ECA91C5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F1AB7-99F5-D088-523A-EE8CB1FF2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801242-CCBE-9426-D5BD-876661307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13486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F4416B-CFE5-1362-D989-BBE5B8A39A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5D79D1-D189-C9DB-6050-851E7EA769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29BC82-A982-916E-8571-3EADBB9E1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6B159-0861-4F3B-9BEF-68FAF5619C4E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EC9FE5-8EC7-1C6F-3EED-252A5E0AE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B538E-13F8-0242-D91F-A0D1FDD3F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37544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86368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8" y="2932195"/>
            <a:ext cx="5020056" cy="3721608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8" y="2471289"/>
            <a:ext cx="5020056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659418" y="2932195"/>
            <a:ext cx="5021051" cy="3724394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659418" y="2452616"/>
            <a:ext cx="502105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712160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3249217"/>
            <a:ext cx="3905012" cy="3019820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080891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689715"/>
            <a:ext cx="390501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689715"/>
            <a:ext cx="3904488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Picture Placeholder 14">
            <a:extLst>
              <a:ext uri="{FF2B5EF4-FFF2-40B4-BE49-F238E27FC236}">
                <a16:creationId xmlns:a16="http://schemas.microsoft.com/office/drawing/2014/main" id="{11422EFD-6C2C-C11C-1CC4-84B4EC0F794C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61258" y="3269614"/>
            <a:ext cx="3904488" cy="301752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222F2AAB-F314-B3D5-5D94-BCD81CFBE80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689714"/>
            <a:ext cx="3927952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FF6F29D3-C765-B293-634C-E80C40CBC0F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65386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6198437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141824" y="1271626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41825" y="4419695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41823" y="770618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41822" y="3884777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Text Placeholder 22">
            <a:extLst>
              <a:ext uri="{FF2B5EF4-FFF2-40B4-BE49-F238E27FC236}">
                <a16:creationId xmlns:a16="http://schemas.microsoft.com/office/drawing/2014/main" id="{4B0E43FB-25D8-F6FA-4604-F100319310D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050177" y="1271626"/>
            <a:ext cx="3546281" cy="2403439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17429368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8160775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5791200" y="647370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5791200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E4FF3060-4043-1938-50CA-8235DA749AE6}"/>
              </a:ext>
            </a:extLst>
          </p:cNvPr>
          <p:cNvSpPr>
            <a:spLocks noGrp="1"/>
          </p:cNvSpPr>
          <p:nvPr>
            <p:ph type="tbl" sz="quarter" idx="18"/>
          </p:nvPr>
        </p:nvSpPr>
        <p:spPr>
          <a:xfrm>
            <a:off x="3822331" y="1254193"/>
            <a:ext cx="4157086" cy="2538413"/>
          </a:xfrm>
        </p:spPr>
        <p:txBody>
          <a:bodyPr/>
          <a:lstStyle/>
          <a:p>
            <a:endParaRPr lang="en-US"/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6F231255-045B-85C2-D794-B4B3E3E635BF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8116157" y="125531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A6A6AB49-3EDC-2776-0468-445D4501C48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8116158" y="4403381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3B15369A-FFF2-9FD1-93B9-1C682A5C0A0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116156" y="75430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7" name="Text Placeholder 22">
            <a:extLst>
              <a:ext uri="{FF2B5EF4-FFF2-40B4-BE49-F238E27FC236}">
                <a16:creationId xmlns:a16="http://schemas.microsoft.com/office/drawing/2014/main" id="{C698E3A9-7088-34C3-381E-6D9E2B98D79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116155" y="3868463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9" name="Picture Placeholder 14">
            <a:extLst>
              <a:ext uri="{FF2B5EF4-FFF2-40B4-BE49-F238E27FC236}">
                <a16:creationId xmlns:a16="http://schemas.microsoft.com/office/drawing/2014/main" id="{BAB5FCEF-125F-EBA4-14C2-8775A49A07F3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4287303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Text Placeholder 22">
            <a:extLst>
              <a:ext uri="{FF2B5EF4-FFF2-40B4-BE49-F238E27FC236}">
                <a16:creationId xmlns:a16="http://schemas.microsoft.com/office/drawing/2014/main" id="{1356685B-61DF-7676-0D1F-19AACF3FB5B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287300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24233450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4A4D4D9E-AA08-C1A6-90C0-77678F5796D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82400" y="6637412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1">
            <a:extLst>
              <a:ext uri="{FF2B5EF4-FFF2-40B4-BE49-F238E27FC236}">
                <a16:creationId xmlns:a16="http://schemas.microsoft.com/office/drawing/2014/main" id="{B99D562B-0392-2D91-8FD0-62CAF8DF0479}"/>
              </a:ext>
            </a:extLst>
          </p:cNvPr>
          <p:cNvSpPr txBox="1">
            <a:spLocks/>
          </p:cNvSpPr>
          <p:nvPr userDrawn="1"/>
        </p:nvSpPr>
        <p:spPr>
          <a:xfrm>
            <a:off x="11657005" y="6473709"/>
            <a:ext cx="609600" cy="18288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45700" rIns="0" bIns="0" rtlCol="0" anchor="b" anchorCtr="0">
            <a:noAutofit/>
          </a:bodyPr>
          <a:lstStyle>
            <a:defPPr>
              <a:defRPr lang="en-US"/>
            </a:defPPr>
            <a:lvl1pPr marL="0" lvl="0" indent="0" algn="ctr" defTabSz="914400" rtl="0" eaLnBrk="1" latinLnBrk="0" hangingPunct="1">
              <a:spcBef>
                <a:spcPts val="0"/>
              </a:spcBef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lvl="1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lvl="2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lvl="3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lvl="4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0" lvl="5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0" lvl="6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0" lvl="7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0" lvl="8" indent="0" algn="ctr" defTabSz="914400" rtl="0" eaLnBrk="1" latinLnBrk="0" hangingPunct="1">
              <a:spcBef>
                <a:spcPts val="0"/>
              </a:spcBef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093DD440-F695-C5F8-30F9-447F25C9E4C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21887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6" name="Picture Placeholder 14">
            <a:extLst>
              <a:ext uri="{FF2B5EF4-FFF2-40B4-BE49-F238E27FC236}">
                <a16:creationId xmlns:a16="http://schemas.microsoft.com/office/drawing/2014/main" id="{EC913BBE-E5C3-2995-A46C-CAEE4E8BFC0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21888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A3EA6B81-4227-551A-C674-1F9AC7313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88" y="129148"/>
            <a:ext cx="11235117" cy="465699"/>
          </a:xfrm>
        </p:spPr>
        <p:txBody>
          <a:bodyPr>
            <a:normAutofit/>
          </a:bodyPr>
          <a:lstStyle>
            <a:lvl1pPr>
              <a:defRPr sz="2600" b="1">
                <a:solidFill>
                  <a:srgbClr val="BC5F2B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5B0C0EEA-94E5-D030-6359-F7968F6ED3C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21886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5DD450E-1334-CA8E-18BA-A28291266B1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21885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0" name="Picture Placeholder 14">
            <a:extLst>
              <a:ext uri="{FF2B5EF4-FFF2-40B4-BE49-F238E27FC236}">
                <a16:creationId xmlns:a16="http://schemas.microsoft.com/office/drawing/2014/main" id="{5544B2AF-A38E-38D1-E832-19B98E7C9270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26792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Picture Placeholder 14">
            <a:extLst>
              <a:ext uri="{FF2B5EF4-FFF2-40B4-BE49-F238E27FC236}">
                <a16:creationId xmlns:a16="http://schemas.microsoft.com/office/drawing/2014/main" id="{A5559941-E234-2242-62E1-9CCEFC2268C5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426792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Text Placeholder 22">
            <a:extLst>
              <a:ext uri="{FF2B5EF4-FFF2-40B4-BE49-F238E27FC236}">
                <a16:creationId xmlns:a16="http://schemas.microsoft.com/office/drawing/2014/main" id="{B2DCE18C-67FD-6FAD-C533-892B6726737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26792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13" name="Text Placeholder 22">
            <a:extLst>
              <a:ext uri="{FF2B5EF4-FFF2-40B4-BE49-F238E27FC236}">
                <a16:creationId xmlns:a16="http://schemas.microsoft.com/office/drawing/2014/main" id="{54A9D523-76AA-30A7-48CF-665C36D8581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26792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2" name="Picture Placeholder 14">
            <a:extLst>
              <a:ext uri="{FF2B5EF4-FFF2-40B4-BE49-F238E27FC236}">
                <a16:creationId xmlns:a16="http://schemas.microsoft.com/office/drawing/2014/main" id="{A1602D42-B639-5CE5-1F14-3556346AFB60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8113963" y="1254193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17A4CC35-284E-FE3E-7CA3-E6D05E6DE96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8113964" y="4402262"/>
            <a:ext cx="3263704" cy="242087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Text Placeholder 22">
            <a:extLst>
              <a:ext uri="{FF2B5EF4-FFF2-40B4-BE49-F238E27FC236}">
                <a16:creationId xmlns:a16="http://schemas.microsoft.com/office/drawing/2014/main" id="{ACF1CA30-5607-1E9C-4D9C-36544D22C9A2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113962" y="753185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5" name="Text Placeholder 22">
            <a:extLst>
              <a:ext uri="{FF2B5EF4-FFF2-40B4-BE49-F238E27FC236}">
                <a16:creationId xmlns:a16="http://schemas.microsoft.com/office/drawing/2014/main" id="{8FA5DFD3-0BEB-A566-B5A0-7E530683B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113961" y="3867344"/>
            <a:ext cx="3546281" cy="383637"/>
          </a:xfrm>
        </p:spPr>
        <p:txBody>
          <a:bodyPr>
            <a:noAutofit/>
          </a:bodyPr>
          <a:lstStyle>
            <a:lvl1pPr marL="228600" indent="-228600">
              <a:buFont typeface="Wingdings" panose="05000000000000000000" pitchFamily="2" charset="2"/>
              <a:buChar char="Ø"/>
              <a:defRPr sz="1800"/>
            </a:lvl1pPr>
            <a:lvl2pPr marL="457200" indent="0">
              <a:buNone/>
              <a:defRPr sz="2600"/>
            </a:lvl2pPr>
            <a:lvl3pPr>
              <a:defRPr sz="2600"/>
            </a:lvl3pPr>
            <a:lvl4pPr>
              <a:defRPr sz="2600"/>
            </a:lvl4pPr>
            <a:lvl5pPr>
              <a:defRPr sz="26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  <p:extLst>
      <p:ext uri="{BB962C8B-B14F-4D97-AF65-F5344CB8AC3E}">
        <p14:creationId xmlns:p14="http://schemas.microsoft.com/office/powerpoint/2010/main" val="596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59932D-132A-C89D-3DC2-65BC54F8A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FED687-9478-4505-9CB0-F26F3693E076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74862C-FEE3-F5F7-62E6-82DFF5C8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F43ED9-F2AB-E80E-342E-38488ECF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196533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 with Log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traight Connector 6"/>
          <p:cNvSpPr/>
          <p:nvPr/>
        </p:nvSpPr>
        <p:spPr>
          <a:xfrm>
            <a:off x="609601" y="5760721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sp>
        <p:nvSpPr>
          <p:cNvPr id="128" name="Straight Connector 7"/>
          <p:cNvSpPr/>
          <p:nvPr/>
        </p:nvSpPr>
        <p:spPr>
          <a:xfrm>
            <a:off x="609601" y="472239"/>
            <a:ext cx="10972801" cy="1"/>
          </a:xfrm>
          <a:prstGeom prst="line">
            <a:avLst/>
          </a:prstGeom>
          <a:ln w="25400">
            <a:solidFill>
              <a:srgbClr val="BC5F2B"/>
            </a:solidFill>
          </a:ln>
        </p:spPr>
        <p:txBody>
          <a:bodyPr lIns="45718" tIns="45718" rIns="45718" bIns="45718"/>
          <a:lstStyle/>
          <a:p>
            <a:pPr>
              <a:defRPr>
                <a:solidFill>
                  <a:srgbClr val="BC5F2B"/>
                </a:solidFill>
              </a:defRPr>
            </a:pPr>
            <a:endParaRPr sz="1800"/>
          </a:p>
        </p:txBody>
      </p:sp>
      <p:pic>
        <p:nvPicPr>
          <p:cNvPr id="129" name="Picture 3" descr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8325" y="212151"/>
            <a:ext cx="4797476" cy="214099"/>
          </a:xfrm>
          <a:prstGeom prst="rect">
            <a:avLst/>
          </a:prstGeom>
          <a:ln w="12700">
            <a:miter lim="400000"/>
          </a:ln>
        </p:spPr>
      </p:pic>
      <p:pic>
        <p:nvPicPr>
          <p:cNvPr id="130" name="Picture 4" descr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645" y="5974039"/>
            <a:ext cx="1826759" cy="557371"/>
          </a:xfrm>
          <a:prstGeom prst="rect">
            <a:avLst/>
          </a:prstGeom>
          <a:ln w="12700">
            <a:miter lim="400000"/>
          </a:ln>
        </p:spPr>
      </p:pic>
      <p:sp>
        <p:nvSpPr>
          <p:cNvPr id="131" name="Title Text"/>
          <p:cNvSpPr txBox="1">
            <a:spLocks noGrp="1"/>
          </p:cNvSpPr>
          <p:nvPr>
            <p:ph type="title"/>
          </p:nvPr>
        </p:nvSpPr>
        <p:spPr>
          <a:xfrm>
            <a:off x="609600" y="1230416"/>
            <a:ext cx="10957987" cy="1143001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Title Text</a:t>
            </a:r>
          </a:p>
        </p:txBody>
      </p:sp>
      <p:sp>
        <p:nvSpPr>
          <p:cNvPr id="132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605367" y="2696828"/>
            <a:ext cx="10962220" cy="1721071"/>
          </a:xfrm>
          <a:prstGeom prst="rect">
            <a:avLst/>
          </a:prstGeom>
        </p:spPr>
        <p:txBody>
          <a:bodyPr/>
          <a:lstStyle>
            <a:lvl1pPr>
              <a:spcBef>
                <a:spcPts val="500"/>
              </a:spcBef>
              <a:defRPr>
                <a:solidFill>
                  <a:srgbClr val="BC5F2B"/>
                </a:solidFill>
              </a:defRPr>
            </a:lvl1pPr>
            <a:lvl2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2pPr>
            <a:lvl3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3pPr>
            <a:lvl4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4pPr>
            <a:lvl5pPr marL="0" indent="0">
              <a:spcBef>
                <a:spcPts val="500"/>
              </a:spcBef>
              <a:buSzTx/>
              <a:buNone/>
              <a:defRPr>
                <a:solidFill>
                  <a:srgbClr val="BC5F2B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372728" y="6224225"/>
            <a:ext cx="364872" cy="264253"/>
          </a:xfrm>
          <a:prstGeom prst="rect">
            <a:avLst/>
          </a:prstGeom>
        </p:spPr>
        <p:txBody>
          <a:bodyPr lIns="45718" tIns="45718" rIns="45718" bIns="45718" anchor="ctr"/>
          <a:lstStyle>
            <a:lvl1pPr algn="r">
              <a:defRPr b="0">
                <a:latin typeface="Arial"/>
                <a:ea typeface="Arial"/>
                <a:cs typeface="Arial"/>
                <a:sym typeface="Arial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9112173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F1781-1099-99D8-974F-2C8D1BE34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891" y="136525"/>
            <a:ext cx="10515600" cy="775421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E0A632-B6E4-E900-3C4C-59FDD27C6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0891" y="1031298"/>
            <a:ext cx="2967182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A32F8EB-3542-424E-9911-EA2BBDBB300D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7951075" y="1012825"/>
            <a:ext cx="4215525" cy="29772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9998617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95410-7BE6-1B73-40A5-0DDB1FEDA7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46552-AD5F-5C45-DA4D-481CD5CC21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8F250C-848E-B35A-12EE-C77D1A3AD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10CFE-E88B-4C60-B5B9-5FFB9CD55CFA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D142D-9DEC-A6D6-3CC6-2F496B4AD9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8CF4E8-A866-0C79-35C8-7F0244A85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42541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6E288-7570-D6D4-FB8C-CEA53F31F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9700F-4D19-5F78-0C54-0E5E502693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5003A2-0C58-60E3-1D09-851B8675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E6E3A0-8813-2828-F8E1-8FBE41D74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A30AF-121B-4C37-B404-939C6B84AC2D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517F85-3CDF-25AB-2A6F-926D332AF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CA9F17-99B7-F303-2D08-A0B8ED806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7622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C98DE-44FF-6442-8005-88E7F153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011FE-BA92-3997-96D4-AB8744F9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190399-1E35-B223-592E-09B5B42C9B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724AD-D664-12C9-5E4D-FE281966DE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DED15-230D-3E0E-12BE-F49DB0677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A1BE3B-1576-0CC4-D53B-7DA092DB4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01DBD-35E2-4DA9-A075-9E6ABC6D5D92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21F7CE-0CD1-0842-FF51-A35229AC1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FFDEB0-D861-9643-B5EE-C5C4702198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616943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C5D3F-0503-0828-7AAA-244C804D7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0D1403-AFEF-90D3-71A9-EBF79789E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212BA-4CCF-4235-B2DC-81CAE89B41EC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3C6CB2-4F33-DA0A-E9FE-1F5763248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12E339D-70F0-194F-39CA-292086343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9860315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353BD-E0D3-19F8-288C-699A0A5F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1C61F-FB5D-486B-9E10-C65DE265239C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6AB738-E362-CBC8-05D7-CFB8965E5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A9A61-D861-62B6-99D1-0160FE263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28991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DCC3B-77C5-4D64-C1EA-231E6D1F93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DDE4BE-7CEB-C8BC-7D68-C7EF6BC85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F6161-AAE7-08C0-C889-CF49759C2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849F9A-4D5A-55F3-4EC8-5529D6E60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EE779-A6CC-466F-B398-641D7991A93F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089C72-B93D-F40C-69A0-3FDFE7B2B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CA11C-1943-C15B-22FE-7B45F16DF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4842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55962BE-BA99-3B3D-000C-05982D72A5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BD419-C2F9-2866-45C7-7F41F100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61CDDE-EF11-3DEF-BAD8-0BC0D45955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6F900-441B-4340-B729-84F7E1EA1DA2}" type="datetime8">
              <a:rPr lang="en-CH" smtClean="0"/>
              <a:t>11/27/2024 14:39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A4982-120F-98BC-82AC-BFE0FD6CD1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344B8A-5AB6-1442-E1EA-C150F641B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06EB1-9FC4-4976-A330-95DB54B0A90A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287279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3" r:id="rId13"/>
    <p:sldLayoutId id="2147483668" r:id="rId14"/>
    <p:sldLayoutId id="2147483666" r:id="rId15"/>
    <p:sldLayoutId id="2147483662" r:id="rId16"/>
    <p:sldLayoutId id="2147483665" r:id="rId17"/>
    <p:sldLayoutId id="2147483667" r:id="rId18"/>
    <p:sldLayoutId id="2147483664" r:id="rId19"/>
    <p:sldLayoutId id="2147483669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UNE/2x2_sim/wiki/MiniRun6.1-file-locations" TargetMode="External"/><Relationship Id="rId2" Type="http://schemas.openxmlformats.org/officeDocument/2006/relationships/hyperlink" Target="https://cdcvs.fnal.gov/redmine/projects/argoncube-2x2-demonstrator/wiki/Locations_of_processed_data" TargetMode="Externa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.png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13" Type="http://schemas.openxmlformats.org/officeDocument/2006/relationships/image" Target="NULL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12" Type="http://schemas.openxmlformats.org/officeDocument/2006/relationships/image" Target="NUL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4.png"/><Relationship Id="rId11" Type="http://schemas.openxmlformats.org/officeDocument/2006/relationships/image" Target="../media/image17.png"/><Relationship Id="rId5" Type="http://schemas.openxmlformats.org/officeDocument/2006/relationships/image" Target="NULL"/><Relationship Id="rId10" Type="http://schemas.openxmlformats.org/officeDocument/2006/relationships/image" Target="../media/image16.png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53" name="Title 1"/>
              <p:cNvSpPr txBox="1"/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0" tIns="0" rIns="0" bIns="0" anchor="b">
                <a:spAutoFit/>
              </a:bodyPr>
              <a:lstStyle/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3200" b="1" dirty="0">
                    <a:sym typeface="Helvetica"/>
                  </a:rPr>
                  <a:t>Latest Update from DUNE ND-LAr </a:t>
                </a:r>
                <a14:m>
                  <m:oMath xmlns:m="http://schemas.openxmlformats.org/officeDocument/2006/math"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×</m:t>
                    </m:r>
                    <m:r>
                      <a:rPr lang="en-US" sz="3200" b="1" i="1" smtClean="0">
                        <a:latin typeface="Cambria Math" panose="02040503050406030204" pitchFamily="18" charset="0"/>
                        <a:sym typeface="Helvetica"/>
                      </a:rPr>
                      <m:t>𝟐</m:t>
                    </m:r>
                  </m:oMath>
                </a14:m>
                <a:r>
                  <a:rPr lang="en-US" sz="3200" b="1" dirty="0">
                    <a:sym typeface="Helvetica"/>
                  </a:rPr>
                  <a:t> Prototype</a:t>
                </a:r>
              </a:p>
              <a:p>
                <a:pPr algn="ctr">
                  <a:lnSpc>
                    <a:spcPct val="120000"/>
                  </a:lnSpc>
                  <a:defRPr sz="2800">
                    <a:solidFill>
                      <a:srgbClr val="BC5F2B"/>
                    </a:solidFill>
                    <a:latin typeface="Times"/>
                    <a:ea typeface="Times"/>
                    <a:cs typeface="Times"/>
                    <a:sym typeface="Times"/>
                  </a:defRPr>
                </a:pPr>
                <a:r>
                  <a:rPr lang="en-US" sz="2000" b="1" dirty="0">
                    <a:sym typeface="Helvetica"/>
                  </a:rPr>
                  <a:t>(Update: November 27, 2024)</a:t>
                </a:r>
              </a:p>
            </p:txBody>
          </p:sp>
        </mc:Choice>
        <mc:Fallback>
          <p:sp>
            <p:nvSpPr>
              <p:cNvPr id="153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001" y="2085353"/>
                <a:ext cx="8927535" cy="1518942"/>
              </a:xfrm>
              <a:prstGeom prst="rect">
                <a:avLst/>
              </a:prstGeom>
              <a:blipFill>
                <a:blip r:embed="rId2"/>
                <a:stretch>
                  <a:fillRect t="-4418" b="-10442"/>
                </a:stretch>
              </a:blipFill>
              <a:ln w="12700">
                <a:miter lim="400000"/>
              </a:ln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60203B20-D3B1-E548-979A-EE6ED2F4CAE4}"/>
              </a:ext>
            </a:extLst>
          </p:cNvPr>
          <p:cNvSpPr/>
          <p:nvPr/>
        </p:nvSpPr>
        <p:spPr>
          <a:xfrm>
            <a:off x="1530632" y="3885850"/>
            <a:ext cx="8927535" cy="4968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400">
                <a:solidFill>
                  <a:srgbClr val="000000"/>
                </a:solidFill>
                <a:latin typeface="Times"/>
                <a:ea typeface="Times"/>
                <a:cs typeface="Times"/>
                <a:sym typeface="Times"/>
              </a:defRPr>
            </a:pPr>
            <a:r>
              <a:rPr lang="en-US" dirty="0"/>
              <a:t>M. Bilal Azam</a:t>
            </a:r>
            <a:r>
              <a:rPr lang="en-US" sz="2400" dirty="0">
                <a:latin typeface="Times"/>
              </a:rPr>
              <a:t>, </a:t>
            </a:r>
            <a:r>
              <a:rPr lang="en-US" sz="2400" dirty="0">
                <a:latin typeface="Times" pitchFamily="2" charset="0"/>
              </a:rPr>
              <a:t>Zelimir Djurcic et. al.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94546B5-2A55-694E-B8E2-34AFDFDC1F3F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7359888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1E539-3614-BA92-5288-65CF8555D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606F0F-F908-C62C-471F-EAC5562195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056D8E07-1D78-3627-9BA3-6F0086BD19F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/>
        </p:blipFill>
        <p:spPr>
          <a:xfrm>
            <a:off x="-263" y="2800170"/>
            <a:ext cx="4030743" cy="301982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96CC90C8-4E00-76F2-E6B2-F1FA160F428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4080628" y="2820567"/>
            <a:ext cx="4030743" cy="3017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E0E864-2A05-6BE2-9F07-0D689199F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 around Cathodes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FE77041-39C1-F37C-43AD-ADFC71321D4E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-262" y="2395267"/>
                <a:ext cx="3905012" cy="376470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FFE77041-39C1-F37C-43AD-ADFC71321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-262" y="2395267"/>
                <a:ext cx="3905012" cy="376470"/>
              </a:xfrm>
              <a:blipFill>
                <a:blip r:embed="rId5"/>
                <a:stretch>
                  <a:fillRect l="-1092" t="-1612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D54A10-A218-1F81-73BF-480BCAF84B70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4080629" y="2395266"/>
                <a:ext cx="3904488" cy="376470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8" name="Text Placeholder 7">
                <a:extLst>
                  <a:ext uri="{FF2B5EF4-FFF2-40B4-BE49-F238E27FC236}">
                    <a16:creationId xmlns:a16="http://schemas.microsoft.com/office/drawing/2014/main" id="{16D54A10-A218-1F81-73BF-480BCAF84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4080629" y="2395266"/>
                <a:ext cx="3904488" cy="376470"/>
              </a:xfrm>
              <a:blipFill>
                <a:blip r:embed="rId6"/>
                <a:stretch>
                  <a:fillRect l="-936" t="-1612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B0F8B8DF-A34B-4C21-B71D-9B0F288A659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8160996" y="2820567"/>
            <a:ext cx="4030742" cy="301752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2ABBF73C-BB74-586C-8650-58619D362C99}"/>
                  </a:ext>
                </a:extLst>
              </p:cNvPr>
              <p:cNvSpPr>
                <a:spLocks noGrp="1"/>
              </p:cNvSpPr>
              <p:nvPr>
                <p:ph type="body" sz="quarter" idx="19"/>
              </p:nvPr>
            </p:nvSpPr>
            <p:spPr>
              <a:xfrm>
                <a:off x="8137532" y="2395266"/>
                <a:ext cx="3927952" cy="376470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2ABBF73C-BB74-586C-8650-58619D362C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9"/>
              </p:nvPr>
            </p:nvSpPr>
            <p:spPr>
              <a:xfrm>
                <a:off x="8137532" y="2395266"/>
                <a:ext cx="3927952" cy="376470"/>
              </a:xfrm>
              <a:blipFill>
                <a:blip r:embed="rId8"/>
                <a:stretch>
                  <a:fillRect l="-1087" t="-16129"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9237DB0-17E3-0865-D9F6-D001BC084DF5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</p:spPr>
            <p:txBody>
              <a:bodyPr/>
              <a:lstStyle/>
              <a:p>
                <a:r>
                  <a:rPr lang="en-US" sz="2000" dirty="0"/>
                  <a:t>Neutrino interaction vertices, for reconstructed MC simulation, are shown around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2000" dirty="0"/>
                  <a:t> region of both cathodes.</a:t>
                </a:r>
              </a:p>
              <a:p>
                <a:r>
                  <a:rPr lang="en-US" sz="2000" dirty="0"/>
                  <a:t>Breakdown of interactions: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Negative Cathode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(−3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&lt;−40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907</m:t>
                    </m:r>
                  </m:oMath>
                </a14:m>
                <a:endParaRPr lang="en-US" sz="18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sz="1800" dirty="0"/>
                  <a:t>Positive Cathode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(+30&lt;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&lt;+40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800" dirty="0"/>
                  <a:t>: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860</m:t>
                    </m:r>
                  </m:oMath>
                </a14:m>
                <a:endParaRPr lang="en-US" sz="1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79237DB0-17E3-0865-D9F6-D001BC084D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  <a:blipFill>
                <a:blip r:embed="rId9"/>
                <a:stretch>
                  <a:fillRect l="-488" t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89486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5A6DB7-83CE-3600-4E43-FE29E5A7E49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10" name="Picture Placeholder 9">
            <a:extLst>
              <a:ext uri="{FF2B5EF4-FFF2-40B4-BE49-F238E27FC236}">
                <a16:creationId xmlns:a16="http://schemas.microsoft.com/office/drawing/2014/main" id="{1E36D321-EBCC-198C-CF41-EACCCC7B6A2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" r="1535"/>
          <a:stretch/>
        </p:blipFill>
        <p:spPr/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1F24C18-DD79-6AE2-557D-17E32AD03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Muon Multiplicity Distribution around Cathodes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A2E654-2E14-D567-38FB-4FB34470A48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Negative Cathode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6F2E6762-E557-66EF-BB21-9AA1D9060DD0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CF62B46-F12E-6ED7-0492-26D0B980AE3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Positive Cathode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AB4E6F-E62E-4785-2D4A-245D1C2CBF9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1767711"/>
          </a:xfrm>
        </p:spPr>
        <p:txBody>
          <a:bodyPr/>
          <a:lstStyle/>
          <a:p>
            <a:r>
              <a:rPr lang="en-US" sz="2000" dirty="0"/>
              <a:t>Multiplicity distribution for muons, with the full event selection, is shown around each cathode.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There are approximately equal number of multiple muon candidates around both cathodes.</a:t>
            </a:r>
          </a:p>
          <a:p>
            <a:r>
              <a:rPr lang="en-US" sz="2000" dirty="0"/>
              <a:t>We will repeat this study near anode walls between modules.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1800" dirty="0"/>
              <a:t>We further plan to look at the track length and angular distributions of each muon to better understand this multiple muon candidacy.</a:t>
            </a:r>
            <a:endParaRPr lang="en-US" sz="2400" dirty="0"/>
          </a:p>
          <a:p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44F8C0-49BA-A05C-CF06-E97096D16FA3}"/>
              </a:ext>
            </a:extLst>
          </p:cNvPr>
          <p:cNvSpPr txBox="1"/>
          <p:nvPr/>
        </p:nvSpPr>
        <p:spPr>
          <a:xfrm>
            <a:off x="2931916" y="3676527"/>
            <a:ext cx="110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MC: 1226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C71254-BC34-E193-651C-2657EE2DA10A}"/>
              </a:ext>
            </a:extLst>
          </p:cNvPr>
          <p:cNvSpPr txBox="1"/>
          <p:nvPr/>
        </p:nvSpPr>
        <p:spPr>
          <a:xfrm>
            <a:off x="9760419" y="3676527"/>
            <a:ext cx="11088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MC: 1176</a:t>
            </a:r>
          </a:p>
        </p:txBody>
      </p:sp>
    </p:spTree>
    <p:extLst>
      <p:ext uri="{BB962C8B-B14F-4D97-AF65-F5344CB8AC3E}">
        <p14:creationId xmlns:p14="http://schemas.microsoft.com/office/powerpoint/2010/main" val="36449305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8F488-6C8A-3F69-6F3B-3F76C19C3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BEEA5-302C-59F2-9393-927C9FF1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62BDBEA-788E-326E-519F-D65D42E5B47C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22275" y="588963"/>
                <a:ext cx="11234738" cy="5772080"/>
              </a:xfrm>
            </p:spPr>
            <p:txBody>
              <a:bodyPr/>
              <a:lstStyle/>
              <a:p>
                <a:r>
                  <a:rPr lang="en-US" sz="2000" dirty="0"/>
                  <a:t>Studied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000" dirty="0"/>
                  <a:t> multiplicity events with the latest measured data and reconstructed simulation (MiniRun6.1) with the existing event selection.</a:t>
                </a:r>
              </a:p>
              <a:p>
                <a:r>
                  <a:rPr lang="en-US" sz="2000" dirty="0"/>
                  <a:t>Stats are low but presented reconstructed distributions provide a guidance on what to expect from next run of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2000" dirty="0"/>
                  <a:t> measured data.</a:t>
                </a:r>
              </a:p>
              <a:p>
                <a:r>
                  <a:rPr lang="en-US" sz="2000" dirty="0"/>
                  <a:t>Some interesting features are observed at </a:t>
                </a:r>
                <a:r>
                  <a:rPr lang="en-US" sz="2000"/>
                  <a:t>cathode location, </a:t>
                </a:r>
                <a:r>
                  <a:rPr lang="en-US" sz="2000" dirty="0"/>
                  <a:t>and we started to look at them.</a:t>
                </a:r>
              </a:p>
              <a:p>
                <a:r>
                  <a:rPr lang="en-US" sz="2000" dirty="0"/>
                  <a:t>Our plans are to: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Relax existing cuts and optimize the selection.</a:t>
                </a:r>
              </a:p>
              <a:p>
                <a:pPr marL="914400" lvl="1" indent="-457200">
                  <a:buFont typeface="Arial" panose="020B0604020202020204" pitchFamily="34" charset="0"/>
                  <a:buChar char="•"/>
                </a:pPr>
                <a:r>
                  <a:rPr lang="en-US" sz="2000" dirty="0"/>
                  <a:t>hand scan these events in the SPINE Flow files and traceback to their truth counterparts.</a:t>
                </a:r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662BDBEA-788E-326E-519F-D65D42E5B4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22275" y="588963"/>
                <a:ext cx="11234738" cy="5772080"/>
              </a:xfrm>
              <a:blipFill>
                <a:blip r:embed="rId2"/>
                <a:stretch>
                  <a:fillRect l="-488" t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66022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18F488-6C8A-3F69-6F3B-3F76C19C335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89BEEA5-302C-59F2-9393-927C9FF1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 Slides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2BDBEA-788E-326E-519F-D65D42E5B4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3"/>
            <a:ext cx="11234738" cy="5772080"/>
          </a:xfrm>
        </p:spPr>
        <p:txBody>
          <a:bodyPr/>
          <a:lstStyle/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26192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44477A-2BEF-D8F8-71F5-A31DF0384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AAD6-684A-7032-A27E-BD3D209F5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Current Status</a:t>
            </a:r>
            <a:endParaRPr lang="en-US" dirty="0">
              <a:latin typeface="+mn-lt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58620" y="747252"/>
                <a:ext cx="11498385" cy="5142271"/>
              </a:xfrm>
              <a:prstGeom prst="rect">
                <a:avLst/>
              </a:prstGeom>
            </p:spPr>
            <p:txBody>
              <a:bodyPr/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dirty="0"/>
                  <a:t>The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Prototype is in action: Recorded its first data in from July 8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to July 12</a:t>
                </a:r>
                <a:r>
                  <a:rPr lang="en-US" sz="1800" baseline="30000" dirty="0"/>
                  <a:t>th</a:t>
                </a:r>
                <a:r>
                  <a:rPr lang="en-US" sz="1800" dirty="0"/>
                  <a:t> (4 a.m.) NuMI beam in RHC mode (4.5 days).</a:t>
                </a:r>
                <a:r>
                  <a:rPr lang="en-US" sz="1800" baseline="-25000" dirty="0"/>
                  <a:t>.</a:t>
                </a:r>
              </a:p>
              <a:p>
                <a:pPr lvl="1"/>
                <a:r>
                  <a:rPr lang="en-US" sz="1800" dirty="0"/>
                  <a:t>For high-level validation, a ~2-hour period of </a:t>
                </a:r>
                <a:r>
                  <a:rPr lang="en-US" sz="1800" dirty="0">
                    <a:hlinkClick r:id="rId2"/>
                  </a:rPr>
                  <a:t>measured data</a:t>
                </a:r>
                <a:r>
                  <a:rPr lang="en-US" sz="1800" dirty="0"/>
                  <a:t>, from midnight to 2am on July 9, is available.</a:t>
                </a:r>
              </a:p>
              <a:p>
                <a:r>
                  <a:rPr lang="en-US" sz="1800" dirty="0"/>
                  <a:t>We also have 3.5-days </a:t>
                </a:r>
                <a:r>
                  <a:rPr lang="en-US" sz="1800" dirty="0">
                    <a:hlinkClick r:id="rId3"/>
                  </a:rPr>
                  <a:t>simulated data</a:t>
                </a:r>
                <a:r>
                  <a:rPr lang="en-US" sz="1800" dirty="0"/>
                  <a:t> (with 1E19 POT).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We developed a preliminary </a:t>
                </a:r>
                <a:r>
                  <a:rPr lang="en-US" sz="1800" i="1" dirty="0">
                    <a:solidFill>
                      <a:srgbClr val="FF0000"/>
                    </a:solidFill>
                  </a:rPr>
                  <a:t>selection criteria</a:t>
                </a:r>
                <a:r>
                  <a:rPr lang="en-US" sz="1800" dirty="0"/>
                  <a:t> and used this to analyze comparisons between sandbox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2×2</m:t>
                    </m:r>
                  </m:oMath>
                </a14:m>
                <a:r>
                  <a:rPr lang="en-US" sz="1800" dirty="0"/>
                  <a:t> real data and the produced simulated data.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1800" dirty="0"/>
                  <a:t>The selection was performed by ML-reco reconstruction implemented at CAFs level on Reconstructed Data and Reconstructed MC Simulation.</a:t>
                </a:r>
              </a:p>
              <a:p>
                <a:pPr marL="0" indent="0">
                  <a:buNone/>
                </a:pPr>
                <a:endParaRPr lang="en-US" sz="1800" dirty="0"/>
              </a:p>
              <a:p>
                <a:pPr marL="0" indent="0">
                  <a:buNone/>
                </a:pPr>
                <a:r>
                  <a:rPr lang="en-US" sz="2000" b="1" dirty="0">
                    <a:solidFill>
                      <a:schemeClr val="accent2">
                        <a:lumMod val="75000"/>
                      </a:schemeClr>
                    </a:solidFill>
                  </a:rPr>
                  <a:t>Signal Selection</a:t>
                </a:r>
              </a:p>
              <a:p>
                <a:r>
                  <a:rPr lang="en-US" sz="1800" dirty="0"/>
                  <a:t>All interactions have at least one outgoing muon candidate and are within LArFV.</a:t>
                </a:r>
              </a:p>
              <a:p>
                <a:r>
                  <a:rPr lang="en-US" sz="1800" dirty="0"/>
                  <a:t>For each module, distance from outer walls is set to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i="0" dirty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 in all directions (except cathodes).</a:t>
                </a:r>
              </a:p>
              <a:p>
                <a:r>
                  <a:rPr lang="en-US" sz="1800" dirty="0"/>
                  <a:t>Muon 2x2 - MINERvA pairing is further applied on muons from these interactions.</a:t>
                </a:r>
              </a:p>
              <a:p>
                <a:r>
                  <a:rPr lang="en-US" sz="1800" dirty="0"/>
                  <a:t>Minimum track length is set to be greater than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2 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1800" dirty="0"/>
                  <a:t>.</a:t>
                </a:r>
              </a:p>
              <a:p>
                <a:r>
                  <a:rPr lang="en-US" sz="1800" dirty="0"/>
                  <a:t>Multiplicity plots are shown with the full event selection. </a:t>
                </a:r>
              </a:p>
            </p:txBody>
          </p:sp>
        </mc:Choice>
        <mc:Fallback xmlns="">
          <p:sp>
            <p:nvSpPr>
              <p:cNvPr id="5" name="Text Placeholder 17">
                <a:extLst>
                  <a:ext uri="{FF2B5EF4-FFF2-40B4-BE49-F238E27FC236}">
                    <a16:creationId xmlns:a16="http://schemas.microsoft.com/office/drawing/2014/main" id="{2B2B2ABE-7606-F32F-7E37-740D980ACC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620" y="747252"/>
                <a:ext cx="11498385" cy="5142271"/>
              </a:xfrm>
              <a:prstGeom prst="rect">
                <a:avLst/>
              </a:prstGeom>
              <a:blipFill>
                <a:blip r:embed="rId4"/>
                <a:stretch>
                  <a:fillRect l="-530" t="-1186" b="-2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CD285D-F863-6464-DAD5-0B395F388ABB}"/>
              </a:ext>
            </a:extLst>
          </p:cNvPr>
          <p:cNvSpPr txBox="1">
            <a:spLocks/>
          </p:cNvSpPr>
          <p:nvPr/>
        </p:nvSpPr>
        <p:spPr>
          <a:xfrm>
            <a:off x="-392741" y="6446223"/>
            <a:ext cx="11027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CH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D06EB1-9FC4-4976-A330-95DB54B0A90A}" type="slidenum">
              <a:rPr lang="en-CH" smtClean="0"/>
              <a:pPr/>
              <a:t>2</a:t>
            </a:fld>
            <a:endParaRPr lang="en-CH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/>
              <p:nvPr/>
            </p:nvSpPr>
            <p:spPr>
              <a:xfrm>
                <a:off x="9546246" y="3287980"/>
                <a:ext cx="2180443" cy="1077218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600" b="1" kern="0" dirty="0">
                    <a:solidFill>
                      <a:srgbClr val="47484A"/>
                    </a:solidFill>
                  </a:rPr>
                  <a:t>FV Bounds are (in cm)</a:t>
                </a:r>
                <a:endParaRPr kumimoji="0" lang="en-US" sz="1600" b="1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(−63.931,+63.931)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(−62.076, +62.076)</m:t>
                      </m:r>
                    </m:oMath>
                  </m:oMathPara>
                </a14:m>
                <a:endParaRPr kumimoji="0" lang="pl-PL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kumimoji="0" lang="pl-PL" sz="1600" b="0" i="1" u="none" strike="noStrike" kern="0" cap="none" spc="0" normalizeH="0" baseline="0" noProof="0" dirty="0" smtClean="0">
                          <a:ln>
                            <a:noFill/>
                          </a:ln>
                          <a:solidFill>
                            <a:srgbClr val="47484A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</a:rPr>
                        <m:t> (−64.538,+64.538)</m:t>
                      </m:r>
                    </m:oMath>
                  </m:oMathPara>
                </a14:m>
                <a:endParaRPr kumimoji="0" lang="en-US" sz="1600" i="0" u="none" strike="noStrike" kern="0" cap="none" spc="0" normalizeH="0" baseline="0" noProof="0" dirty="0">
                  <a:ln>
                    <a:noFill/>
                  </a:ln>
                  <a:solidFill>
                    <a:srgbClr val="47484A"/>
                  </a:solidFill>
                  <a:effectLst/>
                  <a:uLnTx/>
                  <a:uFillTx/>
                  <a:latin typeface="Arial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C82A121-E768-6929-4922-69812222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46" y="3287980"/>
                <a:ext cx="2180443" cy="1077218"/>
              </a:xfrm>
              <a:prstGeom prst="rect">
                <a:avLst/>
              </a:prstGeom>
              <a:blipFill>
                <a:blip r:embed="rId5"/>
                <a:stretch>
                  <a:fillRect l="-1676" t="-1695" b="-28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58067C28-F494-99A5-0F9B-C62C72007D6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5293163"/>
            <a:ext cx="3339056" cy="133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529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F96F67D-1994-8F07-4901-44F303B47709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11500884" y="6565149"/>
            <a:ext cx="609600" cy="182880"/>
          </a:xfrm>
        </p:spPr>
        <p:txBody>
          <a:bodyPr/>
          <a:lstStyle/>
          <a:p>
            <a:fld id="{00000000-1234-1234-1234-123412341234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A579DA-EB5E-0B6F-1F17-8A2E4EF5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Charged Track Multiplicity Distribution (Module-by-Module Basis)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98667F-641F-3F83-C3ED-B0807E92685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1623296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US" sz="1800" dirty="0"/>
              <a:t>ultiplicity distribution for charged tracks (muons, protons, charged pions, charged kaons)</a:t>
            </a:r>
            <a:r>
              <a:rPr lang="en-US" dirty="0"/>
              <a:t>, with the full event selection, </a:t>
            </a:r>
            <a:r>
              <a:rPr lang="en-US" sz="1800" dirty="0"/>
              <a:t>is shown.</a:t>
            </a:r>
          </a:p>
          <a:p>
            <a:r>
              <a:rPr lang="en-US" dirty="0"/>
              <a:t>Number of interactions in MC simulation is normalized to the number of interactions in data.</a:t>
            </a:r>
          </a:p>
          <a:p>
            <a:r>
              <a:rPr lang="en-US" dirty="0"/>
              <a:t>Same normalization factor is applied in the rest of the talk when MC and data are compared.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D2E1EFBC-30DD-6C03-3369-47FD1622C8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888" y="2290051"/>
            <a:ext cx="5918400" cy="4438799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3516021-24C3-2AAF-3994-B6B66C2249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7724218" y="2571334"/>
            <a:ext cx="2555894" cy="387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089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729D5A-2787-C2A1-38CA-5FB88CAEF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B97C511-0DC8-5D04-D0FB-4A659829B3E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E201714-9B99-D35B-3313-FE1FBCD55EC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5104B97-2EEB-1902-6426-17A7D94AA64B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4080890" y="3269614"/>
            <a:ext cx="4030743" cy="3017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5044554F-5F1E-B12F-AC9F-2DD414E69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F32532C-EED2-67E4-06FE-3CD54009F56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Vertex-x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683940B-B350-AB6D-B627-AC17470544A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844313"/>
            <a:ext cx="3904488" cy="376470"/>
          </a:xfrm>
        </p:spPr>
        <p:txBody>
          <a:bodyPr/>
          <a:lstStyle/>
          <a:p>
            <a:r>
              <a:rPr lang="en-US" dirty="0"/>
              <a:t>Vertex-y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164AB6E0-834C-AB34-D62F-7914ABAA3BC1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9410D91-F0A6-AEAC-D7A0-16B29F31C0B4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Vertex-z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1390953-2576-F265-30F7-D15A914090A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sz="2000" dirty="0"/>
              <a:t>1D histograms of neutrino interaction vertices from data and MC simulation are shown, from full event selection.</a:t>
            </a:r>
          </a:p>
          <a:p>
            <a:r>
              <a:rPr lang="en-US" sz="2000" dirty="0"/>
              <a:t>MC simulation is normalized according to data and normalization factor is calculated from total number of interactions.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23747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B00D4-2C0C-4AB9-2A15-530624BDA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23" name="Picture Placeholder 22">
            <a:extLst>
              <a:ext uri="{FF2B5EF4-FFF2-40B4-BE49-F238E27FC236}">
                <a16:creationId xmlns:a16="http://schemas.microsoft.com/office/drawing/2014/main" id="{60BB95E8-0138-7A0D-BD65-15BFEB4DF0D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421887" y="1499994"/>
            <a:ext cx="3263704" cy="2420872"/>
          </a:xfrm>
        </p:spPr>
      </p:pic>
      <p:pic>
        <p:nvPicPr>
          <p:cNvPr id="17" name="Picture Placeholder 16">
            <a:extLst>
              <a:ext uri="{FF2B5EF4-FFF2-40B4-BE49-F238E27FC236}">
                <a16:creationId xmlns:a16="http://schemas.microsoft.com/office/drawing/2014/main" id="{E800FC9D-ECF3-2A3A-B50E-A528BBAEF9B0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BFDE6264-33F8-B647-B53D-CB4A434C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E043B4-D9FE-9067-A0E7-D28E13BF49BE}"/>
                  </a:ext>
                </a:extLst>
              </p:cNvPr>
              <p:cNvSpPr>
                <a:spLocks noGrp="1"/>
              </p:cNvSpPr>
              <p:nvPr>
                <p:ph type="body" sz="quarter" idx="16"/>
              </p:nvPr>
            </p:nvSpPr>
            <p:spPr>
              <a:xfrm>
                <a:off x="421886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6" name="Text Placeholder 5">
                <a:extLst>
                  <a:ext uri="{FF2B5EF4-FFF2-40B4-BE49-F238E27FC236}">
                    <a16:creationId xmlns:a16="http://schemas.microsoft.com/office/drawing/2014/main" id="{87E043B4-D9FE-9067-A0E7-D28E13BF49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6"/>
              </p:nvPr>
            </p:nvSpPr>
            <p:spPr>
              <a:xfrm>
                <a:off x="421886" y="998986"/>
                <a:ext cx="3546281" cy="383637"/>
              </a:xfrm>
              <a:blipFill>
                <a:blip r:embed="rId4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06AC39-F7F9-4E06-59AE-A75538F68FE1}"/>
                  </a:ext>
                </a:extLst>
              </p:cNvPr>
              <p:cNvSpPr>
                <a:spLocks noGrp="1"/>
              </p:cNvSpPr>
              <p:nvPr>
                <p:ph type="body" sz="quarter" idx="17"/>
              </p:nvPr>
            </p:nvSpPr>
            <p:spPr>
              <a:xfrm>
                <a:off x="421885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C806AC39-F7F9-4E06-59AE-A75538F68F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7"/>
              </p:nvPr>
            </p:nvSpPr>
            <p:spPr>
              <a:xfrm>
                <a:off x="421885" y="4113145"/>
                <a:ext cx="3546281" cy="383637"/>
              </a:xfrm>
              <a:blipFill>
                <a:blip r:embed="rId5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5" name="Picture Placeholder 24">
            <a:extLst>
              <a:ext uri="{FF2B5EF4-FFF2-40B4-BE49-F238E27FC236}">
                <a16:creationId xmlns:a16="http://schemas.microsoft.com/office/drawing/2014/main" id="{0700E771-D8C1-7398-E5A4-E83C67CFFCE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4267923" y="1499994"/>
            <a:ext cx="3263704" cy="2420872"/>
          </a:xfrm>
        </p:spPr>
      </p:pic>
      <p:pic>
        <p:nvPicPr>
          <p:cNvPr id="19" name="Picture Placeholder 18">
            <a:extLst>
              <a:ext uri="{FF2B5EF4-FFF2-40B4-BE49-F238E27FC236}">
                <a16:creationId xmlns:a16="http://schemas.microsoft.com/office/drawing/2014/main" id="{CBDDC949-F8A1-07B8-1A3D-8AC75C633DB5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0A1B697-89C6-9587-1990-C6E61144F387}"/>
                  </a:ext>
                </a:extLst>
              </p:cNvPr>
              <p:cNvSpPr>
                <a:spLocks noGrp="1"/>
              </p:cNvSpPr>
              <p:nvPr>
                <p:ph type="body" sz="quarter" idx="20"/>
              </p:nvPr>
            </p:nvSpPr>
            <p:spPr>
              <a:xfrm>
                <a:off x="4267922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 Placeholder 9">
                <a:extLst>
                  <a:ext uri="{FF2B5EF4-FFF2-40B4-BE49-F238E27FC236}">
                    <a16:creationId xmlns:a16="http://schemas.microsoft.com/office/drawing/2014/main" id="{A0A1B697-89C6-9587-1990-C6E61144F3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0"/>
              </p:nvPr>
            </p:nvSpPr>
            <p:spPr>
              <a:xfrm>
                <a:off x="4267922" y="998986"/>
                <a:ext cx="3546281" cy="383637"/>
              </a:xfrm>
              <a:blipFill>
                <a:blip r:embed="rId8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DA6071F4-503A-590D-2189-1DD29C738458}"/>
                  </a:ext>
                </a:extLst>
              </p:cNvPr>
              <p:cNvSpPr>
                <a:spLocks noGrp="1"/>
              </p:cNvSpPr>
              <p:nvPr>
                <p:ph type="body" sz="quarter" idx="21"/>
              </p:nvPr>
            </p:nvSpPr>
            <p:spPr>
              <a:xfrm>
                <a:off x="4267921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1" name="Text Placeholder 10">
                <a:extLst>
                  <a:ext uri="{FF2B5EF4-FFF2-40B4-BE49-F238E27FC236}">
                    <a16:creationId xmlns:a16="http://schemas.microsoft.com/office/drawing/2014/main" id="{DA6071F4-503A-590D-2189-1DD29C7384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1"/>
              </p:nvPr>
            </p:nvSpPr>
            <p:spPr>
              <a:xfrm>
                <a:off x="4267921" y="4113145"/>
                <a:ext cx="3546281" cy="383637"/>
              </a:xfrm>
              <a:blipFill>
                <a:blip r:embed="rId9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Placeholder 26">
            <a:extLst>
              <a:ext uri="{FF2B5EF4-FFF2-40B4-BE49-F238E27FC236}">
                <a16:creationId xmlns:a16="http://schemas.microsoft.com/office/drawing/2014/main" id="{A19AC552-850C-5FCC-0CE0-B91C3B4D8DF7}"/>
              </a:ext>
            </a:extLst>
          </p:cNvPr>
          <p:cNvPicPr>
            <a:picLocks noGrp="1" noChangeAspect="1"/>
          </p:cNvPicPr>
          <p:nvPr>
            <p:ph type="pic" sz="quarter" idx="22"/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>
          <a:xfrm>
            <a:off x="8113963" y="1499994"/>
            <a:ext cx="3263704" cy="2420872"/>
          </a:xfrm>
        </p:spPr>
      </p:pic>
      <p:pic>
        <p:nvPicPr>
          <p:cNvPr id="21" name="Picture Placeholder 20">
            <a:extLst>
              <a:ext uri="{FF2B5EF4-FFF2-40B4-BE49-F238E27FC236}">
                <a16:creationId xmlns:a16="http://schemas.microsoft.com/office/drawing/2014/main" id="{A5E67B75-5A7A-2952-7315-3F9E945946D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61" r="1561"/>
          <a:stretch/>
        </p:blipFill>
        <p:spPr/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2E62136E-6A22-921B-11C1-01A2C9347319}"/>
                  </a:ext>
                </a:extLst>
              </p:cNvPr>
              <p:cNvSpPr>
                <a:spLocks noGrp="1"/>
              </p:cNvSpPr>
              <p:nvPr>
                <p:ph type="body" sz="quarter" idx="24"/>
              </p:nvPr>
            </p:nvSpPr>
            <p:spPr>
              <a:xfrm>
                <a:off x="8113962" y="998986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Data-Reco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4" name="Text Placeholder 13">
                <a:extLst>
                  <a:ext uri="{FF2B5EF4-FFF2-40B4-BE49-F238E27FC236}">
                    <a16:creationId xmlns:a16="http://schemas.microsoft.com/office/drawing/2014/main" id="{2E62136E-6A22-921B-11C1-01A2C934731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4"/>
              </p:nvPr>
            </p:nvSpPr>
            <p:spPr>
              <a:xfrm>
                <a:off x="8113962" y="998986"/>
                <a:ext cx="3546281" cy="383637"/>
              </a:xfrm>
              <a:blipFill>
                <a:blip r:embed="rId12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9DE868F5-DADB-D77A-BFE1-7998C0A3BE29}"/>
                  </a:ext>
                </a:extLst>
              </p:cNvPr>
              <p:cNvSpPr>
                <a:spLocks noGrp="1"/>
              </p:cNvSpPr>
              <p:nvPr>
                <p:ph type="body" sz="quarter" idx="25"/>
              </p:nvPr>
            </p:nvSpPr>
            <p:spPr>
              <a:xfrm>
                <a:off x="8113961" y="4113145"/>
                <a:ext cx="3546281" cy="383637"/>
              </a:xfrm>
            </p:spPr>
            <p:txBody>
              <a:bodyPr/>
              <a:lstStyle/>
              <a:p>
                <a:r>
                  <a:rPr lang="en-US" dirty="0"/>
                  <a:t>Sim-Reco (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5" name="Text Placeholder 14">
                <a:extLst>
                  <a:ext uri="{FF2B5EF4-FFF2-40B4-BE49-F238E27FC236}">
                    <a16:creationId xmlns:a16="http://schemas.microsoft.com/office/drawing/2014/main" id="{9DE868F5-DADB-D77A-BFE1-7998C0A3BE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25"/>
              </p:nvPr>
            </p:nvSpPr>
            <p:spPr>
              <a:xfrm>
                <a:off x="8113961" y="4113145"/>
                <a:ext cx="3546281" cy="383637"/>
              </a:xfrm>
              <a:blipFill>
                <a:blip r:embed="rId13"/>
                <a:stretch>
                  <a:fillRect l="-1031" t="-15873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 Placeholder 5">
            <a:extLst>
              <a:ext uri="{FF2B5EF4-FFF2-40B4-BE49-F238E27FC236}">
                <a16:creationId xmlns:a16="http://schemas.microsoft.com/office/drawing/2014/main" id="{8FFF143A-114C-5876-F5AB-B8E227B1C1C8}"/>
              </a:ext>
            </a:extLst>
          </p:cNvPr>
          <p:cNvSpPr txBox="1">
            <a:spLocks/>
          </p:cNvSpPr>
          <p:nvPr/>
        </p:nvSpPr>
        <p:spPr>
          <a:xfrm>
            <a:off x="421884" y="605098"/>
            <a:ext cx="11235117" cy="38363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Wingdings" panose="05000000000000000000" pitchFamily="2" charset="2"/>
              <a:buChar char="Ø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Neutrino interaction vertices, for reconstructed data and reconstructed MC simulation, are shown within LArFV.</a:t>
            </a:r>
          </a:p>
        </p:txBody>
      </p:sp>
    </p:spTree>
    <p:extLst>
      <p:ext uri="{BB962C8B-B14F-4D97-AF65-F5344CB8AC3E}">
        <p14:creationId xmlns:p14="http://schemas.microsoft.com/office/powerpoint/2010/main" val="2209108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AAD77-D6A1-6F76-0F34-3DB178EA2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D5B62E-CA35-BB9E-9861-F74A1C0903B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189E6C51-A46C-0D69-7C80-B5F127B7734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42" r="2042"/>
          <a:stretch/>
        </p:blipFill>
        <p:spPr>
          <a:xfrm>
            <a:off x="-1" y="3249217"/>
            <a:ext cx="4030743" cy="3019820"/>
          </a:xfrm>
        </p:spPr>
      </p:pic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8C1ABE39-A5D2-F4A7-6718-C5FAF8BDE2D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4080890" y="3269614"/>
            <a:ext cx="4030743" cy="30175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139B593-2071-F258-EDAF-74ED8CCB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Neutrino Interaction Vertices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3A47502-16B4-C027-4987-1EBDAAEC6B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Vertex-x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E3FF180-C2ED-9D64-DF62-5E9815DA3BF0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080891" y="2844313"/>
            <a:ext cx="3904488" cy="376470"/>
          </a:xfrm>
        </p:spPr>
        <p:txBody>
          <a:bodyPr/>
          <a:lstStyle/>
          <a:p>
            <a:r>
              <a:rPr lang="en-US" dirty="0"/>
              <a:t>Vertex-y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22EE7D7B-715F-4645-B68F-FA6F4545136B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6" r="2006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C6854D-B0AC-9757-3F9C-7FF06E53650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Vertex-z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3EAAB5-A53B-99C1-DCE3-B640ED898939}"/>
                  </a:ext>
                </a:extLst>
              </p:cNvPr>
              <p:cNvSpPr>
                <a:spLocks noGrp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</p:spPr>
            <p:txBody>
              <a:bodyPr/>
              <a:lstStyle/>
              <a:p>
                <a:r>
                  <a:rPr lang="en-US" sz="2000" dirty="0"/>
                  <a:t>1D histograms of neutrino interaction vertices from MC simulation are shown, from full event selection.</a:t>
                </a:r>
              </a:p>
              <a:p>
                <a:r>
                  <a:rPr lang="en-US" sz="2000" dirty="0"/>
                  <a:t>We can see spikes around cathodes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=±35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cm</m:t>
                    </m:r>
                  </m:oMath>
                </a14:m>
                <a:r>
                  <a:rPr lang="en-US" sz="2000" dirty="0"/>
                  <a:t>).</a:t>
                </a:r>
              </a:p>
              <a:p>
                <a:r>
                  <a:rPr lang="en-US" sz="2000" dirty="0"/>
                  <a:t>This is the zoomed-in neutrino vertices shown on the previous slide.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4" name="Text Placeholder 3">
                <a:extLst>
                  <a:ext uri="{FF2B5EF4-FFF2-40B4-BE49-F238E27FC236}">
                    <a16:creationId xmlns:a16="http://schemas.microsoft.com/office/drawing/2014/main" id="{2F3EAAB5-A53B-99C1-DCE3-B640ED898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5"/>
              </p:nvPr>
            </p:nvSpPr>
            <p:spPr>
              <a:xfrm>
                <a:off x="422275" y="588962"/>
                <a:ext cx="11234738" cy="2021284"/>
              </a:xfrm>
              <a:blipFill>
                <a:blip r:embed="rId6"/>
                <a:stretch>
                  <a:fillRect l="-488" t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84947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C66ED-170F-380E-67D6-B0BB22C54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06CD8AD-668F-36B3-2207-907F77472F6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486DE33B-7DC8-157D-A0FB-E5336AB4065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8F1396D2-864F-FF19-794F-6E5310E2E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Charged Track Multiplicity Distribution (</a:t>
            </a:r>
            <a:r>
              <a:rPr lang="en-US" dirty="0">
                <a:latin typeface="+mn-lt"/>
              </a:rPr>
              <a:t>All Modules</a:t>
            </a:r>
            <a:r>
              <a:rPr lang="en-US" dirty="0"/>
              <a:t>)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C3DA59-75DD-6610-B468-8570E6E6770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Muons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D8F9C01D-6531-D45F-C674-177087B127DD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FB33B41-332F-599C-38DC-E432494D0C0B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Charged Pions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BBC2D9-7EFF-02EE-0D59-A4DA742E5E3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dirty="0"/>
              <a:t>Multiplicity distribution for muons, charged pions, protons, and kaons with the full event selection, is shown.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dirty="0"/>
              <a:t>Normalization is applied based on the total charged track multiplicity.</a:t>
            </a:r>
          </a:p>
          <a:p>
            <a:r>
              <a:rPr lang="en-US" dirty="0"/>
              <a:t>There are multiple muon candidates can be seen in the muon distribution.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B95482-B60D-49B9-FBA8-6151D1296AF9}"/>
              </a:ext>
            </a:extLst>
          </p:cNvPr>
          <p:cNvSpPr txBox="1"/>
          <p:nvPr/>
        </p:nvSpPr>
        <p:spPr>
          <a:xfrm>
            <a:off x="1952506" y="3932825"/>
            <a:ext cx="1547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96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12244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Scaled MC: 112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F389C2-5ECA-56B2-D860-867AD7362CB1}"/>
              </a:ext>
            </a:extLst>
          </p:cNvPr>
          <p:cNvSpPr txBox="1"/>
          <p:nvPr/>
        </p:nvSpPr>
        <p:spPr>
          <a:xfrm>
            <a:off x="10101770" y="3990493"/>
            <a:ext cx="1411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sz="1400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21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2138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Scaled MC: 20</a:t>
            </a:r>
          </a:p>
        </p:txBody>
      </p:sp>
    </p:spTree>
    <p:extLst>
      <p:ext uri="{BB962C8B-B14F-4D97-AF65-F5344CB8AC3E}">
        <p14:creationId xmlns:p14="http://schemas.microsoft.com/office/powerpoint/2010/main" val="3035817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4AFFA1-5F3F-F98C-A4AC-1C549F6AE6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51314-13A9-FDCC-5B8B-5AE43A0F8B0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BB94A959-6D5E-4351-4FD6-DD3D4CA8B993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" b="54"/>
          <a:stretch/>
        </p:blipFill>
        <p:spPr>
          <a:xfrm>
            <a:off x="-1" y="3249217"/>
            <a:ext cx="4030743" cy="3019820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9FFE19D-FE12-7A14-9C5C-4E5E599EA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Charged Track Multiplicity Distribution (</a:t>
            </a:r>
            <a:r>
              <a:rPr lang="en-US" dirty="0">
                <a:latin typeface="+mn-lt"/>
              </a:rPr>
              <a:t>All Modules</a:t>
            </a:r>
            <a:r>
              <a:rPr lang="en-US" dirty="0"/>
              <a:t>) [contd.]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4B69F-4872-9B98-D01E-E23CD658EA0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0" y="2844314"/>
            <a:ext cx="3905012" cy="376470"/>
          </a:xfrm>
        </p:spPr>
        <p:txBody>
          <a:bodyPr/>
          <a:lstStyle/>
          <a:p>
            <a:r>
              <a:rPr lang="en-US" dirty="0"/>
              <a:t>Charged Kaons</a:t>
            </a:r>
          </a:p>
        </p:txBody>
      </p:sp>
      <p:pic>
        <p:nvPicPr>
          <p:cNvPr id="16" name="Picture Placeholder 15">
            <a:extLst>
              <a:ext uri="{FF2B5EF4-FFF2-40B4-BE49-F238E27FC236}">
                <a16:creationId xmlns:a16="http://schemas.microsoft.com/office/drawing/2014/main" id="{C5AF7671-198B-37FF-935D-E5BEB18D3738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" b="92"/>
          <a:stretch/>
        </p:blipFill>
        <p:spPr>
          <a:xfrm>
            <a:off x="8161258" y="3269614"/>
            <a:ext cx="4030742" cy="3017520"/>
          </a:xfrm>
        </p:spPr>
      </p:pic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B0D269-D451-AC49-AC75-FA55F0E4877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8137794" y="2844313"/>
            <a:ext cx="3927952" cy="376470"/>
          </a:xfrm>
        </p:spPr>
        <p:txBody>
          <a:bodyPr/>
          <a:lstStyle/>
          <a:p>
            <a:r>
              <a:rPr lang="en-US" dirty="0"/>
              <a:t>Protons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DAA0D1-F126-7811-F47C-9A488FD77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sz="2000" dirty="0"/>
              <a:t>Multiplicity distribution for muons, charged pions, protons, and kaons with the full event selection, is shown.</a:t>
            </a: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dirty="0"/>
              <a:t>Normalization is applied based on the total charged track multiplicity.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55DAEE-E8A8-FD0A-524D-D0DB815520D4}"/>
              </a:ext>
            </a:extLst>
          </p:cNvPr>
          <p:cNvSpPr txBox="1"/>
          <p:nvPr/>
        </p:nvSpPr>
        <p:spPr>
          <a:xfrm>
            <a:off x="1952506" y="3932825"/>
            <a:ext cx="154777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11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941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Scaled MC: 9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1F7CB-B16C-49D4-1799-284CC4ADBB13}"/>
              </a:ext>
            </a:extLst>
          </p:cNvPr>
          <p:cNvSpPr txBox="1"/>
          <p:nvPr/>
        </p:nvSpPr>
        <p:spPr>
          <a:xfrm>
            <a:off x="10101770" y="3990493"/>
            <a:ext cx="14118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/>
              <a:t>Tracks</a:t>
            </a:r>
            <a:endParaRPr lang="en-US" dirty="0"/>
          </a:p>
          <a:p>
            <a:pPr algn="l"/>
            <a:r>
              <a:rPr lang="en-US" sz="1400" b="1" dirty="0">
                <a:solidFill>
                  <a:srgbClr val="FF0000"/>
                </a:solidFill>
              </a:rPr>
              <a:t>Data: 30</a:t>
            </a:r>
          </a:p>
          <a:p>
            <a:pPr algn="l"/>
            <a:r>
              <a:rPr lang="en-US" sz="1400" b="1" dirty="0">
                <a:solidFill>
                  <a:srgbClr val="00B050"/>
                </a:solidFill>
              </a:rPr>
              <a:t>MC: 4388</a:t>
            </a:r>
          </a:p>
          <a:p>
            <a:r>
              <a:rPr lang="en-US" sz="1400" b="1" dirty="0">
                <a:solidFill>
                  <a:srgbClr val="00B050"/>
                </a:solidFill>
              </a:rPr>
              <a:t>Scaled MC: 40</a:t>
            </a:r>
          </a:p>
        </p:txBody>
      </p:sp>
    </p:spTree>
    <p:extLst>
      <p:ext uri="{BB962C8B-B14F-4D97-AF65-F5344CB8AC3E}">
        <p14:creationId xmlns:p14="http://schemas.microsoft.com/office/powerpoint/2010/main" val="681778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EAA8-FA26-E896-494C-92EAF8EFF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43443BA-4128-DDEE-4C78-319508C1A51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B015138-5AC9-F026-F1E7-12A5991FB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+mn-lt"/>
              </a:rPr>
              <a:t>Study of Some Features around Cathodes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A7C6D-B509-947E-9326-2028A93DB8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22275" y="588962"/>
            <a:ext cx="11234738" cy="2021284"/>
          </a:xfrm>
        </p:spPr>
        <p:txBody>
          <a:bodyPr/>
          <a:lstStyle/>
          <a:p>
            <a:r>
              <a:rPr lang="en-US" sz="2000" dirty="0"/>
              <a:t>We notices some potentially interesting features (spikes) at cathode locations, in the MC simulation.</a:t>
            </a:r>
            <a:endParaRPr lang="en-US" b="1" dirty="0">
              <a:solidFill>
                <a:srgbClr val="FF0000"/>
              </a:solidFill>
            </a:endParaRPr>
          </a:p>
          <a:p>
            <a:r>
              <a:rPr lang="en-US" sz="1800" dirty="0"/>
              <a:t>We try to examine these features.</a:t>
            </a:r>
          </a:p>
        </p:txBody>
      </p:sp>
    </p:spTree>
    <p:extLst>
      <p:ext uri="{BB962C8B-B14F-4D97-AF65-F5344CB8AC3E}">
        <p14:creationId xmlns:p14="http://schemas.microsoft.com/office/powerpoint/2010/main" val="2633557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5038</TotalTime>
  <Words>905</Words>
  <Application>Microsoft Office PowerPoint</Application>
  <PresentationFormat>Widescreen</PresentationFormat>
  <Paragraphs>121</Paragraphs>
  <Slides>13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Helvetica</vt:lpstr>
      <vt:lpstr>Times</vt:lpstr>
      <vt:lpstr>Wingdings</vt:lpstr>
      <vt:lpstr>Office Theme</vt:lpstr>
      <vt:lpstr>PowerPoint Presentation</vt:lpstr>
      <vt:lpstr>Current Status</vt:lpstr>
      <vt:lpstr>Charged Track Multiplicity Distribution (Module-by-Module Basis)</vt:lpstr>
      <vt:lpstr>Neutrino Interaction Vertices</vt:lpstr>
      <vt:lpstr>Neutrino Interaction Vertices</vt:lpstr>
      <vt:lpstr>Neutrino Interaction Vertices</vt:lpstr>
      <vt:lpstr>Individual Charged Track Multiplicity Distribution (All Modules)</vt:lpstr>
      <vt:lpstr>Individual Charged Track Multiplicity Distribution (All Modules) [contd.]</vt:lpstr>
      <vt:lpstr>Study of Some Features around Cathodes</vt:lpstr>
      <vt:lpstr>Neutrino Interaction Vertices around Cathodes</vt:lpstr>
      <vt:lpstr>Muon Multiplicity Distribution around Cathodes</vt:lpstr>
      <vt:lpstr>Summary</vt:lpstr>
      <vt:lpstr>Backup Slides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Measuring the Charge Track Multiplicity Update </dc:title>
  <dc:creator>Diurba, Richard (LHEP)</dc:creator>
  <cp:lastModifiedBy>Muhammad Bilal Azam</cp:lastModifiedBy>
  <cp:revision>1194</cp:revision>
  <dcterms:created xsi:type="dcterms:W3CDTF">2023-10-20T14:27:34Z</dcterms:created>
  <dcterms:modified xsi:type="dcterms:W3CDTF">2024-11-27T20:40:15Z</dcterms:modified>
</cp:coreProperties>
</file>