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735" r:id="rId3"/>
    <p:sldId id="749" r:id="rId4"/>
    <p:sldId id="776" r:id="rId5"/>
    <p:sldId id="779" r:id="rId6"/>
    <p:sldId id="657" r:id="rId7"/>
    <p:sldId id="775" r:id="rId8"/>
    <p:sldId id="778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 autoAdjust="0"/>
    <p:restoredTop sz="94658" autoAdjust="0"/>
  </p:normalViewPr>
  <p:slideViewPr>
    <p:cSldViewPr snapToGrid="0">
      <p:cViewPr varScale="1">
        <p:scale>
          <a:sx n="78" d="100"/>
          <a:sy n="7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3DDDC-4939-4362-BFB0-08F554D54978}" type="datetimeFigureOut">
              <a:rPr lang="en-CH" smtClean="0"/>
              <a:t>11/27/2024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751C-6569-4801-ACD1-B5B5E0ACDE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236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5171-9635-4F42-8CD4-9A70F282B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2C10F9-73EB-273F-F5F0-CBCC14CF5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5A071-10FA-AD36-FE3D-FC970E1A9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71C3E-5EA7-00BD-D691-1D2E25368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0751C-6569-4801-ACD1-B5B5E0ACDE0F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541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FE005-FE2E-6530-73CE-B2C3D5ACC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DB4A56-92AB-AC22-E902-14BEC737B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CB8F8-258D-14CD-09CC-B99170DEC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E700-64B9-B25D-7F9A-1A7E3F058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0751C-6569-4801-ACD1-B5B5E0ACDE0F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60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38F6C-A9AF-9DF3-8362-7C6D924A0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C7707B-B67A-04B8-1DC1-8F08F3255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BF81F-8B35-0841-CDD1-DA0ABBBB9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3A4E-8026-4780-D19D-B91F1C7C4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0751C-6569-4801-ACD1-B5B5E0ACDE0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633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039E5-FBB6-41CD-4E86-1FDB17072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230D7-24CC-668D-1CDD-9D96D232B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2D373F-2A8D-1631-E724-889798D6C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0D73A-BA68-10AE-04AE-32B562A13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0751C-6569-4801-ACD1-B5B5E0ACDE0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6310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DE09-B1CB-9648-25BE-8C81C294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7AD7-231B-00DB-064D-2F1F466E8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122D-DC3D-1F8A-A3C6-C74D851B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30D8-10C2-4A5F-8DA1-274779DEFBA0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7FF0-57BA-EBB8-98E5-EF09395A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D7CA-3CEE-1CF5-4251-AD9C008A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62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B84F-5E57-BDF0-AF88-005F8EF6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FF393-CB3C-F298-B257-428E235CE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8EE36-CE63-A606-7762-7438229E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69FE-A9D6-CD8D-32D7-5262FC6B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FF84-993B-483F-BE4F-42D8CB3B8F37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BAE3-1E79-1029-F185-FCA7451B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A04EA-6EE5-427A-BB8B-F1638BF3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000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6CBC-26AF-9638-CA14-558EBF36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A806C-97B8-42EB-DDC8-90B8DB19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CB5B-7FED-5C76-99E1-9D8F939A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3367-FFA4-417B-BE03-E7FB2ECA91C5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1AB7-99F5-D088-523A-EE8CB1F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1242-CCBE-9426-D5BD-87666130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348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4416B-CFE5-1362-D989-BBE5B8A3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D79D1-D189-C9DB-6050-851E7EA76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BC82-A982-916E-8571-3EADBB9E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159-0861-4F3B-9BEF-68FAF5619C4E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9FE5-8EC7-1C6F-3EED-252A5E0A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538E-13F8-0242-D91F-A0D1FDD3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754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FF6F29D3-C765-B293-634C-E80C40CBC0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8636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8" y="2932195"/>
            <a:ext cx="5020056" cy="372160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8" y="2471289"/>
            <a:ext cx="5020056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1422EFD-6C2C-C11C-1CC4-84B4EC0F79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59418" y="2932195"/>
            <a:ext cx="5021051" cy="372439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222F2AAB-F314-B3D5-5D94-BCD81CFBE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59418" y="2452616"/>
            <a:ext cx="502105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FF6F29D3-C765-B293-634C-E80C40CBC0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1216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249217"/>
            <a:ext cx="3905012" cy="30198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80891" y="3269614"/>
            <a:ext cx="3904488" cy="30175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689715"/>
            <a:ext cx="3905012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0891" y="2689715"/>
            <a:ext cx="3904488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1422EFD-6C2C-C11C-1CC4-84B4EC0F79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61258" y="3269614"/>
            <a:ext cx="3904488" cy="301752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222F2AAB-F314-B3D5-5D94-BCD81CFBE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689714"/>
            <a:ext cx="3927952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FF6F29D3-C765-B293-634C-E80C40CBC0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619843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41824" y="1271626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1825" y="4419695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1823" y="770618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1822" y="3884777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4B0E43FB-25D8-F6FA-4604-F100319310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50177" y="1271626"/>
            <a:ext cx="3546281" cy="2403439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42936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22331" y="1254193"/>
            <a:ext cx="4157086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6F231255-045B-85C2-D794-B4B3E3E635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6157" y="125531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A6A6AB49-3EDC-2776-0468-445D4501C4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6158" y="4403381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3B15369A-FFF2-9FD1-93B9-1C682A5C0A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6156" y="75430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C698E3A9-7088-34C3-381E-6D9E2B98D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6155" y="3868463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16077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22331" y="1254193"/>
            <a:ext cx="4157086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6F231255-045B-85C2-D794-B4B3E3E635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6157" y="125531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A6A6AB49-3EDC-2776-0468-445D4501C4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6158" y="4403381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3B15369A-FFF2-9FD1-93B9-1C682A5C0A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6156" y="75430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C698E3A9-7088-34C3-381E-6D9E2B98D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6155" y="3868463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BAB5FCEF-125F-EBA4-14C2-8775A49A07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287303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1356685B-61DF-7676-0D1F-19AACF3FB5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87300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23345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82400" y="6637412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11657005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7923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67924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792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792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1602D42-B639-5CE5-1F14-3556346AFB6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3963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7A4CC35-284E-FE3E-7CA3-E6D05E6DE9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13964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ACF1CA30-5607-1E9C-4D9C-36544D22C9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396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8FA5DFD3-0BEB-A566-B5A0-7E530683B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396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596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1781-1099-99D8-974F-2C8D1BE3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A632-B6E4-E900-3C4C-59FDD27C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932D-132A-C89D-3DC2-65BC54F8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D687-9478-4505-9CB0-F26F3693E076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862C-FEE3-F5F7-62E6-82DFF5C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3ED9-F2AB-E80E-342E-38488ECF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9653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traight Connector 6"/>
          <p:cNvSpPr/>
          <p:nvPr/>
        </p:nvSpPr>
        <p:spPr>
          <a:xfrm>
            <a:off x="609601" y="5760721"/>
            <a:ext cx="10972801" cy="1"/>
          </a:xfrm>
          <a:prstGeom prst="line">
            <a:avLst/>
          </a:prstGeom>
          <a:ln w="25400">
            <a:solidFill>
              <a:srgbClr val="BC5F2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BC5F2B"/>
                </a:solidFill>
              </a:defRPr>
            </a:pPr>
            <a:endParaRPr sz="1800"/>
          </a:p>
        </p:txBody>
      </p:sp>
      <p:sp>
        <p:nvSpPr>
          <p:cNvPr id="128" name="Straight Connector 7"/>
          <p:cNvSpPr/>
          <p:nvPr/>
        </p:nvSpPr>
        <p:spPr>
          <a:xfrm>
            <a:off x="609601" y="472239"/>
            <a:ext cx="10972801" cy="1"/>
          </a:xfrm>
          <a:prstGeom prst="line">
            <a:avLst/>
          </a:prstGeom>
          <a:ln w="25400">
            <a:solidFill>
              <a:srgbClr val="BC5F2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BC5F2B"/>
                </a:solidFill>
              </a:defRPr>
            </a:pPr>
            <a:endParaRPr sz="1800"/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325" y="212151"/>
            <a:ext cx="4797476" cy="214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645" y="5974039"/>
            <a:ext cx="1826759" cy="55737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609600" y="1230416"/>
            <a:ext cx="10957987" cy="114300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5367" y="2696828"/>
            <a:ext cx="10962220" cy="172107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rgbClr val="BC5F2B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2728" y="6224225"/>
            <a:ext cx="364872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121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1781-1099-99D8-974F-2C8D1BE3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36525"/>
            <a:ext cx="10515600" cy="775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A632-B6E4-E900-3C4C-59FDD27C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1031298"/>
            <a:ext cx="296718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32F8EB-3542-424E-9911-EA2BBDBB30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51075" y="1012825"/>
            <a:ext cx="4215525" cy="2977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986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5410-7BE6-1B73-40A5-0DDB1FED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46552-AD5F-5C45-DA4D-481CD5CC2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250C-848E-B35A-12EE-C77D1A3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0CFE-E88B-4C60-B5B9-5FFB9CD55CFA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142D-9DEC-A6D6-3CC6-2F496B4A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F4E8-A866-0C79-35C8-7F0244A8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254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288-7570-D6D4-FB8C-CEA53F31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700F-4D19-5F78-0C54-0E5E5026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003A2-0C58-60E3-1D09-851B8675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E3A0-8813-2828-F8E1-8FBE41D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30AF-121B-4C37-B404-939C6B84AC2D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17F85-3CDF-25AB-2A6F-926D332A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9F17-99B7-F303-2D08-A0B8ED80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76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98DE-44FF-6442-8005-88E7F153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11FE-BA92-3997-96D4-AB8744F9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90399-1E35-B223-592E-09B5B42C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724AD-D664-12C9-5E4D-FE281966D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ED15-230D-3E0E-12BE-F49DB0677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1BE3B-1576-0CC4-D53B-7DA092DB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1DBD-35E2-4DA9-A075-9E6ABC6D5D92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1F7CE-0CD1-0842-FF51-A35229AC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FDEB0-D861-9643-B5EE-C5C47021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694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5D3F-0503-0828-7AAA-244C804D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D1403-AFEF-90D3-71A9-EBF79789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2BA-4CCF-4235-B2DC-81CAE89B41EC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C6CB2-4F33-DA0A-E9FE-1F576324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E339D-70F0-194F-39CA-29208634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603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353BD-E0D3-19F8-288C-699A0A5F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C61F-FB5D-486B-9E10-C65DE265239C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AB738-E362-CBC8-05D7-CFB8965E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A9A61-D861-62B6-99D1-0160FE2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89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C3B-77C5-4D64-C1EA-231E6D1F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E4BE-7CEB-C8BC-7D68-C7EF6BC8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F6161-AAE7-08C0-C889-CF49759C2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F9A-4D5A-55F3-4EC8-5529D6E6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779-A6CC-466F-B398-641D7991A93F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9C72-B93D-F40C-69A0-3FDFE7B2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CA11C-1943-C15B-22FE-7B45F16D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8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962BE-BA99-3B3D-000C-05982D72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D419-C2F9-2866-45C7-7F41F100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CDDE-EF11-3DEF-BAD8-0BC0D4595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F900-441B-4340-B729-84F7E1EA1DA2}" type="datetime8">
              <a:rPr lang="en-CH" smtClean="0"/>
              <a:t>11/27/2024 16:20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4982-120F-98BC-82AC-BFE0FD6CD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4B8A-5AB6-1442-E1EA-C150F641B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727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3" r:id="rId13"/>
    <p:sldLayoutId id="2147483668" r:id="rId14"/>
    <p:sldLayoutId id="2147483666" r:id="rId15"/>
    <p:sldLayoutId id="2147483662" r:id="rId16"/>
    <p:sldLayoutId id="2147483665" r:id="rId17"/>
    <p:sldLayoutId id="2147483667" r:id="rId18"/>
    <p:sldLayoutId id="2147483664" r:id="rId19"/>
    <p:sldLayoutId id="2147483669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NE/2x2_sim/wiki/MiniRun6.1-file-locations" TargetMode="External"/><Relationship Id="rId2" Type="http://schemas.openxmlformats.org/officeDocument/2006/relationships/hyperlink" Target="https://cdcvs.fnal.gov/redmine/projects/argoncube-2x2-demonstrator/wiki/Locations_of_processed_data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NUL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NULL"/><Relationship Id="rId10" Type="http://schemas.openxmlformats.org/officeDocument/2006/relationships/image" Target="../media/image19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itle 1"/>
              <p:cNvSpPr txBox="1"/>
              <p:nvPr/>
            </p:nvSpPr>
            <p:spPr>
              <a:xfrm>
                <a:off x="1524001" y="2085353"/>
                <a:ext cx="8927535" cy="15189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0" tIns="0" rIns="0" bIns="0" anchor="b">
                <a:spAutoFit/>
              </a:bodyPr>
              <a:lstStyle/>
              <a:p>
                <a:pPr algn="ctr">
                  <a:lnSpc>
                    <a:spcPct val="120000"/>
                  </a:lnSpc>
                  <a:defRPr sz="2800">
                    <a:solidFill>
                      <a:srgbClr val="BC5F2B"/>
                    </a:solid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lang="en-US" sz="3200" b="1" dirty="0">
                    <a:sym typeface="Helvetica"/>
                  </a:rPr>
                  <a:t>Latest Update from DUNE ND-LAr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sym typeface="Helvetica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sym typeface="Helvetica"/>
                      </a:rPr>
                      <m:t>×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sym typeface="Helvetica"/>
                      </a:rPr>
                      <m:t>𝟐</m:t>
                    </m:r>
                  </m:oMath>
                </a14:m>
                <a:r>
                  <a:rPr lang="en-US" sz="3200" b="1" dirty="0">
                    <a:sym typeface="Helvetica"/>
                  </a:rPr>
                  <a:t> Prototype</a:t>
                </a:r>
              </a:p>
              <a:p>
                <a:pPr algn="ctr">
                  <a:lnSpc>
                    <a:spcPct val="120000"/>
                  </a:lnSpc>
                  <a:defRPr sz="2800">
                    <a:solidFill>
                      <a:srgbClr val="BC5F2B"/>
                    </a:solid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lang="en-US" sz="2000" b="1" dirty="0">
                    <a:sym typeface="Helvetica"/>
                  </a:rPr>
                  <a:t>(Update: </a:t>
                </a:r>
                <a:r>
                  <a:rPr lang="en-US" sz="2000" b="1">
                    <a:sym typeface="Helvetica"/>
                  </a:rPr>
                  <a:t>November 27, </a:t>
                </a:r>
                <a:r>
                  <a:rPr lang="en-US" sz="2000" b="1" dirty="0">
                    <a:sym typeface="Helvetica"/>
                  </a:rPr>
                  <a:t>2024)</a:t>
                </a:r>
              </a:p>
            </p:txBody>
          </p:sp>
        </mc:Choice>
        <mc:Fallback>
          <p:sp>
            <p:nvSpPr>
              <p:cNvPr id="15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085353"/>
                <a:ext cx="8927535" cy="1518942"/>
              </a:xfrm>
              <a:prstGeom prst="rect">
                <a:avLst/>
              </a:prstGeom>
              <a:blipFill>
                <a:blip r:embed="rId2"/>
                <a:stretch>
                  <a:fillRect t="-4418" b="-104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0203B20-D3B1-E548-979A-EE6ED2F4CAE4}"/>
              </a:ext>
            </a:extLst>
          </p:cNvPr>
          <p:cNvSpPr/>
          <p:nvPr/>
        </p:nvSpPr>
        <p:spPr>
          <a:xfrm>
            <a:off x="1530632" y="3885850"/>
            <a:ext cx="8927535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dirty="0"/>
              <a:t>M. Bilal Azam</a:t>
            </a:r>
            <a:r>
              <a:rPr lang="en-US" sz="2400" dirty="0">
                <a:latin typeface="Times"/>
              </a:rPr>
              <a:t>, </a:t>
            </a:r>
            <a:r>
              <a:rPr lang="en-US" sz="2400" dirty="0">
                <a:latin typeface="Times" pitchFamily="2" charset="0"/>
              </a:rPr>
              <a:t>Zelimir Djurcic et. al.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546B5-2A55-694E-B8E2-34AFDFDC1F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598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4477A-2BEF-D8F8-71F5-A31DF0384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AAD6-684A-7032-A27E-BD3D209F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Status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7">
                <a:extLst>
                  <a:ext uri="{FF2B5EF4-FFF2-40B4-BE49-F238E27FC236}">
                    <a16:creationId xmlns:a16="http://schemas.microsoft.com/office/drawing/2014/main" id="{2B2B2ABE-7606-F32F-7E37-740D980ACC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620" y="747252"/>
                <a:ext cx="11498385" cy="514227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1800" dirty="0"/>
                  <a:t> Prototype is in action: Recorded its first data in from July 8</a:t>
                </a:r>
                <a:r>
                  <a:rPr lang="en-US" sz="1800" baseline="30000" dirty="0"/>
                  <a:t>th</a:t>
                </a:r>
                <a:r>
                  <a:rPr lang="en-US" sz="1800" dirty="0"/>
                  <a:t> to July 12</a:t>
                </a:r>
                <a:r>
                  <a:rPr lang="en-US" sz="1800" baseline="30000" dirty="0"/>
                  <a:t>th</a:t>
                </a:r>
                <a:r>
                  <a:rPr lang="en-US" sz="1800" dirty="0"/>
                  <a:t> (4 a.m.) NuMI beam in RHC mode (4.5 days).</a:t>
                </a:r>
                <a:r>
                  <a:rPr lang="en-US" sz="1800" baseline="-25000" dirty="0"/>
                  <a:t>.</a:t>
                </a:r>
              </a:p>
              <a:p>
                <a:pPr lvl="1"/>
                <a:r>
                  <a:rPr lang="en-US" sz="1800" dirty="0"/>
                  <a:t>For high-level validation, a ~2-hour period of </a:t>
                </a:r>
                <a:r>
                  <a:rPr lang="en-US" sz="1800" dirty="0">
                    <a:hlinkClick r:id="rId2"/>
                  </a:rPr>
                  <a:t>measured data</a:t>
                </a:r>
                <a:r>
                  <a:rPr lang="en-US" sz="1800" dirty="0"/>
                  <a:t>, from midnight to 2am on July 9, is available.</a:t>
                </a:r>
              </a:p>
              <a:p>
                <a:r>
                  <a:rPr lang="en-US" sz="1800" dirty="0"/>
                  <a:t>We also have 3.5-days </a:t>
                </a:r>
                <a:r>
                  <a:rPr lang="en-US" sz="1800" dirty="0">
                    <a:hlinkClick r:id="rId3"/>
                  </a:rPr>
                  <a:t>simulated data</a:t>
                </a:r>
                <a:r>
                  <a:rPr lang="en-US" sz="1800" dirty="0"/>
                  <a:t> (with 1E19 POT).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We developed a preliminary 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selection criteria</a:t>
                </a:r>
                <a:r>
                  <a:rPr lang="en-US" sz="1800" dirty="0"/>
                  <a:t> and used this to analyze comparisons between sandbox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1800" dirty="0"/>
                  <a:t> real data and the produced simulated data.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selection was performed by ML-reco reconstruction implemented at CAFs level on Reconstructed Data and Reconstructed MC Simulation.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Signal Selection</a:t>
                </a:r>
              </a:p>
              <a:p>
                <a:r>
                  <a:rPr lang="en-US" sz="1800" dirty="0"/>
                  <a:t>All interactions have at least one outgoing muon candidate and are within LArFV.</a:t>
                </a:r>
              </a:p>
              <a:p>
                <a:r>
                  <a:rPr lang="en-US" sz="1800" dirty="0"/>
                  <a:t>For each module, distance from outer walls is set to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800" dirty="0"/>
                  <a:t> in all directions (except cathodes).</a:t>
                </a:r>
              </a:p>
              <a:p>
                <a:r>
                  <a:rPr lang="en-US" sz="1800" dirty="0"/>
                  <a:t>Minimum track length is set to be greater than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Multiplicity plots are shown with the full event selection. </a:t>
                </a:r>
              </a:p>
            </p:txBody>
          </p:sp>
        </mc:Choice>
        <mc:Fallback xmlns="">
          <p:sp>
            <p:nvSpPr>
              <p:cNvPr id="5" name="Text Placeholder 17">
                <a:extLst>
                  <a:ext uri="{FF2B5EF4-FFF2-40B4-BE49-F238E27FC236}">
                    <a16:creationId xmlns:a16="http://schemas.microsoft.com/office/drawing/2014/main" id="{2B2B2ABE-7606-F32F-7E37-740D980A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0" y="747252"/>
                <a:ext cx="11498385" cy="5142271"/>
              </a:xfrm>
              <a:prstGeom prst="rect">
                <a:avLst/>
              </a:prstGeom>
              <a:blipFill>
                <a:blip r:embed="rId4"/>
                <a:stretch>
                  <a:fillRect l="-530" t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D285D-F863-6464-DAD5-0B395F388ABB}"/>
              </a:ext>
            </a:extLst>
          </p:cNvPr>
          <p:cNvSpPr txBox="1">
            <a:spLocks/>
          </p:cNvSpPr>
          <p:nvPr/>
        </p:nvSpPr>
        <p:spPr>
          <a:xfrm>
            <a:off x="-392741" y="6446223"/>
            <a:ext cx="11027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06EB1-9FC4-4976-A330-95DB54B0A90A}" type="slidenum">
              <a:rPr lang="en-CH" smtClean="0"/>
              <a:pPr/>
              <a:t>2</a:t>
            </a:fld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82A121-E768-6929-4922-69812222626D}"/>
                  </a:ext>
                </a:extLst>
              </p:cNvPr>
              <p:cNvSpPr txBox="1"/>
              <p:nvPr/>
            </p:nvSpPr>
            <p:spPr>
              <a:xfrm>
                <a:off x="9546246" y="3287980"/>
                <a:ext cx="2180443" cy="10772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kern="0" dirty="0">
                    <a:solidFill>
                      <a:srgbClr val="47484A"/>
                    </a:solidFill>
                  </a:rPr>
                  <a:t>FV Bounds are (in cm)</a:t>
                </a:r>
                <a:endPara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(−63.931,+63.931)</m:t>
                      </m:r>
                    </m:oMath>
                  </m:oMathPara>
                </a14:m>
                <a:endParaRPr kumimoji="0" lang="pl-PL" sz="1600" i="0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(−62.076, +62.076)</m:t>
                      </m:r>
                    </m:oMath>
                  </m:oMathPara>
                </a14:m>
                <a:endParaRPr kumimoji="0" lang="pl-PL" sz="1600" i="0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(−64.538,+64.538)</m:t>
                      </m:r>
                    </m:oMath>
                  </m:oMathPara>
                </a14:m>
                <a:endPara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82A121-E768-6929-4922-69812222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46" y="3287980"/>
                <a:ext cx="2180443" cy="1077218"/>
              </a:xfrm>
              <a:prstGeom prst="rect">
                <a:avLst/>
              </a:prstGeom>
              <a:blipFill>
                <a:blip r:embed="rId5"/>
                <a:stretch>
                  <a:fillRect l="-1676" t="-1695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8067C28-F494-99A5-0F9B-C62C72007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293163"/>
            <a:ext cx="3339056" cy="13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6F67D-1994-8F07-4901-44F303B477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00884" y="656514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579DA-EB5E-0B6F-1F17-8A2E4EF5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Charged Track Multiplicity Distribution (Module-by-Module Basis)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98667F-641F-3F83-C3ED-B0807E926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1623296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sz="1800" dirty="0"/>
              <a:t>ultiplicity distribution for charged tracks (muons, protons, charged pions, charged kaons)</a:t>
            </a:r>
            <a:r>
              <a:rPr lang="en-US" dirty="0"/>
              <a:t>, with the full event selection, </a:t>
            </a:r>
            <a:r>
              <a:rPr lang="en-US" sz="1800" dirty="0"/>
              <a:t>is shown.</a:t>
            </a:r>
          </a:p>
          <a:p>
            <a:r>
              <a:rPr lang="en-US" dirty="0"/>
              <a:t>Number of interactions in MC simulation is normalized to the number of interactions in data.</a:t>
            </a:r>
          </a:p>
          <a:p>
            <a:r>
              <a:rPr lang="en-US" dirty="0"/>
              <a:t>Same normalization factor is applied in the rest of the talk when MC and data are compared.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1EFBC-30DD-6C03-3369-47FD1622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889" y="2290051"/>
            <a:ext cx="5918398" cy="443879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516021-24C3-2AAF-3994-B6B66C224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4218" y="2571334"/>
            <a:ext cx="2555894" cy="387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9D5A-2787-C2A1-38CA-5FB88CAEF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97C511-0DC8-5D04-D0FB-4A659829B3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E201714-9B99-D35B-3313-FE1FBCD55E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b="54"/>
          <a:stretch/>
        </p:blipFill>
        <p:spPr>
          <a:xfrm>
            <a:off x="-1" y="3249217"/>
            <a:ext cx="4030743" cy="301982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5104B97-2EEB-1902-6426-17A7D94AA64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/>
        </p:blipFill>
        <p:spPr>
          <a:xfrm>
            <a:off x="4080890" y="3269614"/>
            <a:ext cx="4030743" cy="30175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44554F-5F1E-B12F-AC9F-2DD414E6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Neutrino Interaction Vertices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2532C-EED2-67E4-06FE-3CD54009F5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44314"/>
            <a:ext cx="3905012" cy="376470"/>
          </a:xfrm>
        </p:spPr>
        <p:txBody>
          <a:bodyPr/>
          <a:lstStyle/>
          <a:p>
            <a:r>
              <a:rPr lang="en-US" dirty="0"/>
              <a:t>Vertex-x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83940B-B350-AB6D-B627-AC17470544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0891" y="2844313"/>
            <a:ext cx="3904488" cy="376470"/>
          </a:xfrm>
        </p:spPr>
        <p:txBody>
          <a:bodyPr/>
          <a:lstStyle/>
          <a:p>
            <a:r>
              <a:rPr lang="en-US" dirty="0"/>
              <a:t>Vertex-y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64AB6E0-834C-AB34-D62F-7914ABAA3BC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/>
        </p:blipFill>
        <p:spPr>
          <a:xfrm>
            <a:off x="8161258" y="3269614"/>
            <a:ext cx="4030742" cy="3017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410D91-F0A6-AEAC-D7A0-16B29F31C0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844313"/>
            <a:ext cx="3927952" cy="376470"/>
          </a:xfrm>
        </p:spPr>
        <p:txBody>
          <a:bodyPr/>
          <a:lstStyle/>
          <a:p>
            <a:r>
              <a:rPr lang="en-US" dirty="0"/>
              <a:t>Vertex-z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0953-2576-F265-30F7-D15A914090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2021284"/>
          </a:xfrm>
        </p:spPr>
        <p:txBody>
          <a:bodyPr/>
          <a:lstStyle/>
          <a:p>
            <a:r>
              <a:rPr lang="en-US" sz="2000" dirty="0"/>
              <a:t>1D histograms of neutrino interaction vertices from data and MC simulation are shown, from full event selection.</a:t>
            </a:r>
          </a:p>
          <a:p>
            <a:r>
              <a:rPr lang="en-US" sz="2000" dirty="0"/>
              <a:t>MC simulation is normalized according to data and normalization factor is calculated from total number of interactions.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37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AAD77-D6A1-6F76-0F34-3DB178EA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5B62E-CA35-BB9E-9861-F74A1C090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89E6C51-A46C-0D69-7C80-B5F127B77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r="2042"/>
          <a:stretch/>
        </p:blipFill>
        <p:spPr>
          <a:xfrm>
            <a:off x="-1" y="3249217"/>
            <a:ext cx="4030743" cy="301982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C1ABE39-A5D2-F4A7-6718-C5FAF8BDE2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r="2006"/>
          <a:stretch/>
        </p:blipFill>
        <p:spPr>
          <a:xfrm>
            <a:off x="4080890" y="3269614"/>
            <a:ext cx="4030743" cy="30175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39B593-2071-F258-EDAF-74ED8CCB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Neutrino Interaction Vertices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A47502-16B4-C027-4987-1EBDAAEC6B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44314"/>
            <a:ext cx="3905012" cy="376470"/>
          </a:xfrm>
        </p:spPr>
        <p:txBody>
          <a:bodyPr/>
          <a:lstStyle/>
          <a:p>
            <a:r>
              <a:rPr lang="en-US" dirty="0"/>
              <a:t>Vertex-x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3FF180-C2ED-9D64-DF62-5E9815DA3B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0891" y="2844313"/>
            <a:ext cx="3904488" cy="376470"/>
          </a:xfrm>
        </p:spPr>
        <p:txBody>
          <a:bodyPr/>
          <a:lstStyle/>
          <a:p>
            <a:r>
              <a:rPr lang="en-US" dirty="0"/>
              <a:t>Vertex-y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2EE7D7B-715F-4645-B68F-FA6F4545136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r="2006"/>
          <a:stretch/>
        </p:blipFill>
        <p:spPr>
          <a:xfrm>
            <a:off x="8161258" y="3269614"/>
            <a:ext cx="4030742" cy="3017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C6854D-B0AC-9757-3F9C-7FF06E5365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844313"/>
            <a:ext cx="3927952" cy="376470"/>
          </a:xfrm>
        </p:spPr>
        <p:txBody>
          <a:bodyPr/>
          <a:lstStyle/>
          <a:p>
            <a:r>
              <a:rPr lang="en-US" dirty="0"/>
              <a:t>Vertex-z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3EAAB5-A53B-99C1-DCE3-B640ED898939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22275" y="588962"/>
                <a:ext cx="11234738" cy="2021284"/>
              </a:xfrm>
            </p:spPr>
            <p:txBody>
              <a:bodyPr/>
              <a:lstStyle/>
              <a:p>
                <a:r>
                  <a:rPr lang="en-US" sz="2000" dirty="0"/>
                  <a:t>1D histograms of neutrino interaction vertices from MC simulation are shown, from full event selection.</a:t>
                </a:r>
              </a:p>
              <a:p>
                <a:r>
                  <a:rPr lang="en-US" sz="2000" dirty="0"/>
                  <a:t>We can see spikes around cathodes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=±35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This is the zoomed-in neutrino vertices shown on the previous slide.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3EAAB5-A53B-99C1-DCE3-B640ED898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22275" y="588962"/>
                <a:ext cx="11234738" cy="2021284"/>
              </a:xfrm>
              <a:blipFill>
                <a:blip r:embed="rId6"/>
                <a:stretch>
                  <a:fillRect l="-488" t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49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B00D4-2C0C-4AB9-2A15-530624BDA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60BB95E8-0138-7A0D-BD65-15BFEB4DF0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>
          <a:xfrm>
            <a:off x="421887" y="1499994"/>
            <a:ext cx="3263704" cy="2420872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800FC9D-ECF3-2A3A-B50E-A528BBAEF9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FDE6264-33F8-B647-B53D-CB4A434C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Neutrino Interaction Vertices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7E043B4-D9FE-9067-A0E7-D28E13BF49BE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421886" y="998986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Data-Reco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7E043B4-D9FE-9067-A0E7-D28E13BF4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421886" y="998986"/>
                <a:ext cx="3546281" cy="383637"/>
              </a:xfrm>
              <a:blipFill>
                <a:blip r:embed="rId4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806AC39-F7F9-4E06-59AE-A75538F68FE1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421885" y="4113145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Sim-Reco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806AC39-F7F9-4E06-59AE-A75538F68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421885" y="4113145"/>
                <a:ext cx="3546281" cy="383637"/>
              </a:xfrm>
              <a:blipFill>
                <a:blip r:embed="rId5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700E771-D8C1-7398-E5A4-E83C67CFFCE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>
          <a:xfrm>
            <a:off x="4267923" y="1499994"/>
            <a:ext cx="3263704" cy="2420872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BDDC949-F8A1-07B8-1A3D-8AC75C633DB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A0A1B697-89C6-9587-1990-C6E61144F387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4267922" y="998986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Data-Reco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A0A1B697-89C6-9587-1990-C6E61144F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4267922" y="998986"/>
                <a:ext cx="3546281" cy="383637"/>
              </a:xfrm>
              <a:blipFill>
                <a:blip r:embed="rId8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DA6071F4-503A-590D-2189-1DD29C738458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>
              <a:xfrm>
                <a:off x="4267921" y="4113145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Sim-Reco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DA6071F4-503A-590D-2189-1DD29C738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xfrm>
                <a:off x="4267921" y="4113145"/>
                <a:ext cx="3546281" cy="383637"/>
              </a:xfrm>
              <a:blipFill>
                <a:blip r:embed="rId9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A19AC552-850C-5FCC-0CE0-B91C3B4D8DF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>
          <a:xfrm>
            <a:off x="8113963" y="1499994"/>
            <a:ext cx="3263704" cy="2420872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5E67B75-5A7A-2952-7315-3F9E945946D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13">
                <a:extLst>
                  <a:ext uri="{FF2B5EF4-FFF2-40B4-BE49-F238E27FC236}">
                    <a16:creationId xmlns:a16="http://schemas.microsoft.com/office/drawing/2014/main" id="{2E62136E-6A22-921B-11C1-01A2C9347319}"/>
                  </a:ext>
                </a:extLst>
              </p:cNvPr>
              <p:cNvSpPr>
                <a:spLocks noGrp="1"/>
              </p:cNvSpPr>
              <p:nvPr>
                <p:ph type="body" sz="quarter" idx="24"/>
              </p:nvPr>
            </p:nvSpPr>
            <p:spPr>
              <a:xfrm>
                <a:off x="8113962" y="998986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Data-Reco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 Placeholder 13">
                <a:extLst>
                  <a:ext uri="{FF2B5EF4-FFF2-40B4-BE49-F238E27FC236}">
                    <a16:creationId xmlns:a16="http://schemas.microsoft.com/office/drawing/2014/main" id="{2E62136E-6A22-921B-11C1-01A2C9347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4"/>
              </p:nvPr>
            </p:nvSpPr>
            <p:spPr>
              <a:xfrm>
                <a:off x="8113962" y="998986"/>
                <a:ext cx="3546281" cy="383637"/>
              </a:xfrm>
              <a:blipFill>
                <a:blip r:embed="rId12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9DE868F5-DADB-D77A-BFE1-7998C0A3BE29}"/>
                  </a:ext>
                </a:extLst>
              </p:cNvPr>
              <p:cNvSpPr>
                <a:spLocks noGrp="1"/>
              </p:cNvSpPr>
              <p:nvPr>
                <p:ph type="body" sz="quarter" idx="25"/>
              </p:nvPr>
            </p:nvSpPr>
            <p:spPr>
              <a:xfrm>
                <a:off x="8113961" y="4113145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Sim-Reco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9DE868F5-DADB-D77A-BFE1-7998C0A3B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5"/>
              </p:nvPr>
            </p:nvSpPr>
            <p:spPr>
              <a:xfrm>
                <a:off x="8113961" y="4113145"/>
                <a:ext cx="3546281" cy="383637"/>
              </a:xfrm>
              <a:blipFill>
                <a:blip r:embed="rId13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FFF143A-114C-5876-F5AB-B8E227B1C1C8}"/>
              </a:ext>
            </a:extLst>
          </p:cNvPr>
          <p:cNvSpPr txBox="1">
            <a:spLocks/>
          </p:cNvSpPr>
          <p:nvPr/>
        </p:nvSpPr>
        <p:spPr>
          <a:xfrm>
            <a:off x="421884" y="605098"/>
            <a:ext cx="11235117" cy="383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Neutrino interaction vertices, for reconstructed data and reconstructed MC simulation, are shown within LArFV.</a:t>
            </a:r>
          </a:p>
        </p:txBody>
      </p:sp>
    </p:spTree>
    <p:extLst>
      <p:ext uri="{BB962C8B-B14F-4D97-AF65-F5344CB8AC3E}">
        <p14:creationId xmlns:p14="http://schemas.microsoft.com/office/powerpoint/2010/main" val="220910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C66ED-170F-380E-67D6-B0BB22C5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CD8AD-668F-36B3-2207-907F77472F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86DE33B-7DC8-157D-A0FB-E5336AB406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b="54"/>
          <a:stretch/>
        </p:blipFill>
        <p:spPr>
          <a:xfrm>
            <a:off x="-1" y="3249217"/>
            <a:ext cx="4030743" cy="30198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1396D2-864F-FF19-794F-6E5310E2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Charged Track Multiplicity Distribution (</a:t>
            </a:r>
            <a:r>
              <a:rPr lang="en-US" dirty="0">
                <a:latin typeface="+mn-lt"/>
              </a:rPr>
              <a:t>All Modules</a:t>
            </a:r>
            <a:r>
              <a:rPr lang="en-US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C3DA59-75DD-6610-B468-8570E6E677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44314"/>
            <a:ext cx="3905012" cy="376470"/>
          </a:xfrm>
        </p:spPr>
        <p:txBody>
          <a:bodyPr/>
          <a:lstStyle/>
          <a:p>
            <a:r>
              <a:rPr lang="en-US" dirty="0"/>
              <a:t>Muons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8F9C01D-6531-D45F-C674-177087B127DD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/>
        </p:blipFill>
        <p:spPr>
          <a:xfrm>
            <a:off x="8161258" y="3269614"/>
            <a:ext cx="4030742" cy="3017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B33B41-332F-599C-38DC-E432494D0C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844313"/>
            <a:ext cx="3927952" cy="376470"/>
          </a:xfrm>
        </p:spPr>
        <p:txBody>
          <a:bodyPr/>
          <a:lstStyle/>
          <a:p>
            <a:r>
              <a:rPr lang="en-US" dirty="0"/>
              <a:t>Charged Pions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BC2D9-7EFF-02EE-0D59-A4DA742E5E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2021284"/>
          </a:xfrm>
        </p:spPr>
        <p:txBody>
          <a:bodyPr/>
          <a:lstStyle/>
          <a:p>
            <a:r>
              <a:rPr lang="en-US" dirty="0"/>
              <a:t>Multiplicity distribution for muons, charged pions, protons, and kaons with the full event selection, is shown.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Normalization is applied based on the total charged track multiplicity.</a:t>
            </a:r>
          </a:p>
          <a:p>
            <a:r>
              <a:rPr lang="en-US" dirty="0"/>
              <a:t>There are multiple muon candidates can be seen in the muon 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95482-B60D-49B9-FBA8-6151D1296AF9}"/>
              </a:ext>
            </a:extLst>
          </p:cNvPr>
          <p:cNvSpPr txBox="1"/>
          <p:nvPr/>
        </p:nvSpPr>
        <p:spPr>
          <a:xfrm>
            <a:off x="1952506" y="3932825"/>
            <a:ext cx="1547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Tracks</a:t>
            </a:r>
            <a:endParaRPr lang="en-US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Data: 922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MC: 27790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Scaled MC: 1398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389C2-5ECA-56B2-D860-867AD7362CB1}"/>
              </a:ext>
            </a:extLst>
          </p:cNvPr>
          <p:cNvSpPr txBox="1"/>
          <p:nvPr/>
        </p:nvSpPr>
        <p:spPr>
          <a:xfrm>
            <a:off x="10101770" y="3990493"/>
            <a:ext cx="1411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Tracks</a:t>
            </a:r>
            <a:endParaRPr lang="en-US" sz="1400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Data: 420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MC: 7647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Scaled MC: 385</a:t>
            </a:r>
          </a:p>
        </p:txBody>
      </p:sp>
    </p:spTree>
    <p:extLst>
      <p:ext uri="{BB962C8B-B14F-4D97-AF65-F5344CB8AC3E}">
        <p14:creationId xmlns:p14="http://schemas.microsoft.com/office/powerpoint/2010/main" val="303581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AFFA1-5F3F-F98C-A4AC-1C549F6AE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51314-13A9-FDCC-5B8B-5AE43A0F8B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B94A959-6D5E-4351-4FD6-DD3D4CA8B9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b="54"/>
          <a:stretch/>
        </p:blipFill>
        <p:spPr>
          <a:xfrm>
            <a:off x="-1" y="3249217"/>
            <a:ext cx="4030743" cy="30198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9FFE19D-FE12-7A14-9C5C-4E5E599E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Charged Track Multiplicity Distribution (</a:t>
            </a:r>
            <a:r>
              <a:rPr lang="en-US" dirty="0">
                <a:latin typeface="+mn-lt"/>
              </a:rPr>
              <a:t>All Modules</a:t>
            </a:r>
            <a:r>
              <a:rPr lang="en-US" dirty="0"/>
              <a:t>) [contd.]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24B69F-4872-9B98-D01E-E23CD658EA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44314"/>
            <a:ext cx="3905012" cy="376470"/>
          </a:xfrm>
        </p:spPr>
        <p:txBody>
          <a:bodyPr/>
          <a:lstStyle/>
          <a:p>
            <a:r>
              <a:rPr lang="en-US" dirty="0"/>
              <a:t>Charged Kaons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5AF7671-198B-37FF-935D-E5BEB18D373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/>
        </p:blipFill>
        <p:spPr>
          <a:xfrm>
            <a:off x="8161258" y="3269614"/>
            <a:ext cx="4030742" cy="3017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B0D269-D451-AC49-AC75-FA55F0E487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844313"/>
            <a:ext cx="3927952" cy="376470"/>
          </a:xfrm>
        </p:spPr>
        <p:txBody>
          <a:bodyPr/>
          <a:lstStyle/>
          <a:p>
            <a:r>
              <a:rPr lang="en-US" dirty="0"/>
              <a:t>Protons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AA0D1-F126-7811-F47C-9A488FD77C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2021284"/>
          </a:xfrm>
        </p:spPr>
        <p:txBody>
          <a:bodyPr/>
          <a:lstStyle/>
          <a:p>
            <a:r>
              <a:rPr lang="en-US" sz="2000" dirty="0"/>
              <a:t>Multiplicity distribution for muons, charged pions, protons, and kaons with the full event selection, is shown.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Normalization is applied based on the total charged track multiplicity.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5DAEE-E8A8-FD0A-524D-D0DB815520D4}"/>
              </a:ext>
            </a:extLst>
          </p:cNvPr>
          <p:cNvSpPr txBox="1"/>
          <p:nvPr/>
        </p:nvSpPr>
        <p:spPr>
          <a:xfrm>
            <a:off x="1952506" y="3932825"/>
            <a:ext cx="1547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Tracks</a:t>
            </a:r>
            <a:endParaRPr lang="en-US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Data: 145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MC: 3387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Scaled MC: 170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1F7CB-B16C-49D4-1799-284CC4ADBB13}"/>
              </a:ext>
            </a:extLst>
          </p:cNvPr>
          <p:cNvSpPr txBox="1"/>
          <p:nvPr/>
        </p:nvSpPr>
        <p:spPr>
          <a:xfrm>
            <a:off x="10101770" y="3990493"/>
            <a:ext cx="1411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Tracks</a:t>
            </a:r>
            <a:endParaRPr lang="en-US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Data: 362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MC: 11270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Scaled MC: 567</a:t>
            </a:r>
          </a:p>
        </p:txBody>
      </p:sp>
    </p:spTree>
    <p:extLst>
      <p:ext uri="{BB962C8B-B14F-4D97-AF65-F5344CB8AC3E}">
        <p14:creationId xmlns:p14="http://schemas.microsoft.com/office/powerpoint/2010/main" val="681778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606</Words>
  <Application>Microsoft Office PowerPoint</Application>
  <PresentationFormat>Widescreen</PresentationFormat>
  <Paragraphs>83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</vt:lpstr>
      <vt:lpstr>Times</vt:lpstr>
      <vt:lpstr>Wingdings</vt:lpstr>
      <vt:lpstr>Office Theme</vt:lpstr>
      <vt:lpstr>PowerPoint Presentation</vt:lpstr>
      <vt:lpstr>Current Status</vt:lpstr>
      <vt:lpstr>Charged Track Multiplicity Distribution (Module-by-Module Basis)</vt:lpstr>
      <vt:lpstr>Neutrino Interaction Vertices</vt:lpstr>
      <vt:lpstr>Neutrino Interaction Vertices</vt:lpstr>
      <vt:lpstr>Neutrino Interaction Vertices</vt:lpstr>
      <vt:lpstr>Individual Charged Track Multiplicity Distribution (All Modules)</vt:lpstr>
      <vt:lpstr>Individual Charged Track Multiplicity Distribution (All Modules) [contd.]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Charge Track Multiplicity Update </dc:title>
  <dc:creator>Diurba, Richard (LHEP)</dc:creator>
  <cp:lastModifiedBy>Muhammad Bilal Azam</cp:lastModifiedBy>
  <cp:revision>1201</cp:revision>
  <dcterms:created xsi:type="dcterms:W3CDTF">2023-10-20T14:27:34Z</dcterms:created>
  <dcterms:modified xsi:type="dcterms:W3CDTF">2024-11-27T22:20:58Z</dcterms:modified>
</cp:coreProperties>
</file>