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761" r:id="rId3"/>
    <p:sldId id="757" r:id="rId4"/>
    <p:sldId id="750" r:id="rId5"/>
    <p:sldId id="758" r:id="rId6"/>
    <p:sldId id="755" r:id="rId7"/>
    <p:sldId id="762" r:id="rId8"/>
    <p:sldId id="763" r:id="rId9"/>
    <p:sldId id="764" r:id="rId10"/>
    <p:sldId id="765" r:id="rId11"/>
    <p:sldId id="766" r:id="rId12"/>
    <p:sldId id="751" r:id="rId13"/>
    <p:sldId id="754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5" autoAdjust="0"/>
    <p:restoredTop sz="94658" autoAdjust="0"/>
  </p:normalViewPr>
  <p:slideViewPr>
    <p:cSldViewPr snapToGrid="0">
      <p:cViewPr varScale="1">
        <p:scale>
          <a:sx n="78" d="100"/>
          <a:sy n="78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3DDDC-4939-4362-BFB0-08F554D54978}" type="datetimeFigureOut">
              <a:rPr lang="en-CH" smtClean="0"/>
              <a:t>11/11/2024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0751C-6569-4801-ACD1-B5B5E0ACDE0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6236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DE09-B1CB-9648-25BE-8C81C294E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B7AD7-231B-00DB-064D-2F1F466E8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122D-DC3D-1F8A-A3C6-C74D851B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30D8-10C2-4A5F-8DA1-274779DEFBA0}" type="datetime8">
              <a:rPr lang="en-CH" smtClean="0"/>
              <a:t>11/11/2024 21:13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E7FF0-57BA-EBB8-98E5-EF09395A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5D7CA-3CEE-1CF5-4251-AD9C008A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623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B84F-5E57-BDF0-AF88-005F8EF6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FF393-CB3C-F298-B257-428E235CE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8EE36-CE63-A606-7762-7438229E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369FE-A9D6-CD8D-32D7-5262FC6B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FF84-993B-483F-BE4F-42D8CB3B8F37}" type="datetime8">
              <a:rPr lang="en-CH" smtClean="0"/>
              <a:t>11/11/2024 21:13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ABAE3-1E79-1029-F185-FCA7451B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A04EA-6EE5-427A-BB8B-F1638BF3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000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6CBC-26AF-9638-CA14-558EBF36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A806C-97B8-42EB-DDC8-90B8DB19C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8CB5B-7FED-5C76-99E1-9D8F939A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3367-FFA4-417B-BE03-E7FB2ECA91C5}" type="datetime8">
              <a:rPr lang="en-CH" smtClean="0"/>
              <a:t>11/11/2024 21:13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1AB7-99F5-D088-523A-EE8CB1FF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01242-CCBE-9426-D5BD-87666130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3486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4416B-CFE5-1362-D989-BBE5B8A39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D79D1-D189-C9DB-6050-851E7EA76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9BC82-A982-916E-8571-3EADBB9E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159-0861-4F3B-9BEF-68FAF5619C4E}" type="datetime8">
              <a:rPr lang="en-CH" smtClean="0"/>
              <a:t>11/11/2024 21:13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C9FE5-8EC7-1C6F-3EED-252A5E0A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B538E-13F8-0242-D91F-A0D1FDD3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7544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22">
            <a:extLst>
              <a:ext uri="{FF2B5EF4-FFF2-40B4-BE49-F238E27FC236}">
                <a16:creationId xmlns:a16="http://schemas.microsoft.com/office/drawing/2014/main" id="{FF6F29D3-C765-B293-634C-E80C40CBC0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56538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88636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8" y="2932195"/>
            <a:ext cx="5020056" cy="372160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8" y="2471289"/>
            <a:ext cx="5020056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11422EFD-6C2C-C11C-1CC4-84B4EC0F794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59418" y="2932195"/>
            <a:ext cx="5021051" cy="372439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222F2AAB-F314-B3D5-5D94-BCD81CFBE8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59418" y="2452616"/>
            <a:ext cx="502105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" name="Text Placeholder 22">
            <a:extLst>
              <a:ext uri="{FF2B5EF4-FFF2-40B4-BE49-F238E27FC236}">
                <a16:creationId xmlns:a16="http://schemas.microsoft.com/office/drawing/2014/main" id="{FF6F29D3-C765-B293-634C-E80C40CBC0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56538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712160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249217"/>
            <a:ext cx="3905012" cy="30198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80891" y="3269614"/>
            <a:ext cx="3904488" cy="301752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689715"/>
            <a:ext cx="3905012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80891" y="2689715"/>
            <a:ext cx="3904488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11422EFD-6C2C-C11C-1CC4-84B4EC0F794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61258" y="3269614"/>
            <a:ext cx="3904488" cy="301752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222F2AAB-F314-B3D5-5D94-BCD81CFBE8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37794" y="2689714"/>
            <a:ext cx="3927952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" name="Text Placeholder 22">
            <a:extLst>
              <a:ext uri="{FF2B5EF4-FFF2-40B4-BE49-F238E27FC236}">
                <a16:creationId xmlns:a16="http://schemas.microsoft.com/office/drawing/2014/main" id="{FF6F29D3-C765-B293-634C-E80C40CBC0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56538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619843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5544B2AF-A38E-38D1-E832-19B98E7C927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41824" y="1271626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A5559941-E234-2242-62E1-9CCEFC2268C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41825" y="4419695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B2DCE18C-67FD-6FAD-C533-892B672673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41823" y="770618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54A9D523-76AA-30A7-48CF-665C36D858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41822" y="3884777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" name="Text Placeholder 22">
            <a:extLst>
              <a:ext uri="{FF2B5EF4-FFF2-40B4-BE49-F238E27FC236}">
                <a16:creationId xmlns:a16="http://schemas.microsoft.com/office/drawing/2014/main" id="{4B0E43FB-25D8-F6FA-4604-F100319310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50177" y="1271626"/>
            <a:ext cx="3546281" cy="2403439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42936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4FF3060-4043-1938-50CA-8235DA749AE6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22331" y="1254193"/>
            <a:ext cx="4157086" cy="25384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6F231255-045B-85C2-D794-B4B3E3E635B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6157" y="125531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A6A6AB49-3EDC-2776-0468-445D4501C48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6158" y="4403381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3B15369A-FFF2-9FD1-93B9-1C682A5C0A0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6156" y="75430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C698E3A9-7088-34C3-381E-6D9E2B98D7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16155" y="3868463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816077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4FF3060-4043-1938-50CA-8235DA749AE6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22331" y="1254193"/>
            <a:ext cx="4157086" cy="25384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6F231255-045B-85C2-D794-B4B3E3E635B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6157" y="125531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A6A6AB49-3EDC-2776-0468-445D4501C48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6158" y="4403381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3B15369A-FFF2-9FD1-93B9-1C682A5C0A0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6156" y="75430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C698E3A9-7088-34C3-381E-6D9E2B98D7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16155" y="3868463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BAB5FCEF-125F-EBA4-14C2-8775A49A07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287303" y="440226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1356685B-61DF-7676-0D1F-19AACF3FB5B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87300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423345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82400" y="6637412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11657005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5544B2AF-A38E-38D1-E832-19B98E7C927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7923" y="1254193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A5559941-E234-2242-62E1-9CCEFC2268C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67924" y="440226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B2DCE18C-67FD-6FAD-C533-892B672673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7922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54A9D523-76AA-30A7-48CF-665C36D858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67921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A1602D42-B639-5CE5-1F14-3556346AFB6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13963" y="1254193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17A4CC35-284E-FE3E-7CA3-E6D05E6DE9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13964" y="440226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22">
            <a:extLst>
              <a:ext uri="{FF2B5EF4-FFF2-40B4-BE49-F238E27FC236}">
                <a16:creationId xmlns:a16="http://schemas.microsoft.com/office/drawing/2014/main" id="{ACF1CA30-5607-1E9C-4D9C-36544D22C9A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3962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8FA5DFD3-0BEB-A566-B5A0-7E530683B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13961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596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1781-1099-99D8-974F-2C8D1BE3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A632-B6E4-E900-3C4C-59FDD27C6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932D-132A-C89D-3DC2-65BC54F8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D687-9478-4505-9CB0-F26F3693E076}" type="datetime8">
              <a:rPr lang="en-CH" smtClean="0"/>
              <a:t>11/11/2024 21:13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862C-FEE3-F5F7-62E6-82DFF5C8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3ED9-F2AB-E80E-342E-38488ECF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96533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traight Connector 6"/>
          <p:cNvSpPr/>
          <p:nvPr/>
        </p:nvSpPr>
        <p:spPr>
          <a:xfrm>
            <a:off x="609601" y="5760721"/>
            <a:ext cx="10972801" cy="1"/>
          </a:xfrm>
          <a:prstGeom prst="line">
            <a:avLst/>
          </a:prstGeom>
          <a:ln w="25400">
            <a:solidFill>
              <a:srgbClr val="BC5F2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BC5F2B"/>
                </a:solidFill>
              </a:defRPr>
            </a:pPr>
            <a:endParaRPr sz="1800"/>
          </a:p>
        </p:txBody>
      </p:sp>
      <p:sp>
        <p:nvSpPr>
          <p:cNvPr id="128" name="Straight Connector 7"/>
          <p:cNvSpPr/>
          <p:nvPr/>
        </p:nvSpPr>
        <p:spPr>
          <a:xfrm>
            <a:off x="609601" y="472239"/>
            <a:ext cx="10972801" cy="1"/>
          </a:xfrm>
          <a:prstGeom prst="line">
            <a:avLst/>
          </a:prstGeom>
          <a:ln w="25400">
            <a:solidFill>
              <a:srgbClr val="BC5F2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BC5F2B"/>
                </a:solidFill>
              </a:defRPr>
            </a:pPr>
            <a:endParaRPr sz="1800"/>
          </a:p>
        </p:txBody>
      </p:sp>
      <p:pic>
        <p:nvPicPr>
          <p:cNvPr id="129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325" y="212151"/>
            <a:ext cx="4797476" cy="214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645" y="5974039"/>
            <a:ext cx="1826759" cy="55737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Title Text"/>
          <p:cNvSpPr txBox="1">
            <a:spLocks noGrp="1"/>
          </p:cNvSpPr>
          <p:nvPr>
            <p:ph type="title"/>
          </p:nvPr>
        </p:nvSpPr>
        <p:spPr>
          <a:xfrm>
            <a:off x="609600" y="1230416"/>
            <a:ext cx="10957987" cy="1143001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5367" y="2696828"/>
            <a:ext cx="10962220" cy="1721071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>
                <a:solidFill>
                  <a:srgbClr val="BC5F2B"/>
                </a:solidFill>
              </a:defRPr>
            </a:lvl1pPr>
            <a:lvl2pPr marL="0" indent="0">
              <a:spcBef>
                <a:spcPts val="500"/>
              </a:spcBef>
              <a:buSzTx/>
              <a:buNone/>
              <a:defRPr>
                <a:solidFill>
                  <a:srgbClr val="BC5F2B"/>
                </a:solidFill>
              </a:defRPr>
            </a:lvl2pPr>
            <a:lvl3pPr marL="0" indent="0">
              <a:spcBef>
                <a:spcPts val="500"/>
              </a:spcBef>
              <a:buSzTx/>
              <a:buNone/>
              <a:defRPr>
                <a:solidFill>
                  <a:srgbClr val="BC5F2B"/>
                </a:solidFill>
              </a:defRPr>
            </a:lvl3pPr>
            <a:lvl4pPr marL="0" indent="0">
              <a:spcBef>
                <a:spcPts val="500"/>
              </a:spcBef>
              <a:buSzTx/>
              <a:buNone/>
              <a:defRPr>
                <a:solidFill>
                  <a:srgbClr val="BC5F2B"/>
                </a:solidFill>
              </a:defRPr>
            </a:lvl4pPr>
            <a:lvl5pPr marL="0" indent="0">
              <a:spcBef>
                <a:spcPts val="500"/>
              </a:spcBef>
              <a:buSzTx/>
              <a:buNone/>
              <a:defRPr>
                <a:solidFill>
                  <a:srgbClr val="BC5F2B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2728" y="6224225"/>
            <a:ext cx="364872" cy="264253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11217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1781-1099-99D8-974F-2C8D1BE3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36525"/>
            <a:ext cx="10515600" cy="77542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A632-B6E4-E900-3C4C-59FDD27C6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1" y="1031298"/>
            <a:ext cx="2967182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32F8EB-3542-424E-9911-EA2BBDBB300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951075" y="1012825"/>
            <a:ext cx="4215525" cy="2977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9986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5410-7BE6-1B73-40A5-0DDB1FED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46552-AD5F-5C45-DA4D-481CD5CC2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F250C-848E-B35A-12EE-C77D1A3A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0CFE-E88B-4C60-B5B9-5FFB9CD55CFA}" type="datetime8">
              <a:rPr lang="en-CH" smtClean="0"/>
              <a:t>11/11/2024 21:13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D142D-9DEC-A6D6-3CC6-2F496B4A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CF4E8-A866-0C79-35C8-7F0244A8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254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E288-7570-D6D4-FB8C-CEA53F31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9700F-4D19-5F78-0C54-0E5E50269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003A2-0C58-60E3-1D09-851B86758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6E3A0-8813-2828-F8E1-8FBE41D7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30AF-121B-4C37-B404-939C6B84AC2D}" type="datetime8">
              <a:rPr lang="en-CH" smtClean="0"/>
              <a:t>11/11/2024 21:13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17F85-3CDF-25AB-2A6F-926D332A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A9F17-99B7-F303-2D08-A0B8ED80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762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98DE-44FF-6442-8005-88E7F153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011FE-BA92-3997-96D4-AB8744F97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90399-1E35-B223-592E-09B5B42C9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724AD-D664-12C9-5E4D-FE281966D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DED15-230D-3E0E-12BE-F49DB0677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1BE3B-1576-0CC4-D53B-7DA092DB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1DBD-35E2-4DA9-A075-9E6ABC6D5D92}" type="datetime8">
              <a:rPr lang="en-CH" smtClean="0"/>
              <a:t>11/11/2024 21:13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1F7CE-0CD1-0842-FF51-A35229AC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FDEB0-D861-9643-B5EE-C5C47021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694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5D3F-0503-0828-7AAA-244C804D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D1403-AFEF-90D3-71A9-EBF79789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2BA-4CCF-4235-B2DC-81CAE89B41EC}" type="datetime8">
              <a:rPr lang="en-CH" smtClean="0"/>
              <a:t>11/11/2024 21:13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C6CB2-4F33-DA0A-E9FE-1F576324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E339D-70F0-194F-39CA-29208634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603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353BD-E0D3-19F8-288C-699A0A5F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C61F-FB5D-486B-9E10-C65DE265239C}" type="datetime8">
              <a:rPr lang="en-CH" smtClean="0"/>
              <a:t>11/11/2024 21:13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AB738-E362-CBC8-05D7-CFB8965E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A9A61-D861-62B6-99D1-0160FE26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899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CC3B-77C5-4D64-C1EA-231E6D1F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E4BE-7CEB-C8BC-7D68-C7EF6BC85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F6161-AAE7-08C0-C889-CF49759C2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49F9A-4D5A-55F3-4EC8-5529D6E6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779-A6CC-466F-B398-641D7991A93F}" type="datetime8">
              <a:rPr lang="en-CH" smtClean="0"/>
              <a:t>11/11/2024 21:13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89C72-B93D-F40C-69A0-3FDFE7B2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CA11C-1943-C15B-22FE-7B45F16D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484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962BE-BA99-3B3D-000C-05982D72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D419-C2F9-2866-45C7-7F41F100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1CDDE-EF11-3DEF-BAD8-0BC0D4595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6F900-441B-4340-B729-84F7E1EA1DA2}" type="datetime8">
              <a:rPr lang="en-CH" smtClean="0"/>
              <a:t>11/11/2024 21:13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A4982-120F-98BC-82AC-BFE0FD6CD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44B8A-5AB6-1442-E1EA-C150F641B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727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3" r:id="rId13"/>
    <p:sldLayoutId id="2147483668" r:id="rId14"/>
    <p:sldLayoutId id="2147483666" r:id="rId15"/>
    <p:sldLayoutId id="2147483662" r:id="rId16"/>
    <p:sldLayoutId id="2147483665" r:id="rId17"/>
    <p:sldLayoutId id="2147483667" r:id="rId18"/>
    <p:sldLayoutId id="2147483664" r:id="rId19"/>
    <p:sldLayoutId id="2147483669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NE/2x2_sim/wiki/MiniRun6-file-location" TargetMode="External"/><Relationship Id="rId2" Type="http://schemas.openxmlformats.org/officeDocument/2006/relationships/hyperlink" Target="https://cdcvs.fnal.gov/redmine/projects/argoncube-2x2-demonstrator/wiki/Locations_of_processed_data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1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itle 1"/>
              <p:cNvSpPr txBox="1"/>
              <p:nvPr/>
            </p:nvSpPr>
            <p:spPr>
              <a:xfrm>
                <a:off x="1524001" y="2085353"/>
                <a:ext cx="8927535" cy="151894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0" tIns="0" rIns="0" bIns="0" anchor="b">
                <a:spAutoFit/>
              </a:bodyPr>
              <a:lstStyle/>
              <a:p>
                <a:pPr algn="ctr">
                  <a:lnSpc>
                    <a:spcPct val="120000"/>
                  </a:lnSpc>
                  <a:defRPr sz="2800">
                    <a:solidFill>
                      <a:srgbClr val="BC5F2B"/>
                    </a:solidFill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lang="en-US" sz="3200" b="1" dirty="0">
                    <a:sym typeface="Helvetica"/>
                  </a:rPr>
                  <a:t>Latest Update from DUNE ND-LAr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sym typeface="Helvetica"/>
                      </a:rPr>
                      <m:t>𝟐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sym typeface="Helvetica"/>
                      </a:rPr>
                      <m:t>×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sym typeface="Helvetica"/>
                      </a:rPr>
                      <m:t>𝟐</m:t>
                    </m:r>
                  </m:oMath>
                </a14:m>
                <a:r>
                  <a:rPr lang="en-US" sz="3200" b="1" dirty="0">
                    <a:sym typeface="Helvetica"/>
                  </a:rPr>
                  <a:t> Prototype</a:t>
                </a:r>
              </a:p>
              <a:p>
                <a:pPr algn="ctr">
                  <a:lnSpc>
                    <a:spcPct val="120000"/>
                  </a:lnSpc>
                  <a:defRPr sz="2800">
                    <a:solidFill>
                      <a:srgbClr val="BC5F2B"/>
                    </a:solidFill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lang="en-US" sz="2000" b="1" dirty="0">
                    <a:sym typeface="Helvetica"/>
                  </a:rPr>
                  <a:t>(November 12, 2024)</a:t>
                </a:r>
              </a:p>
            </p:txBody>
          </p:sp>
        </mc:Choice>
        <mc:Fallback>
          <p:sp>
            <p:nvSpPr>
              <p:cNvPr id="15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2085353"/>
                <a:ext cx="8927535" cy="1518942"/>
              </a:xfrm>
              <a:prstGeom prst="rect">
                <a:avLst/>
              </a:prstGeom>
              <a:blipFill>
                <a:blip r:embed="rId2"/>
                <a:stretch>
                  <a:fillRect t="-4418" b="-1044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0203B20-D3B1-E548-979A-EE6ED2F4CAE4}"/>
              </a:ext>
            </a:extLst>
          </p:cNvPr>
          <p:cNvSpPr/>
          <p:nvPr/>
        </p:nvSpPr>
        <p:spPr>
          <a:xfrm>
            <a:off x="1530632" y="3885850"/>
            <a:ext cx="8927535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dirty="0"/>
              <a:t>M. Bilal Azam</a:t>
            </a:r>
            <a:r>
              <a:rPr lang="en-US" sz="2400" dirty="0">
                <a:latin typeface="Times"/>
              </a:rPr>
              <a:t>, </a:t>
            </a:r>
            <a:r>
              <a:rPr lang="en-US" sz="2400" dirty="0">
                <a:latin typeface="Times" pitchFamily="2" charset="0"/>
              </a:rPr>
              <a:t>Zelimir Djurcic et. al.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546B5-2A55-694E-B8E2-34AFDFDC1F3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5988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5A6DB7-83CE-3600-4E43-FE29E5A7E4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F24C18-DD79-6AE2-557D-17E32AD0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Length vs Energy Distribution of Protons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2E654-2E14-D567-38FB-4FB34470A4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F62B46-F12E-6ED7-0492-26D0B980AE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Simulation (MR6)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AB4E6F-E62E-4785-2D4A-245D1C2CBF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This distribution is from all modules.</a:t>
            </a:r>
          </a:p>
        </p:txBody>
      </p:sp>
      <p:pic>
        <p:nvPicPr>
          <p:cNvPr id="14" name="Picture Placeholder 13" descr="A graph of a graph showing a number of energy&#10;&#10;Description automatically generated with medium confidence">
            <a:extLst>
              <a:ext uri="{FF2B5EF4-FFF2-40B4-BE49-F238E27FC236}">
                <a16:creationId xmlns:a16="http://schemas.microsoft.com/office/drawing/2014/main" id="{43934508-B00E-9E32-C66E-AFFD765A4E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r="1532"/>
          <a:stretch>
            <a:fillRect/>
          </a:stretch>
        </p:blipFill>
        <p:spPr/>
      </p:pic>
      <p:pic>
        <p:nvPicPr>
          <p:cNvPr id="16" name="Picture Placeholder 15" descr="A graph showing a blue line&#10;&#10;Description automatically generated">
            <a:extLst>
              <a:ext uri="{FF2B5EF4-FFF2-40B4-BE49-F238E27FC236}">
                <a16:creationId xmlns:a16="http://schemas.microsoft.com/office/drawing/2014/main" id="{3B77E8CC-541D-0232-72EB-28ADA9884E0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" r="15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555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8F488-6C8A-3F69-6F3B-3F76C19C33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BEEA5-302C-59F2-9393-927C9FF1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Next Task on ML-Reco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BDBEA-788E-326E-519F-D65D42E5B4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2551877"/>
          </a:xfrm>
        </p:spPr>
        <p:txBody>
          <a:bodyPr/>
          <a:lstStyle/>
          <a:p>
            <a:r>
              <a:rPr lang="en-US" sz="2000" dirty="0"/>
              <a:t>We are looking at the aggregation of tracks. </a:t>
            </a:r>
          </a:p>
          <a:p>
            <a:r>
              <a:rPr lang="en-US" sz="2000" dirty="0"/>
              <a:t>We have POLARIS setup with ML-Reco software, and by now we tested the training and inference on GPU using small files and official DUNE training files.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684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8F488-6C8A-3F69-6F3B-3F76C19C33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BEEA5-302C-59F2-9393-927C9FF1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BDBEA-788E-326E-519F-D65D42E5B4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5772080"/>
          </a:xfrm>
        </p:spPr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619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96F67D-1994-8F07-4901-44F303B4770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00884" y="656514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A579DA-EB5E-0B6F-1F17-8A2E4EF5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Data/MC Comparisons of Kinematic Variables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98667F-641F-3F83-C3ED-B0807E9268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2"/>
            <a:ext cx="11234738" cy="2154237"/>
          </a:xfrm>
        </p:spPr>
        <p:txBody>
          <a:bodyPr/>
          <a:lstStyle/>
          <a:p>
            <a:r>
              <a:rPr lang="en-US" sz="2000" dirty="0"/>
              <a:t>In the next slides, we are presenting comparisons between some kinematic variables of charged hadrons, for low-level studies.</a:t>
            </a:r>
          </a:p>
          <a:p>
            <a:r>
              <a:rPr lang="en-US" sz="2000" dirty="0"/>
              <a:t>These distributions include track length, energy and angular variables. For now, I am showing track length and energy distributions in next slides.</a:t>
            </a:r>
          </a:p>
        </p:txBody>
      </p:sp>
    </p:spTree>
    <p:extLst>
      <p:ext uri="{BB962C8B-B14F-4D97-AF65-F5344CB8AC3E}">
        <p14:creationId xmlns:p14="http://schemas.microsoft.com/office/powerpoint/2010/main" val="79014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4477A-2BEF-D8F8-71F5-A31DF0384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AAD6-684A-7032-A27E-BD3D209F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Status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7">
                <a:extLst>
                  <a:ext uri="{FF2B5EF4-FFF2-40B4-BE49-F238E27FC236}">
                    <a16:creationId xmlns:a16="http://schemas.microsoft.com/office/drawing/2014/main" id="{2B2B2ABE-7606-F32F-7E37-740D980ACC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620" y="747253"/>
                <a:ext cx="11498385" cy="254072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sz="1800" dirty="0"/>
                  <a:t> Prototype is in action: Recorded its first data in from July 8</a:t>
                </a:r>
                <a:r>
                  <a:rPr lang="en-US" sz="1800" baseline="30000" dirty="0"/>
                  <a:t>th</a:t>
                </a:r>
                <a:r>
                  <a:rPr lang="en-US" sz="1800" dirty="0"/>
                  <a:t> to July 12</a:t>
                </a:r>
                <a:r>
                  <a:rPr lang="en-US" sz="1800" baseline="30000" dirty="0"/>
                  <a:t>th</a:t>
                </a:r>
                <a:r>
                  <a:rPr lang="en-US" sz="1800" dirty="0"/>
                  <a:t> (4 am) NuMI beam in RHC mode (4.5 days with 1E19 POT).</a:t>
                </a:r>
                <a:r>
                  <a:rPr lang="en-US" sz="1800" baseline="-25000" dirty="0"/>
                  <a:t>.</a:t>
                </a:r>
              </a:p>
              <a:p>
                <a:pPr lvl="1"/>
                <a:r>
                  <a:rPr lang="en-US" sz="1800" dirty="0"/>
                  <a:t>For high-level validation, a ~2-hour period of </a:t>
                </a:r>
                <a:r>
                  <a:rPr lang="en-US" sz="1800" dirty="0">
                    <a:hlinkClick r:id="rId2"/>
                  </a:rPr>
                  <a:t>measured data</a:t>
                </a:r>
                <a:r>
                  <a:rPr lang="en-US" sz="1800" dirty="0"/>
                  <a:t>, from midnight to 2 am on July 9, is available.</a:t>
                </a:r>
              </a:p>
              <a:p>
                <a:r>
                  <a:rPr lang="en-US" sz="1800" dirty="0"/>
                  <a:t>We also have 3.5-days </a:t>
                </a:r>
                <a:r>
                  <a:rPr lang="en-US" sz="1800" dirty="0">
                    <a:hlinkClick r:id="rId3"/>
                  </a:rPr>
                  <a:t>simulated data</a:t>
                </a:r>
                <a:r>
                  <a:rPr lang="en-US" sz="1800" dirty="0"/>
                  <a:t> (with 1E19 POT).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We developed a preliminary </a:t>
                </a:r>
                <a:r>
                  <a:rPr lang="en-US" sz="1800" i="1" dirty="0">
                    <a:solidFill>
                      <a:srgbClr val="FF0000"/>
                    </a:solidFill>
                  </a:rPr>
                  <a:t>selection criteria</a:t>
                </a:r>
                <a:r>
                  <a:rPr lang="en-US" sz="1800" dirty="0"/>
                  <a:t> and used this to analyze comparisons between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sz="1800" dirty="0"/>
                  <a:t> real data and the produced simulated data.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The selection was performed by ML-reco reconstruction implemented at CAFs level on Reconstructed Data and Reconstructed MC Simulation.</a:t>
                </a:r>
              </a:p>
            </p:txBody>
          </p:sp>
        </mc:Choice>
        <mc:Fallback xmlns="">
          <p:sp>
            <p:nvSpPr>
              <p:cNvPr id="5" name="Text Placeholder 17">
                <a:extLst>
                  <a:ext uri="{FF2B5EF4-FFF2-40B4-BE49-F238E27FC236}">
                    <a16:creationId xmlns:a16="http://schemas.microsoft.com/office/drawing/2014/main" id="{2B2B2ABE-7606-F32F-7E37-740D980AC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0" y="747253"/>
                <a:ext cx="11498385" cy="2540728"/>
              </a:xfrm>
              <a:prstGeom prst="rect">
                <a:avLst/>
              </a:prstGeom>
              <a:blipFill>
                <a:blip r:embed="rId4"/>
                <a:stretch>
                  <a:fillRect l="-318" t="-2404" r="-583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D285D-F863-6464-DAD5-0B395F388ABB}"/>
              </a:ext>
            </a:extLst>
          </p:cNvPr>
          <p:cNvSpPr txBox="1">
            <a:spLocks/>
          </p:cNvSpPr>
          <p:nvPr/>
        </p:nvSpPr>
        <p:spPr>
          <a:xfrm>
            <a:off x="-392741" y="6446223"/>
            <a:ext cx="11027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D06EB1-9FC4-4976-A330-95DB54B0A90A}" type="slidenum">
              <a:rPr lang="en-CH" smtClean="0"/>
              <a:pPr/>
              <a:t>2</a:t>
            </a:fld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82A121-E768-6929-4922-69812222626D}"/>
                  </a:ext>
                </a:extLst>
              </p:cNvPr>
              <p:cNvSpPr txBox="1"/>
              <p:nvPr/>
            </p:nvSpPr>
            <p:spPr>
              <a:xfrm>
                <a:off x="9476562" y="4554345"/>
                <a:ext cx="2180443" cy="10772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b="1" kern="0" dirty="0">
                    <a:solidFill>
                      <a:srgbClr val="47484A"/>
                    </a:solidFill>
                  </a:rPr>
                  <a:t>FV Bounds are (in cm)</a:t>
                </a:r>
                <a:endPara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rgbClr val="47484A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7484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pl-PL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7484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(−63.931,+63.931)</m:t>
                      </m:r>
                    </m:oMath>
                  </m:oMathPara>
                </a14:m>
                <a:endParaRPr kumimoji="0" lang="pl-PL" sz="1600" i="0" u="none" strike="noStrike" kern="0" cap="none" spc="0" normalizeH="0" baseline="0" noProof="0" dirty="0">
                  <a:ln>
                    <a:noFill/>
                  </a:ln>
                  <a:solidFill>
                    <a:srgbClr val="47484A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7484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pl-PL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7484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(−62.076, +62.076)</m:t>
                      </m:r>
                    </m:oMath>
                  </m:oMathPara>
                </a14:m>
                <a:endParaRPr kumimoji="0" lang="pl-PL" sz="1600" i="0" u="none" strike="noStrike" kern="0" cap="none" spc="0" normalizeH="0" baseline="0" noProof="0" dirty="0">
                  <a:ln>
                    <a:noFill/>
                  </a:ln>
                  <a:solidFill>
                    <a:srgbClr val="47484A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7484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0" lang="pl-PL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7484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(−64.538,+64.538)</m:t>
                      </m:r>
                    </m:oMath>
                  </m:oMathPara>
                </a14:m>
                <a:endPara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srgbClr val="47484A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82A121-E768-6929-4922-698122226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562" y="4554345"/>
                <a:ext cx="2180443" cy="1077218"/>
              </a:xfrm>
              <a:prstGeom prst="rect">
                <a:avLst/>
              </a:prstGeom>
              <a:blipFill>
                <a:blip r:embed="rId5"/>
                <a:stretch>
                  <a:fillRect l="-1681" t="-1695" b="-2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17">
                <a:extLst>
                  <a:ext uri="{FF2B5EF4-FFF2-40B4-BE49-F238E27FC236}">
                    <a16:creationId xmlns:a16="http://schemas.microsoft.com/office/drawing/2014/main" id="{2B2B2ABE-7606-F32F-7E37-740D980ACC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620" y="3440387"/>
                <a:ext cx="11498385" cy="222791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Signal Selection</a:t>
                </a:r>
              </a:p>
              <a:p>
                <a:r>
                  <a:rPr lang="en-US" sz="1800" dirty="0"/>
                  <a:t>All interactions have one outgoing muon and are within LArFV.</a:t>
                </a:r>
              </a:p>
              <a:p>
                <a:r>
                  <a:rPr lang="en-US" sz="1800" dirty="0"/>
                  <a:t>Distance from outer walls is set to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0" dirty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sz="1800" dirty="0"/>
                  <a:t> in all directions and from inner boundaries 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sz="1800" dirty="0"/>
                  <a:t> along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Minimum track length is set to be greater than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All plots are shown with the full event selection. </a:t>
                </a:r>
              </a:p>
            </p:txBody>
          </p:sp>
        </mc:Choice>
        <mc:Fallback xmlns="">
          <p:sp>
            <p:nvSpPr>
              <p:cNvPr id="3" name="Text Placeholder 17">
                <a:extLst>
                  <a:ext uri="{FF2B5EF4-FFF2-40B4-BE49-F238E27FC236}">
                    <a16:creationId xmlns:a16="http://schemas.microsoft.com/office/drawing/2014/main" id="{2B2B2ABE-7606-F32F-7E37-740D980AC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0" y="3440387"/>
                <a:ext cx="11498385" cy="2227917"/>
              </a:xfrm>
              <a:prstGeom prst="rect">
                <a:avLst/>
              </a:prstGeom>
              <a:blipFill>
                <a:blip r:embed="rId6"/>
                <a:stretch>
                  <a:fillRect l="-530" t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88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96F67D-1994-8F07-4901-44F303B4770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00884" y="656514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A579DA-EB5E-0B6F-1F17-8A2E4EF5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Charged Track Multiplicity Distribution (Module-by-Module Basis)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98667F-641F-3F83-C3ED-B0807E9268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581076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sz="1800" dirty="0"/>
              <a:t>ultiplicity distribution for charged tracks (muons, protons, charged pions, kaons)</a:t>
            </a:r>
            <a:r>
              <a:rPr lang="en-US" dirty="0"/>
              <a:t>, with the full event selection, </a:t>
            </a:r>
            <a:r>
              <a:rPr lang="en-US" sz="1800" dirty="0"/>
              <a:t>is shown on module-by-module basis.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E1EFBC-30DD-6C03-3369-47FD1622C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8951" y="1951618"/>
            <a:ext cx="4145028" cy="31087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B714D4-718F-0DCF-91F7-40A11D2A6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979" y="1170039"/>
            <a:ext cx="3314681" cy="24860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39E076-1E29-4EDB-8D19-7789F96A7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371" y="1169461"/>
            <a:ext cx="3316222" cy="24871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C21927-5589-6393-08C7-E5931777D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209" y="4231243"/>
            <a:ext cx="3316222" cy="24871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A3FCC12-8A13-C6AB-6755-AE867C1F8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371" y="4169421"/>
            <a:ext cx="3316222" cy="2487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E0E85B-6000-0835-575C-5AFE1033C9E7}"/>
              </a:ext>
            </a:extLst>
          </p:cNvPr>
          <p:cNvSpPr txBox="1"/>
          <p:nvPr/>
        </p:nvSpPr>
        <p:spPr>
          <a:xfrm>
            <a:off x="5490949" y="1224167"/>
            <a:ext cx="1211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Data</a:t>
            </a:r>
          </a:p>
          <a:p>
            <a:pPr algn="ctr"/>
            <a:r>
              <a:rPr lang="en-US" b="1" dirty="0"/>
              <a:t>and</a:t>
            </a:r>
            <a:endParaRPr lang="en-US" b="1" dirty="0">
              <a:solidFill>
                <a:srgbClr val="00B050"/>
              </a:solidFill>
            </a:endParaRP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Simulation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3355D8-54FD-E704-12E8-BD53F2BFE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51910" y="4998612"/>
            <a:ext cx="1375069" cy="20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0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96F67D-1994-8F07-4901-44F303B477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A579DA-EB5E-0B6F-1F17-8A2E4EF5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Shower Multiplicity Distribution (Module-by-Module Basis)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98667F-641F-3F83-C3ED-B0807E9268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581076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sz="1800" dirty="0"/>
              <a:t>ultiplicity distribution for showers (electrons, photons)</a:t>
            </a:r>
            <a:r>
              <a:rPr lang="en-US" dirty="0"/>
              <a:t>, with the full event selection, </a:t>
            </a:r>
            <a:r>
              <a:rPr lang="en-US" sz="1800" dirty="0"/>
              <a:t>is shown on module-by-module basis.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E1EFBC-30DD-6C03-3369-47FD1622C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6932" y="2267488"/>
            <a:ext cx="4145026" cy="31087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B714D4-718F-0DCF-91F7-40A11D2A6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980" y="1170039"/>
            <a:ext cx="3314680" cy="24860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39E076-1E29-4EDB-8D19-7789F96A7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371" y="1169461"/>
            <a:ext cx="3316221" cy="24871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C21927-5589-6393-08C7-E5931777D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209" y="4231243"/>
            <a:ext cx="3316221" cy="24871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A3FCC12-8A13-C6AB-6755-AE867C1F8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371" y="4169421"/>
            <a:ext cx="3316221" cy="2487166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6F72D4E-DD83-35C6-FC8F-91BBA36DF33B}"/>
              </a:ext>
            </a:extLst>
          </p:cNvPr>
          <p:cNvSpPr txBox="1">
            <a:spLocks/>
          </p:cNvSpPr>
          <p:nvPr/>
        </p:nvSpPr>
        <p:spPr>
          <a:xfrm>
            <a:off x="3990662" y="5345699"/>
            <a:ext cx="4210676" cy="581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Track-shower separation need to be understood.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A7183-CE42-FE0E-ECBF-442645386B9A}"/>
              </a:ext>
            </a:extLst>
          </p:cNvPr>
          <p:cNvSpPr txBox="1"/>
          <p:nvPr/>
        </p:nvSpPr>
        <p:spPr>
          <a:xfrm>
            <a:off x="5490947" y="1224167"/>
            <a:ext cx="1211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Data</a:t>
            </a:r>
          </a:p>
          <a:p>
            <a:pPr algn="ctr"/>
            <a:r>
              <a:rPr lang="en-US" b="1" dirty="0"/>
              <a:t>and</a:t>
            </a:r>
            <a:endParaRPr lang="en-US" b="1" dirty="0">
              <a:solidFill>
                <a:srgbClr val="00B050"/>
              </a:solidFill>
            </a:endParaRP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45678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96F67D-1994-8F07-4901-44F303B4770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00884" y="656514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A579DA-EB5E-0B6F-1F17-8A2E4EF5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Track Length Distribution of Charged Pions (Module-by-Module Basis)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98667F-641F-3F83-C3ED-B0807E9268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581076"/>
          </a:xfrm>
        </p:spPr>
        <p:txBody>
          <a:bodyPr/>
          <a:lstStyle/>
          <a:p>
            <a:r>
              <a:rPr lang="en-US" dirty="0"/>
              <a:t>Track length</a:t>
            </a:r>
            <a:r>
              <a:rPr lang="en-US" sz="1800" dirty="0"/>
              <a:t> distribution for charged pions</a:t>
            </a:r>
            <a:r>
              <a:rPr lang="en-US" dirty="0"/>
              <a:t>, with the full event selection, </a:t>
            </a:r>
            <a:r>
              <a:rPr lang="en-US" sz="1800" dirty="0"/>
              <a:t>is shown on module-by-module basis.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E1EFBC-30DD-6C03-3369-47FD1622C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8951" y="1951618"/>
            <a:ext cx="4145028" cy="31087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B714D4-718F-0DCF-91F7-40A11D2A6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979" y="1170039"/>
            <a:ext cx="3314681" cy="24860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39E076-1E29-4EDB-8D19-7789F96A7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371" y="1169461"/>
            <a:ext cx="3316222" cy="24871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C21927-5589-6393-08C7-E5931777D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209" y="4231243"/>
            <a:ext cx="3316222" cy="24871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A3FCC12-8A13-C6AB-6755-AE867C1F8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371" y="4169421"/>
            <a:ext cx="3316222" cy="24871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E0E85B-6000-0835-575C-5AFE1033C9E7}"/>
              </a:ext>
            </a:extLst>
          </p:cNvPr>
          <p:cNvSpPr txBox="1"/>
          <p:nvPr/>
        </p:nvSpPr>
        <p:spPr>
          <a:xfrm>
            <a:off x="5490947" y="1224167"/>
            <a:ext cx="1211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Data</a:t>
            </a:r>
          </a:p>
          <a:p>
            <a:pPr algn="ctr"/>
            <a:r>
              <a:rPr lang="en-US" b="1" dirty="0"/>
              <a:t>and</a:t>
            </a:r>
            <a:endParaRPr lang="en-US" b="1" dirty="0">
              <a:solidFill>
                <a:srgbClr val="00B050"/>
              </a:solidFill>
            </a:endParaRP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Simulation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3355D8-54FD-E704-12E8-BD53F2BFE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51910" y="4998612"/>
            <a:ext cx="1375069" cy="20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9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96F67D-1994-8F07-4901-44F303B4770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00884" y="656514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A579DA-EB5E-0B6F-1F17-8A2E4EF5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Track Length Distribution of Protons (Module-by-Module Basis)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98667F-641F-3F83-C3ED-B0807E9268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581076"/>
          </a:xfrm>
        </p:spPr>
        <p:txBody>
          <a:bodyPr/>
          <a:lstStyle/>
          <a:p>
            <a:r>
              <a:rPr lang="en-US" dirty="0"/>
              <a:t>Track length</a:t>
            </a:r>
            <a:r>
              <a:rPr lang="en-US" sz="1800" dirty="0"/>
              <a:t> distribution for </a:t>
            </a:r>
            <a:r>
              <a:rPr lang="en-US" dirty="0"/>
              <a:t>protons, with the full event selection, </a:t>
            </a:r>
            <a:r>
              <a:rPr lang="en-US" sz="1800" dirty="0"/>
              <a:t>is shown on module-by-module basis.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E1EFBC-30DD-6C03-3369-47FD1622C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8952" y="1951618"/>
            <a:ext cx="4145026" cy="31087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B714D4-718F-0DCF-91F7-40A11D2A6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979" y="1170039"/>
            <a:ext cx="3314680" cy="24860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39E076-1E29-4EDB-8D19-7789F96A7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371" y="1169461"/>
            <a:ext cx="3316221" cy="24871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C21927-5589-6393-08C7-E5931777D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209" y="4231243"/>
            <a:ext cx="3316221" cy="24871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A3FCC12-8A13-C6AB-6755-AE867C1F8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371" y="4169421"/>
            <a:ext cx="3316221" cy="24871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E0E85B-6000-0835-575C-5AFE1033C9E7}"/>
              </a:ext>
            </a:extLst>
          </p:cNvPr>
          <p:cNvSpPr txBox="1"/>
          <p:nvPr/>
        </p:nvSpPr>
        <p:spPr>
          <a:xfrm>
            <a:off x="5490947" y="1224167"/>
            <a:ext cx="1211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Data</a:t>
            </a:r>
          </a:p>
          <a:p>
            <a:pPr algn="ctr"/>
            <a:r>
              <a:rPr lang="en-US" b="1" dirty="0"/>
              <a:t>and</a:t>
            </a:r>
            <a:endParaRPr lang="en-US" b="1" dirty="0">
              <a:solidFill>
                <a:srgbClr val="00B050"/>
              </a:solidFill>
            </a:endParaRP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Simulation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3355D8-54FD-E704-12E8-BD53F2BFE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51910" y="4998612"/>
            <a:ext cx="1375069" cy="20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9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96F67D-1994-8F07-4901-44F303B4770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00884" y="656514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A579DA-EB5E-0B6F-1F17-8A2E4EF5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</a:t>
            </a:r>
            <a:r>
              <a:rPr lang="en-US" dirty="0">
                <a:latin typeface="+mn-lt"/>
              </a:rPr>
              <a:t>Distribution of Charged Pions (Module-by-Module Basis)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98667F-641F-3F83-C3ED-B0807E9268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581076"/>
          </a:xfrm>
        </p:spPr>
        <p:txBody>
          <a:bodyPr/>
          <a:lstStyle/>
          <a:p>
            <a:r>
              <a:rPr lang="en-US" sz="1800" dirty="0"/>
              <a:t>Energy distribution for charged pions</a:t>
            </a:r>
            <a:r>
              <a:rPr lang="en-US" dirty="0"/>
              <a:t>, with the full event selection, </a:t>
            </a:r>
            <a:r>
              <a:rPr lang="en-US" sz="1800" dirty="0"/>
              <a:t>is shown on module-by-module basis.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E1EFBC-30DD-6C03-3369-47FD1622C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8952" y="1951618"/>
            <a:ext cx="4145026" cy="31087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B714D4-718F-0DCF-91F7-40A11D2A6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979" y="1170039"/>
            <a:ext cx="3314680" cy="24860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39E076-1E29-4EDB-8D19-7789F96A7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371" y="1169461"/>
            <a:ext cx="3316221" cy="24871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C21927-5589-6393-08C7-E5931777D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209" y="4231243"/>
            <a:ext cx="3316221" cy="24871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A3FCC12-8A13-C6AB-6755-AE867C1F8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371" y="4169421"/>
            <a:ext cx="3316221" cy="24871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E0E85B-6000-0835-575C-5AFE1033C9E7}"/>
              </a:ext>
            </a:extLst>
          </p:cNvPr>
          <p:cNvSpPr txBox="1"/>
          <p:nvPr/>
        </p:nvSpPr>
        <p:spPr>
          <a:xfrm>
            <a:off x="5490947" y="1224167"/>
            <a:ext cx="1211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Data</a:t>
            </a:r>
          </a:p>
          <a:p>
            <a:pPr algn="ctr"/>
            <a:r>
              <a:rPr lang="en-US" b="1" dirty="0"/>
              <a:t>and</a:t>
            </a:r>
            <a:endParaRPr lang="en-US" b="1" dirty="0">
              <a:solidFill>
                <a:srgbClr val="00B050"/>
              </a:solidFill>
            </a:endParaRP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Simulation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3355D8-54FD-E704-12E8-BD53F2BFE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51910" y="4998612"/>
            <a:ext cx="1375069" cy="20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96F67D-1994-8F07-4901-44F303B4770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00884" y="656514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A579DA-EB5E-0B6F-1F17-8A2E4EF5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Energy Distribution of Protons (Module-by-Module Basis)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98667F-641F-3F83-C3ED-B0807E9268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581076"/>
          </a:xfrm>
        </p:spPr>
        <p:txBody>
          <a:bodyPr/>
          <a:lstStyle/>
          <a:p>
            <a:r>
              <a:rPr lang="en-US" dirty="0"/>
              <a:t>Energy</a:t>
            </a:r>
            <a:r>
              <a:rPr lang="en-US" sz="1800" dirty="0"/>
              <a:t> distribution for </a:t>
            </a:r>
            <a:r>
              <a:rPr lang="en-US" dirty="0"/>
              <a:t>protons, with the full event selection, </a:t>
            </a:r>
            <a:r>
              <a:rPr lang="en-US" sz="1800" dirty="0"/>
              <a:t>is shown on module-by-module basis.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E1EFBC-30DD-6C03-3369-47FD1622C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8952" y="1951618"/>
            <a:ext cx="4145026" cy="31087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B714D4-718F-0DCF-91F7-40A11D2A6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979" y="1170039"/>
            <a:ext cx="3314680" cy="24860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39E076-1E29-4EDB-8D19-7789F96A7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371" y="1169461"/>
            <a:ext cx="3316221" cy="248716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C21927-5589-6393-08C7-E5931777D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209" y="4231243"/>
            <a:ext cx="3316221" cy="24871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A3FCC12-8A13-C6AB-6755-AE867C1F82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371" y="4169421"/>
            <a:ext cx="3316221" cy="24871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E0E85B-6000-0835-575C-5AFE1033C9E7}"/>
              </a:ext>
            </a:extLst>
          </p:cNvPr>
          <p:cNvSpPr txBox="1"/>
          <p:nvPr/>
        </p:nvSpPr>
        <p:spPr>
          <a:xfrm>
            <a:off x="5490947" y="1224167"/>
            <a:ext cx="1211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Data</a:t>
            </a:r>
          </a:p>
          <a:p>
            <a:pPr algn="ctr"/>
            <a:r>
              <a:rPr lang="en-US" b="1" dirty="0"/>
              <a:t>and</a:t>
            </a:r>
            <a:endParaRPr lang="en-US" b="1" dirty="0">
              <a:solidFill>
                <a:srgbClr val="00B050"/>
              </a:solidFill>
            </a:endParaRP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Simulation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3355D8-54FD-E704-12E8-BD53F2BFE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51910" y="4998612"/>
            <a:ext cx="1375069" cy="20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7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5A6DB7-83CE-3600-4E43-FE29E5A7E4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Picture Placeholder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E36D321-EBCC-198C-CF41-EACCCC7B6A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r="1532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F24C18-DD79-6AE2-557D-17E32AD0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Length vs Energy Distribution of Charged Pions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2E654-2E14-D567-38FB-4FB34470A4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12" name="Picture Placeholder 11" descr="A graph of a graph of energy&#10;&#10;Description automatically generated with medium confidence">
            <a:extLst>
              <a:ext uri="{FF2B5EF4-FFF2-40B4-BE49-F238E27FC236}">
                <a16:creationId xmlns:a16="http://schemas.microsoft.com/office/drawing/2014/main" id="{6F2E6762-E557-66EF-BB21-9AA1D9060DD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" r="1558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F62B46-F12E-6ED7-0492-26D0B980AE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Simulation (MR6)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AB4E6F-E62E-4785-2D4A-245D1C2CBF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This distribution is from all modules.</a:t>
            </a:r>
          </a:p>
        </p:txBody>
      </p:sp>
    </p:spTree>
    <p:extLst>
      <p:ext uri="{BB962C8B-B14F-4D97-AF65-F5344CB8AC3E}">
        <p14:creationId xmlns:p14="http://schemas.microsoft.com/office/powerpoint/2010/main" val="364493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573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Helvetica</vt:lpstr>
      <vt:lpstr>Times</vt:lpstr>
      <vt:lpstr>Wingdings</vt:lpstr>
      <vt:lpstr>Office Theme</vt:lpstr>
      <vt:lpstr>PowerPoint Presentation</vt:lpstr>
      <vt:lpstr>Current Status</vt:lpstr>
      <vt:lpstr>Charged Track Multiplicity Distribution (Module-by-Module Basis)</vt:lpstr>
      <vt:lpstr>Shower Multiplicity Distribution (Module-by-Module Basis)</vt:lpstr>
      <vt:lpstr>Track Length Distribution of Charged Pions (Module-by-Module Basis)</vt:lpstr>
      <vt:lpstr>Track Length Distribution of Protons (Module-by-Module Basis)</vt:lpstr>
      <vt:lpstr>Energy Distribution of Charged Pions (Module-by-Module Basis)</vt:lpstr>
      <vt:lpstr>Energy Distribution of Protons (Module-by-Module Basis)</vt:lpstr>
      <vt:lpstr>Track Length vs Energy Distribution of Charged Pions</vt:lpstr>
      <vt:lpstr>Track Length vs Energy Distribution of Protons</vt:lpstr>
      <vt:lpstr>Our Next Task on ML-Reco</vt:lpstr>
      <vt:lpstr>Backup Slides</vt:lpstr>
      <vt:lpstr>Data/MC Comparisons of Kinematic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the Charge Track Multiplicity Update </dc:title>
  <dc:creator>Diurba, Richard (LHEP)</dc:creator>
  <cp:lastModifiedBy>Muhammad Bilal Azam</cp:lastModifiedBy>
  <cp:revision>1122</cp:revision>
  <dcterms:created xsi:type="dcterms:W3CDTF">2023-10-20T14:27:34Z</dcterms:created>
  <dcterms:modified xsi:type="dcterms:W3CDTF">2024-11-12T03:21:35Z</dcterms:modified>
</cp:coreProperties>
</file>