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9" r:id="rId2"/>
    <p:sldId id="475" r:id="rId3"/>
    <p:sldId id="257" r:id="rId4"/>
    <p:sldId id="268" r:id="rId5"/>
    <p:sldId id="47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F2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2810" autoAdjust="0"/>
  </p:normalViewPr>
  <p:slideViewPr>
    <p:cSldViewPr snapToGrid="0" snapToObjects="1">
      <p:cViewPr varScale="1">
        <p:scale>
          <a:sx n="76" d="100"/>
          <a:sy n="76" d="100"/>
        </p:scale>
        <p:origin x="11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A919D-2684-5748-A766-600734CEDB3D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FF08C-8D4E-BC4A-8423-5DC64CF9DB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0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748" y="2034903"/>
            <a:ext cx="5392738" cy="3876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68" y="2034902"/>
            <a:ext cx="5392738" cy="3876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5A2C847-48BF-F022-6099-D41EA8AD8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2275" y="1443132"/>
            <a:ext cx="5392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64275" y="1464921"/>
            <a:ext cx="5392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22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9E58-BC3C-3C4F-A28F-29355985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C250-CA5E-9840-95CD-163E2D91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0995-6561-2147-9BC3-D095CA90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ADC3-6525-C646-9A92-0C6DDE92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8A9-768C-764C-95D6-55678529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9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04C9-600C-6D4D-B9EC-C65623EC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CD2E-AACE-EE46-9E68-344D31D5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AD6C-17FD-C041-BF96-3475F65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5F09-6FB2-AD47-A8A6-CD822CBD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40AEF-450A-644A-9774-E42FAFFE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0D10-68E1-4A42-9D3C-BD663A99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5214-5F5C-BF4F-9CD2-634DA70AD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42D5-3DBC-D24B-A7A6-8546436AA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30008-DEE6-C44D-8316-4272A20A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56469-CFA3-8247-AF57-B048CB4A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9647-09BA-DD46-940B-287A43C4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94FC-4F9B-614D-8350-55EA45D9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D3CF-C64A-6047-8407-9E04BFD2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A865-E1A7-014C-9CBC-03374230B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50B5C-76EB-9043-935B-AFC881330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3905E-4285-5F49-B389-7F181389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BCBF3-2D44-F843-8E71-E434BB6C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12739-0D74-9E48-B6B4-C2D48996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941DE-CAFE-7743-AD8B-D0E81B6E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8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F4B2-4ED5-3248-8C6D-C0D83C16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365FE-5E66-2E47-8C76-70699D2D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FC6EF-3C03-494C-93FB-0D85D43A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AF880-F1D8-1640-94C4-222E41D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5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86B4A-9622-4F40-B3B8-3EA3E718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97E7-3DB2-8949-998A-406FD44E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848D3-C399-DA47-AC61-B37374C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8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64B6-AAAF-A148-8E4C-1BE23A61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EA00-2B33-0042-8DCA-4DF7166E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732AE-E428-BA4D-888A-AF956E31A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F08E4-5F57-034C-900D-C7D3552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D2FE-7E26-434A-9D5B-75E34C44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3CB5-74FF-C84D-AEE6-89CC3265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6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98F-B0FD-794A-A184-F3FCC4D5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3C0F9-9EB8-BB48-BBFE-E0EDF6BF7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D3FF8-F77E-6348-89C3-222CDA28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1F59-C32C-D04C-A511-9D20105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51AA6-8605-534C-BF4B-D5A694C6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EBA9-7BB8-D546-B880-043A890A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90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941C-193A-6141-9650-FEEBD9BD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21879-9048-AE48-9C33-57E53A3A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5930-B89E-B846-B3AB-18527476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AD4D-0BB5-AD4F-82D4-F089B772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5D51-C376-2D47-A59C-07BFF47E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49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3DBA8-BB13-424A-8459-1954C8DC6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2A95A-AEE7-3144-96C4-503F4F81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5FAA-9D80-104E-B06E-32A5E1A1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D63A-2CE1-EC41-9830-33A5AF5A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9D13-453F-8E46-BFF7-23647420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1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5A2C847-48BF-F022-6099-D41EA8AD8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91103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traight Connector 6"/>
          <p:cNvSpPr/>
          <p:nvPr/>
        </p:nvSpPr>
        <p:spPr>
          <a:xfrm>
            <a:off x="609601" y="5760721"/>
            <a:ext cx="10972801" cy="1"/>
          </a:xfrm>
          <a:prstGeom prst="line">
            <a:avLst/>
          </a:prstGeom>
          <a:ln w="25400">
            <a:solidFill>
              <a:srgbClr val="BC5F2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BC5F2B"/>
                </a:solidFill>
              </a:defRPr>
            </a:pPr>
            <a:endParaRPr sz="1800" dirty="0"/>
          </a:p>
        </p:txBody>
      </p:sp>
      <p:sp>
        <p:nvSpPr>
          <p:cNvPr id="128" name="Straight Connector 7"/>
          <p:cNvSpPr/>
          <p:nvPr/>
        </p:nvSpPr>
        <p:spPr>
          <a:xfrm>
            <a:off x="609601" y="472239"/>
            <a:ext cx="10972801" cy="1"/>
          </a:xfrm>
          <a:prstGeom prst="line">
            <a:avLst/>
          </a:prstGeom>
          <a:ln w="25400">
            <a:solidFill>
              <a:srgbClr val="BC5F2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BC5F2B"/>
                </a:solidFill>
              </a:defRPr>
            </a:pPr>
            <a:endParaRPr sz="1800" dirty="0"/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325" y="212151"/>
            <a:ext cx="4797476" cy="214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645" y="5974039"/>
            <a:ext cx="1826759" cy="55737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609600" y="1230416"/>
            <a:ext cx="10957987" cy="11430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5367" y="2696828"/>
            <a:ext cx="10962220" cy="172107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rgbClr val="BC5F2B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2728" y="6224225"/>
            <a:ext cx="364872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76482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748" y="2113762"/>
            <a:ext cx="3546281" cy="2630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8228" y="2113762"/>
            <a:ext cx="3546281" cy="2630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2275" y="1521991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8235" y="1543781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1422EFD-6C2C-C11C-1CC4-84B4EC0F7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1715" y="2114616"/>
            <a:ext cx="3546281" cy="2630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222F2AAB-F314-B3D5-5D94-BCD81CFBE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1722" y="154463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6907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41824" y="1271626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1825" y="4419695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1823" y="770618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1822" y="3884777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848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0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11657005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7923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67924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792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792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1602D42-B639-5CE5-1F14-3556346AFB6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3963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7A4CC35-284E-FE3E-7CA3-E6D05E6DE9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13964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ACF1CA30-5607-1E9C-4D9C-36544D22C9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396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8FA5DFD3-0BEB-A566-B5A0-7E530683B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396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4316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0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11657005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803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6804" y="4398412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803" y="749336"/>
            <a:ext cx="2724812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802" y="3863495"/>
            <a:ext cx="2724812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91402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91403" y="4398412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1402" y="749336"/>
            <a:ext cx="2724811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1401" y="3863495"/>
            <a:ext cx="2724812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1602D42-B639-5CE5-1F14-3556346AFB6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5999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7A4CC35-284E-FE3E-7CA3-E6D05E6DE9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6000" y="4398412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ACF1CA30-5607-1E9C-4D9C-36544D22C9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5999" y="749336"/>
            <a:ext cx="2724811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8FA5DFD3-0BEB-A566-B5A0-7E530683B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5998" y="3863495"/>
            <a:ext cx="2724814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8D6CA309-AF7B-B624-C113-B63AA7AD27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00596" y="1250343"/>
            <a:ext cx="2724811" cy="2074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C2B60BF8-52A3-1B5A-5DC3-8FB6BACD1D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00596" y="749336"/>
            <a:ext cx="2724811" cy="328714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5001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882530" y="1136650"/>
            <a:ext cx="5774483" cy="25384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22331" y="1254193"/>
            <a:ext cx="4157086" cy="25384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6F231255-045B-85C2-D794-B4B3E3E635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6157" y="1255312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A6A6AB49-3EDC-2776-0468-445D4501C4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6158" y="4403381"/>
            <a:ext cx="3263704" cy="2420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B15369A-FFF2-9FD1-93B9-1C682A5C0A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6156" y="75430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C698E3A9-7088-34C3-381E-6D9E2B98D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6155" y="3868463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7927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BBDE-9096-704A-A9D0-0F10529B6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077CA-E6D9-5F4D-B5BE-5F73E06C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6926-06BE-3842-8BA2-60080766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991F-CAB9-044A-91D1-3B234AFD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A6BA-8DB8-9E4F-90C5-82DB9445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A629F-28C5-334B-9132-1521945C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DE6E-7A2B-5F4B-94A2-7451B0F2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37D3-542D-F34F-AB25-B3A2C0996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FF7-FA12-0046-88EA-5542C18F0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D43C-D0EE-B741-B29D-1A7DAFB4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7012-462E-CC41-B6A9-D386C58F75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6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6" r:id="rId4"/>
    <p:sldLayoutId id="2147483668" r:id="rId5"/>
    <p:sldLayoutId id="2147483670" r:id="rId6"/>
    <p:sldLayoutId id="2147483667" r:id="rId7"/>
    <p:sldLayoutId id="2147483669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7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/>
        </p:nvSpPr>
        <p:spPr>
          <a:xfrm>
            <a:off x="1524001" y="2473986"/>
            <a:ext cx="8927535" cy="113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20000"/>
              </a:lnSpc>
              <a:defRPr sz="2800">
                <a:solidFill>
                  <a:srgbClr val="BC5F2B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200" b="1" dirty="0">
                <a:sym typeface="Helvetica"/>
              </a:rPr>
              <a:t>Kinetic Energy and Range of Final State Particles </a:t>
            </a:r>
            <a:r>
              <a:rPr lang="en-US" sz="3200" b="1">
                <a:sym typeface="Helvetica"/>
              </a:rPr>
              <a:t>(Update: August 28, 2023)</a:t>
            </a:r>
            <a:endParaRPr sz="3200" b="1" dirty="0"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03B20-D3B1-E548-979A-EE6ED2F4CAE4}"/>
              </a:ext>
            </a:extLst>
          </p:cNvPr>
          <p:cNvSpPr/>
          <p:nvPr/>
        </p:nvSpPr>
        <p:spPr>
          <a:xfrm>
            <a:off x="1727201" y="3604295"/>
            <a:ext cx="8724335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dirty="0"/>
              <a:t>M. Bilal Azam</a:t>
            </a:r>
            <a:r>
              <a:rPr lang="en-US" sz="2400" dirty="0">
                <a:latin typeface="Times"/>
              </a:rPr>
              <a:t>, </a:t>
            </a:r>
            <a:r>
              <a:rPr lang="en-US" sz="2400" dirty="0">
                <a:latin typeface="Times" pitchFamily="2" charset="0"/>
              </a:rPr>
              <a:t>Z. Djurcic, et. al.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546B5-2A55-694E-B8E2-34AFDFDC1F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98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6AE6D-9566-39E5-7468-0F385AFC2A7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838757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15C88E-85B9-70E3-1943-BC257E76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Selection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47DA243-DD54-9ACD-EBAC-F11CA0C08E28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21888" y="578497"/>
                <a:ext cx="11235117" cy="6058915"/>
              </a:xfrm>
            </p:spPr>
            <p:txBody>
              <a:bodyPr/>
              <a:lstStyle/>
              <a:p>
                <a:r>
                  <a:rPr lang="en-US" dirty="0">
                    <a:latin typeface="Helvetica" pitchFamily="2" charset="0"/>
                  </a:rPr>
                  <a:t>Generate a MC sample of 3000 CC+NC FHC events.</a:t>
                </a:r>
              </a:p>
              <a:p>
                <a:r>
                  <a:rPr lang="en-US" dirty="0">
                    <a:latin typeface="Helvetica" pitchFamily="2" charset="0"/>
                  </a:rPr>
                  <a:t>We wanted to check dependence of kinetic energy vs range.</a:t>
                </a:r>
              </a:p>
              <a:p>
                <a:r>
                  <a:rPr lang="en-US" dirty="0">
                    <a:latin typeface="Helvetica" pitchFamily="2" charset="0"/>
                  </a:rPr>
                  <a:t>This will play important role in future analysis. </a:t>
                </a:r>
              </a:p>
              <a:p>
                <a:r>
                  <a:rPr lang="en-US" dirty="0">
                    <a:latin typeface="Helvetica" pitchFamily="2" charset="0"/>
                  </a:rPr>
                  <a:t>Following selection criteria is used: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itchFamily="2" charset="0"/>
                  </a:rPr>
                  <a:t>Selected only CC events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itchFamily="2" charset="0"/>
                  </a:rPr>
                  <a:t>All events are contained within the fiducial volume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itchFamily="2" charset="0"/>
                  </a:rPr>
                  <a:t>Focused particularly on following particles: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600" dirty="0">
                  <a:latin typeface="Helvetica" pitchFamily="2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prstClr val="black"/>
                    </a:solidFill>
                    <a:latin typeface="Helvetica" pitchFamily="2" charset="0"/>
                  </a:rPr>
                  <a:t>For muons, we do not have enough contained events to fit.</a:t>
                </a:r>
                <a:endParaRPr lang="en-US" sz="1600" dirty="0">
                  <a:latin typeface="Helvetica" pitchFamily="2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1600" dirty="0">
                  <a:latin typeface="Helvetica" pitchFamily="2" charset="0"/>
                </a:endParaRPr>
              </a:p>
              <a:p>
                <a:r>
                  <a:rPr lang="en-US" dirty="0">
                    <a:latin typeface="Helvetica" pitchFamily="2" charset="0"/>
                  </a:rPr>
                  <a:t>We will check the following MicroBooNE fitting function for our sample.</a:t>
                </a:r>
                <a:endParaRPr lang="en-US" sz="800" dirty="0">
                  <a:latin typeface="Helvetica" pitchFamily="2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1600" dirty="0">
                  <a:latin typeface="Helvetica" pitchFamily="2" charset="0"/>
                </a:endParaRPr>
              </a:p>
              <a:p>
                <a:pPr lvl="1"/>
                <a:r>
                  <a:rPr lang="en-US" dirty="0">
                    <a:latin typeface="Helvetica" pitchFamily="2" charset="0"/>
                  </a:rPr>
                  <a:t>  </a:t>
                </a:r>
              </a:p>
              <a:p>
                <a:pPr indent="0">
                  <a:buNone/>
                </a:pPr>
                <a:endParaRPr lang="en-US" sz="800" dirty="0">
                  <a:latin typeface="Helvetica" pitchFamily="2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1600" dirty="0">
                  <a:latin typeface="Helvetica" pitchFamily="2" charset="0"/>
                </a:endParaRPr>
              </a:p>
              <a:p>
                <a:pPr lvl="1"/>
                <a:r>
                  <a:rPr lang="en-US" dirty="0">
                    <a:latin typeface="Helvetica" pitchFamily="2" charset="0"/>
                  </a:rPr>
                  <a:t> 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47DA243-DD54-9ACD-EBAC-F11CA0C08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21888" y="578497"/>
                <a:ext cx="11235117" cy="6058915"/>
              </a:xfrm>
              <a:blipFill>
                <a:blip r:embed="rId2"/>
                <a:stretch>
                  <a:fillRect l="-326" t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0D5549-C9C2-AA1A-FAB0-415B744A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7" y="3761814"/>
            <a:ext cx="4057650" cy="2967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7C0B9-AC43-2794-34A9-3EF2A9F1D145}"/>
                  </a:ext>
                </a:extLst>
              </p:cNvPr>
              <p:cNvSpPr txBox="1"/>
              <p:nvPr/>
            </p:nvSpPr>
            <p:spPr>
              <a:xfrm>
                <a:off x="2519450" y="4871063"/>
                <a:ext cx="3486779" cy="3742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Fit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7C0B9-AC43-2794-34A9-3EF2A9F1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450" y="4871063"/>
                <a:ext cx="3486779" cy="374270"/>
              </a:xfrm>
              <a:prstGeom prst="rect">
                <a:avLst/>
              </a:prstGeom>
              <a:blipFill>
                <a:blip r:embed="rId4"/>
                <a:stretch>
                  <a:fillRect l="-139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39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CFB59-670D-345E-28C5-670578238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Placeholder 14" descr="A graph of a number of protons&#10;&#10;Description automatically generated">
            <a:extLst>
              <a:ext uri="{FF2B5EF4-FFF2-40B4-BE49-F238E27FC236}">
                <a16:creationId xmlns:a16="http://schemas.microsoft.com/office/drawing/2014/main" id="{928F9922-F453-F003-C175-DC17F06620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" r="19"/>
          <a:stretch/>
        </p:blipFill>
        <p:spPr/>
      </p:pic>
      <p:pic>
        <p:nvPicPr>
          <p:cNvPr id="10" name="Picture Placeholder 9" descr="A graph of a curve&#10;&#10;Description automatically generated">
            <a:extLst>
              <a:ext uri="{FF2B5EF4-FFF2-40B4-BE49-F238E27FC236}">
                <a16:creationId xmlns:a16="http://schemas.microsoft.com/office/drawing/2014/main" id="{B5AD03E0-889B-FABA-7190-FE9A4B131E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058" b="-599"/>
          <a:stretch/>
        </p:blipFill>
        <p:spPr>
          <a:xfrm>
            <a:off x="6264268" y="2034902"/>
            <a:ext cx="5392738" cy="398406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6A244B6-4BF4-DE78-3EDF-A0E4BB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Energy vs Range for Protons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195D298-C870-C25F-E34E-CE80EFADF1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 apply the following fit function to final state CC protons MC sample.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8C9F56-2D62-DA03-C443-9066D3B3C3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2D histogram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9563A4-A0C8-5C30-B872-EC8DB34C03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15953-5981-F86F-6272-8D00639E7C6A}"/>
                  </a:ext>
                </a:extLst>
              </p:cNvPr>
              <p:cNvSpPr txBox="1"/>
              <p:nvPr/>
            </p:nvSpPr>
            <p:spPr>
              <a:xfrm>
                <a:off x="4520885" y="967214"/>
                <a:ext cx="3486779" cy="3742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15953-5981-F86F-6272-8D00639E7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885" y="967214"/>
                <a:ext cx="3486779" cy="374270"/>
              </a:xfrm>
              <a:prstGeom prst="rect">
                <a:avLst/>
              </a:prstGeom>
              <a:blipFill>
                <a:blip r:embed="rId4"/>
                <a:stretch>
                  <a:fillRect l="-1573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CFB59-670D-345E-28C5-670578238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244B6-4BF4-DE78-3EDF-A0E4BB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Energy vs Range for Pions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6F6DD1-CFA8-F280-77D4-089470D730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2D histogram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B929C6E-BBE2-CAA5-606D-8F75CB866B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Fit</a:t>
            </a:r>
          </a:p>
        </p:txBody>
      </p:sp>
      <p:pic>
        <p:nvPicPr>
          <p:cNvPr id="12" name="Picture Placeholder 11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6091A917-4F1C-73E1-90D8-09DF5DE60A2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058" b="-1096"/>
          <a:stretch/>
        </p:blipFill>
        <p:spPr>
          <a:xfrm>
            <a:off x="6264268" y="2034902"/>
            <a:ext cx="5392738" cy="4004157"/>
          </a:xfrm>
        </p:spPr>
      </p:pic>
      <p:pic>
        <p:nvPicPr>
          <p:cNvPr id="9" name="Picture Placeholder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997B0AD-459F-353F-BD8C-DA5E294F14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" r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998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CFB59-670D-345E-28C5-670578238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244B6-4BF4-DE78-3EDF-A0E4BB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Energy vs Range for Kaons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6F6DD1-CFA8-F280-77D4-089470D730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2D histogram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B929C6E-BBE2-CAA5-606D-8F75CB866B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Fit</a:t>
            </a:r>
          </a:p>
        </p:txBody>
      </p:sp>
      <p:pic>
        <p:nvPicPr>
          <p:cNvPr id="12" name="Picture Placeholder 11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5E23A5B5-8838-C7E9-5BC2-14D87FFD71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057" b="-847"/>
          <a:stretch/>
        </p:blipFill>
        <p:spPr>
          <a:xfrm>
            <a:off x="6264268" y="2034902"/>
            <a:ext cx="5392738" cy="3994109"/>
          </a:xfrm>
        </p:spPr>
      </p:pic>
      <p:pic>
        <p:nvPicPr>
          <p:cNvPr id="8" name="Picture Placeholder 7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B173D8AC-85C9-A74C-A158-D23E3E86EE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" r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999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B965E-F21A-2E60-0BC1-FD16324E2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256A2D-1FC4-FA1A-60E4-D9671EB6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Fit Parameters’ and Errors in 2x2 DUNE and MicroBooNE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34F7DC4E-1003-29DC-7F12-46BAC0599CE8}"/>
                  </a:ext>
                </a:extLst>
              </p:cNvPr>
              <p:cNvGraphicFramePr>
                <a:graphicFrameLocks noGrp="1"/>
              </p:cNvGraphicFramePr>
              <p:nvPr>
                <p:ph type="tbl" sz="quarter" idx="18"/>
                <p:extLst>
                  <p:ext uri="{D42A27DB-BD31-4B8C-83A1-F6EECF244321}">
                    <p14:modId xmlns:p14="http://schemas.microsoft.com/office/powerpoint/2010/main" val="2024995102"/>
                  </p:ext>
                </p:extLst>
              </p:nvPr>
            </p:nvGraphicFramePr>
            <p:xfrm>
              <a:off x="1861026" y="1273371"/>
              <a:ext cx="846994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4747">
                      <a:extLst>
                        <a:ext uri="{9D8B030D-6E8A-4147-A177-3AD203B41FA5}">
                          <a16:colId xmlns:a16="http://schemas.microsoft.com/office/drawing/2014/main" val="51471609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53664180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56317953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70153006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407320334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2x2 DUNE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278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Type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05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30.822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0.136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0.561±0.003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0.100±0.120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325±0.267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980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2.446±0.162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0.185±0.644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10.814±4.839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0.657±0.076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724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23.991±4.937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0.562±0.155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0.010±0.344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1.903±7.584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7365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34F7DC4E-1003-29DC-7F12-46BAC0599CE8}"/>
                  </a:ext>
                </a:extLst>
              </p:cNvPr>
              <p:cNvGraphicFramePr>
                <a:graphicFrameLocks noGrp="1"/>
              </p:cNvGraphicFramePr>
              <p:nvPr>
                <p:ph type="tbl" sz="quarter" idx="18"/>
                <p:extLst>
                  <p:ext uri="{D42A27DB-BD31-4B8C-83A1-F6EECF244321}">
                    <p14:modId xmlns:p14="http://schemas.microsoft.com/office/powerpoint/2010/main" val="2024995102"/>
                  </p:ext>
                </p:extLst>
              </p:nvPr>
            </p:nvGraphicFramePr>
            <p:xfrm>
              <a:off x="1861026" y="1273371"/>
              <a:ext cx="846994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4747">
                      <a:extLst>
                        <a:ext uri="{9D8B030D-6E8A-4147-A177-3AD203B41FA5}">
                          <a16:colId xmlns:a16="http://schemas.microsoft.com/office/drawing/2014/main" val="51471609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53664180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56317953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70153006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407320334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2x2 DUNE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278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Type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667" t="-108197" r="-30066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667" t="-108197" r="-20066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3667" t="-108197" r="-10066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3667" t="-108197" r="-667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05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6" t="-204839" r="-63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667" t="-204839" r="-300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667" t="-204839" r="-200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3667" t="-204839" r="-100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3667" t="-204839" r="-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5980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6" t="-309836" r="-63263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667" t="-309836" r="-300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667" t="-309836" r="-200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3667" t="-309836" r="-100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3667" t="-309836" r="-6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724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6" t="-409836" r="-63263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667" t="-409836" r="-300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667" t="-409836" r="-200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3667" t="-409836" r="-100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3667" t="-409836" r="-6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7365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57292A-A9F2-E70C-AB45-4026A6723F7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83157"/>
                  </p:ext>
                </p:extLst>
              </p:nvPr>
            </p:nvGraphicFramePr>
            <p:xfrm>
              <a:off x="3209131" y="3445787"/>
              <a:ext cx="577373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4747">
                      <a:extLst>
                        <a:ext uri="{9D8B030D-6E8A-4147-A177-3AD203B41FA5}">
                          <a16:colId xmlns:a16="http://schemas.microsoft.com/office/drawing/2014/main" val="514716090"/>
                        </a:ext>
                      </a:extLst>
                    </a:gridCol>
                    <a:gridCol w="1154747">
                      <a:extLst>
                        <a:ext uri="{9D8B030D-6E8A-4147-A177-3AD203B41FA5}">
                          <a16:colId xmlns:a16="http://schemas.microsoft.com/office/drawing/2014/main" val="536641807"/>
                        </a:ext>
                      </a:extLst>
                    </a:gridCol>
                    <a:gridCol w="1154747">
                      <a:extLst>
                        <a:ext uri="{9D8B030D-6E8A-4147-A177-3AD203B41FA5}">
                          <a16:colId xmlns:a16="http://schemas.microsoft.com/office/drawing/2014/main" val="3563179533"/>
                        </a:ext>
                      </a:extLst>
                    </a:gridCol>
                    <a:gridCol w="1154747">
                      <a:extLst>
                        <a:ext uri="{9D8B030D-6E8A-4147-A177-3AD203B41FA5}">
                          <a16:colId xmlns:a16="http://schemas.microsoft.com/office/drawing/2014/main" val="3701530060"/>
                        </a:ext>
                      </a:extLst>
                    </a:gridCol>
                    <a:gridCol w="1154747">
                      <a:extLst>
                        <a:ext uri="{9D8B030D-6E8A-4147-A177-3AD203B41FA5}">
                          <a16:colId xmlns:a16="http://schemas.microsoft.com/office/drawing/2014/main" val="3407320334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MicroBooNE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278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Type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05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30.573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0.555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0.133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.289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980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13.069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0.555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0.233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1.289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19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22.966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0.555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0.161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1.289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50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57292A-A9F2-E70C-AB45-4026A6723F7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83157"/>
                  </p:ext>
                </p:extLst>
              </p:nvPr>
            </p:nvGraphicFramePr>
            <p:xfrm>
              <a:off x="3209131" y="3445787"/>
              <a:ext cx="577373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4747">
                      <a:extLst>
                        <a:ext uri="{9D8B030D-6E8A-4147-A177-3AD203B41FA5}">
                          <a16:colId xmlns:a16="http://schemas.microsoft.com/office/drawing/2014/main" val="514716090"/>
                        </a:ext>
                      </a:extLst>
                    </a:gridCol>
                    <a:gridCol w="1154747">
                      <a:extLst>
                        <a:ext uri="{9D8B030D-6E8A-4147-A177-3AD203B41FA5}">
                          <a16:colId xmlns:a16="http://schemas.microsoft.com/office/drawing/2014/main" val="536641807"/>
                        </a:ext>
                      </a:extLst>
                    </a:gridCol>
                    <a:gridCol w="1154747">
                      <a:extLst>
                        <a:ext uri="{9D8B030D-6E8A-4147-A177-3AD203B41FA5}">
                          <a16:colId xmlns:a16="http://schemas.microsoft.com/office/drawing/2014/main" val="3563179533"/>
                        </a:ext>
                      </a:extLst>
                    </a:gridCol>
                    <a:gridCol w="1154747">
                      <a:extLst>
                        <a:ext uri="{9D8B030D-6E8A-4147-A177-3AD203B41FA5}">
                          <a16:colId xmlns:a16="http://schemas.microsoft.com/office/drawing/2014/main" val="3701530060"/>
                        </a:ext>
                      </a:extLst>
                    </a:gridCol>
                    <a:gridCol w="1154747">
                      <a:extLst>
                        <a:ext uri="{9D8B030D-6E8A-4147-A177-3AD203B41FA5}">
                          <a16:colId xmlns:a16="http://schemas.microsoft.com/office/drawing/2014/main" val="3407320334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MicroBooNE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278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Type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8" t="-108197" r="-30211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8197" r="-20052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87" t="-108197" r="-10158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474" t="-108197" r="-105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05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6" t="-208197" r="-4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8" t="-208197" r="-30211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8197" r="-20052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87" t="-208197" r="-10158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474" t="-208197" r="-105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5980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6" t="-308197" r="-4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8" t="-308197" r="-30211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8197" r="-2005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87" t="-308197" r="-10158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474" t="-308197" r="-105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19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6" t="-408197" r="-4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8" t="-408197" r="-30211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8197" r="-2005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87" t="-408197" r="-1015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474" t="-408197" r="-105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50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83A59A0-41DB-5B7E-D974-E53B0CFB4045}"/>
              </a:ext>
            </a:extLst>
          </p:cNvPr>
          <p:cNvSpPr txBox="1">
            <a:spLocks/>
          </p:cNvSpPr>
          <p:nvPr/>
        </p:nvSpPr>
        <p:spPr>
          <a:xfrm>
            <a:off x="422275" y="701259"/>
            <a:ext cx="11234738" cy="465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prstClr val="black"/>
                </a:solidFill>
                <a:latin typeface="Helvetica" pitchFamily="2" charset="0"/>
              </a:rPr>
              <a:t>Our fit is in good agreement with MicroBooNE fitting model.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prstClr val="black"/>
              </a:solidFill>
              <a:latin typeface="Helvetica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prstClr val="black"/>
              </a:solidFill>
              <a:latin typeface="Helvetica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50838-D118-F0BA-40C0-6FF65D7E92E1}"/>
              </a:ext>
            </a:extLst>
          </p:cNvPr>
          <p:cNvSpPr txBox="1">
            <a:spLocks/>
          </p:cNvSpPr>
          <p:nvPr/>
        </p:nvSpPr>
        <p:spPr>
          <a:xfrm>
            <a:off x="421888" y="5618203"/>
            <a:ext cx="11234738" cy="465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prstClr val="black"/>
                </a:solidFill>
                <a:latin typeface="Helvetica" pitchFamily="2" charset="0"/>
              </a:rPr>
              <a:t>This study would be useful to apply energy threshold cuts on final state particles.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prstClr val="black"/>
              </a:solidFill>
              <a:latin typeface="Helvetica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prstClr val="black"/>
              </a:solidFill>
              <a:latin typeface="Helvetica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prstClr val="black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13084</TotalTime>
  <Words>271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Times</vt:lpstr>
      <vt:lpstr>Wingdings</vt:lpstr>
      <vt:lpstr>Office Theme</vt:lpstr>
      <vt:lpstr>PowerPoint Presentation</vt:lpstr>
      <vt:lpstr>Motivation and Selection Criteria</vt:lpstr>
      <vt:lpstr>Kinetic Energy vs Range for Protons</vt:lpstr>
      <vt:lpstr>Kinetic Energy vs Range for Pions</vt:lpstr>
      <vt:lpstr>Kinetic Energy vs Range for Kaons</vt:lpstr>
      <vt:lpstr>Comparison of Fit Parameters’ and Errors in 2x2 DUNE and MicroBooNE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Djurcic, Zelimir</dc:creator>
  <cp:lastModifiedBy>Muhammad Bilal Azam</cp:lastModifiedBy>
  <cp:revision>255</cp:revision>
  <dcterms:created xsi:type="dcterms:W3CDTF">2023-06-02T20:39:53Z</dcterms:created>
  <dcterms:modified xsi:type="dcterms:W3CDTF">2023-08-22T20:23:18Z</dcterms:modified>
</cp:coreProperties>
</file>