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8" r:id="rId2"/>
    <p:sldId id="483" r:id="rId3"/>
    <p:sldId id="484" r:id="rId4"/>
    <p:sldId id="485" r:id="rId5"/>
    <p:sldId id="486" r:id="rId6"/>
    <p:sldId id="4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F2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2810" autoAdjust="0"/>
  </p:normalViewPr>
  <p:slideViewPr>
    <p:cSldViewPr snapToGrid="0" snapToObjects="1">
      <p:cViewPr varScale="1">
        <p:scale>
          <a:sx n="76" d="100"/>
          <a:sy n="76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A919D-2684-5748-A766-600734CEDB3D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F08C-8D4E-BC4A-8423-5DC64CF9DB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034903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68" y="2034902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443132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64275" y="1464921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22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9E58-BC3C-3C4F-A28F-2935598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C250-CA5E-9840-95CD-163E2D9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0995-6561-2147-9BC3-D095CA90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ADC3-6525-C646-9A92-0C6DDE92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8A9-768C-764C-95D6-5567852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04C9-600C-6D4D-B9EC-C65623EC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CD2E-AACE-EE46-9E68-344D31D5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AD6C-17FD-C041-BF96-3475F65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5F09-6FB2-AD47-A8A6-CD822CB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0AEF-450A-644A-9774-E42FAFF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D10-68E1-4A42-9D3C-BD663A9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214-5F5C-BF4F-9CD2-634DA70AD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42D5-3DBC-D24B-A7A6-8546436A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30008-DEE6-C44D-8316-4272A20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56469-CFA3-8247-AF57-B048CB4A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9647-09BA-DD46-940B-287A43C4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4FC-4F9B-614D-8350-55EA45D9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D3CF-C64A-6047-8407-9E04BFD2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A865-E1A7-014C-9CBC-03374230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50B5C-76EB-9043-935B-AFC88133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3905E-4285-5F49-B389-7F181389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BCBF3-2D44-F843-8E71-E434BB6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2739-0D74-9E48-B6B4-C2D4899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41DE-CAFE-7743-AD8B-D0E81B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8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4B2-4ED5-3248-8C6D-C0D83C16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365FE-5E66-2E47-8C76-70699D2D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C6EF-3C03-494C-93FB-0D85D43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AF880-F1D8-1640-94C4-222E41D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86B4A-9622-4F40-B3B8-3EA3E71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97E7-3DB2-8949-998A-406FD44E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48D3-C399-DA47-AC61-B37374C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64B6-AAAF-A148-8E4C-1BE23A61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A00-2B33-0042-8DCA-4DF7166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32AE-E428-BA4D-888A-AF956E31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08E4-5F57-034C-900D-C7D3552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D2FE-7E26-434A-9D5B-75E34C44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3CB5-74FF-C84D-AEE6-89CC3265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98F-B0FD-794A-A184-F3FCC4D5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C0F9-9EB8-BB48-BBFE-E0EDF6BF7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D3FF8-F77E-6348-89C3-222CDA28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1F59-C32C-D04C-A511-9D2010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51AA6-8605-534C-BF4B-D5A694C6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EBA9-7BB8-D546-B880-043A890A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0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41C-193A-6141-9650-FEEBD9B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1879-9048-AE48-9C33-57E53A3A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930-B89E-B846-B3AB-18527476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AD4D-0BB5-AD4F-82D4-F089B77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D51-C376-2D47-A59C-07BFF47E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9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BA8-BB13-424A-8459-1954C8DC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A95A-AEE7-3144-96C4-503F4F81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5FAA-9D80-104E-B06E-32A5E1A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D63A-2CE1-EC41-9830-33A5AF5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9D13-453F-8E46-BFF7-23647420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911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22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52199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8235" y="154378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1715" y="2114616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1722" y="154463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907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848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431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803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6804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803" y="749336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802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91402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91403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1402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1401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6000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999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5998" y="3863495"/>
            <a:ext cx="2724814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8D6CA309-AF7B-B624-C113-B63AA7AD27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00596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C2B60BF8-52A3-1B5A-5DC3-8FB6BACD1D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00596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00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882530" y="1136650"/>
            <a:ext cx="5774483" cy="25384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792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BDE-9096-704A-A9D0-0F10529B6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77CA-E6D9-5F4D-B5BE-5F73E06C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926-06BE-3842-8BA2-6008076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991F-CAB9-044A-91D1-3B234AFD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A6BA-8DB8-9E4F-90C5-82DB944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A629F-28C5-334B-9132-1521945C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DE6E-7A2B-5F4B-94A2-7451B0F2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37D3-542D-F34F-AB25-B3A2C099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FF7-FA12-0046-88EA-5542C18F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D43C-D0EE-B741-B29D-1A7DAFB4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6" r:id="rId4"/>
    <p:sldLayoutId id="2147483668" r:id="rId5"/>
    <p:sldLayoutId id="2147483670" r:id="rId6"/>
    <p:sldLayoutId id="2147483667" r:id="rId7"/>
    <p:sldLayoutId id="2147483669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88955"/>
            <a:ext cx="11235117" cy="465699"/>
          </a:xfrm>
        </p:spPr>
        <p:txBody>
          <a:bodyPr/>
          <a:lstStyle/>
          <a:p>
            <a:r>
              <a:rPr lang="en-US" dirty="0"/>
              <a:t>Selection Criteria for Incident Neutrino </a:t>
            </a:r>
            <a:r>
              <a:rPr lang="en-US"/>
              <a:t>Beam Energy </a:t>
            </a:r>
            <a:r>
              <a:rPr lang="en-US" sz="2400"/>
              <a:t>(MiniRun4_RHC)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95D298-C870-C25F-E34E-CE80EFADF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4" y="588962"/>
            <a:ext cx="11685990" cy="5741500"/>
          </a:xfrm>
        </p:spPr>
        <p:txBody>
          <a:bodyPr/>
          <a:lstStyle/>
          <a:p>
            <a:r>
              <a:rPr lang="en-US" b="1" dirty="0"/>
              <a:t>Path:</a:t>
            </a:r>
            <a:r>
              <a:rPr lang="en-US" dirty="0">
                <a:latin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</a:rPr>
              <a:t>pnfs</a:t>
            </a:r>
            <a:r>
              <a:rPr lang="en-US" dirty="0">
                <a:latin typeface="Consolas" panose="020B0609020204030204" pitchFamily="49" charset="0"/>
              </a:rPr>
              <a:t>/dune/</a:t>
            </a:r>
            <a:r>
              <a:rPr lang="en-US" dirty="0" err="1">
                <a:latin typeface="Consolas" panose="020B0609020204030204" pitchFamily="49" charset="0"/>
              </a:rPr>
              <a:t>tape_backed</a:t>
            </a:r>
            <a:r>
              <a:rPr lang="en-US" dirty="0">
                <a:latin typeface="Consolas" panose="020B0609020204030204" pitchFamily="49" charset="0"/>
              </a:rPr>
              <a:t>/users/</a:t>
            </a:r>
            <a:r>
              <a:rPr lang="en-US" dirty="0" err="1">
                <a:latin typeface="Consolas" panose="020B0609020204030204" pitchFamily="49" charset="0"/>
              </a:rPr>
              <a:t>mkramer</a:t>
            </a:r>
            <a:r>
              <a:rPr lang="en-US" dirty="0">
                <a:latin typeface="Consolas" panose="020B0609020204030204" pitchFamily="49" charset="0"/>
              </a:rPr>
              <a:t>/prod/MiniRun4/MiniRun4_1E19_RHC/MiniRun4_1E19_RHC.flow/FLOW</a:t>
            </a:r>
            <a:endParaRPr lang="en-US" dirty="0"/>
          </a:p>
          <a:p>
            <a:r>
              <a:rPr lang="en-US" b="1" dirty="0"/>
              <a:t>Files:</a:t>
            </a:r>
            <a:r>
              <a:rPr lang="en-US" dirty="0">
                <a:latin typeface="Consolas" panose="020B0609020204030204" pitchFamily="49" charset="0"/>
              </a:rPr>
              <a:t> MiniRun4_1E19_RHC.flow.{i:05}.FLOW.h5</a:t>
            </a:r>
            <a:r>
              <a:rPr lang="en-US" dirty="0"/>
              <a:t> (1024 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mc_truth</a:t>
            </a:r>
            <a:r>
              <a:rPr lang="en-US" dirty="0">
                <a:latin typeface="Consolas" panose="020B0609020204030204" pitchFamily="49" charset="0"/>
              </a:rPr>
              <a:t>/interactions/data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vertex:</a:t>
            </a:r>
            <a:r>
              <a:rPr lang="en-US" sz="1600" dirty="0"/>
              <a:t> the position of the interaction vertex (</a:t>
            </a:r>
            <a:r>
              <a:rPr lang="en-US" sz="1600" dirty="0" err="1"/>
              <a:t>x,y,z,t</a:t>
            </a:r>
            <a:r>
              <a:rPr lang="en-US" sz="1600" dirty="0"/>
              <a:t>) in [cm]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target:</a:t>
            </a:r>
            <a:r>
              <a:rPr lang="en-US" sz="1600" dirty="0"/>
              <a:t> the Z value of the struck nucleus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isCC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True if charged-current event, False if neutral-current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isQES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quasi-elastic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isMEC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meson-exchange current (also known as multi-nucleon)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isRES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resonant pion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isDIS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deep inelastic scattering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isCOH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coherent scattering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Enu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incident neutrino energy in [MeV]</a:t>
            </a:r>
          </a:p>
        </p:txBody>
      </p:sp>
    </p:spTree>
    <p:extLst>
      <p:ext uri="{BB962C8B-B14F-4D97-AF65-F5344CB8AC3E}">
        <p14:creationId xmlns:p14="http://schemas.microsoft.com/office/powerpoint/2010/main" val="27573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3" descr="A graph of a graph of a neutrino beam energy&#10;&#10;Description automatically generated">
            <a:extLst>
              <a:ext uri="{FF2B5EF4-FFF2-40B4-BE49-F238E27FC236}">
                <a16:creationId xmlns:a16="http://schemas.microsoft.com/office/drawing/2014/main" id="{599ABFFF-4AFA-A642-F8FB-18A125345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26" name="Picture Placeholder 25" descr="A graph of a graph of a neutrino beam energy&#10;&#10;Description automatically generated">
            <a:extLst>
              <a:ext uri="{FF2B5EF4-FFF2-40B4-BE49-F238E27FC236}">
                <a16:creationId xmlns:a16="http://schemas.microsoft.com/office/drawing/2014/main" id="{D689D73C-D357-087B-2D7D-F855315432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</a:t>
            </a:r>
          </a:p>
        </p:txBody>
      </p:sp>
    </p:spTree>
    <p:extLst>
      <p:ext uri="{BB962C8B-B14F-4D97-AF65-F5344CB8AC3E}">
        <p14:creationId xmlns:p14="http://schemas.microsoft.com/office/powerpoint/2010/main" val="233356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50509-FC01-EA27-3924-9B5FC3EDD8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center of the 2x2 LArTPC is at (0, -268, 1300) cm in (x, y, z).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within FV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within FV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37D2A-D276-4756-260C-21B86FDE35AC}"/>
              </a:ext>
            </a:extLst>
          </p:cNvPr>
          <p:cNvSpPr txBox="1"/>
          <p:nvPr/>
        </p:nvSpPr>
        <p:spPr>
          <a:xfrm>
            <a:off x="3376246" y="965553"/>
            <a:ext cx="14167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-67 &lt; x &lt; +67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A4741-DDA7-9E80-C194-081F49003474}"/>
              </a:ext>
            </a:extLst>
          </p:cNvPr>
          <p:cNvSpPr txBox="1"/>
          <p:nvPr/>
        </p:nvSpPr>
        <p:spPr>
          <a:xfrm>
            <a:off x="5218425" y="980942"/>
            <a:ext cx="1564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-335 &lt; y &lt; -201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E1B3-1296-9A92-6662-18CF5D3BEA3E}"/>
              </a:ext>
            </a:extLst>
          </p:cNvPr>
          <p:cNvSpPr txBox="1"/>
          <p:nvPr/>
        </p:nvSpPr>
        <p:spPr>
          <a:xfrm>
            <a:off x="7207997" y="980942"/>
            <a:ext cx="19560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+1233 &lt; z &lt; +1367</a:t>
            </a:r>
          </a:p>
        </p:txBody>
      </p:sp>
      <p:pic>
        <p:nvPicPr>
          <p:cNvPr id="25" name="Picture Placeholder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D2AF7BF-846A-2EC7-F513-7E803845D2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27" name="Picture Placeholder 26" descr="A graph of a neutrino beam energy&#10;&#10;Description automatically generated">
            <a:extLst>
              <a:ext uri="{FF2B5EF4-FFF2-40B4-BE49-F238E27FC236}">
                <a16:creationId xmlns:a16="http://schemas.microsoft.com/office/drawing/2014/main" id="{855205F6-F935-A1D7-BECD-FD6E81CAAC7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7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A29305-D9FB-E99F-E19E-FDC82ED660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8" name="Picture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D976F41-B866-89EF-8025-803DF4B96C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(for Z = 18)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(for Z = 18)</a:t>
            </a:r>
          </a:p>
        </p:txBody>
      </p:sp>
    </p:spTree>
    <p:extLst>
      <p:ext uri="{BB962C8B-B14F-4D97-AF65-F5344CB8AC3E}">
        <p14:creationId xmlns:p14="http://schemas.microsoft.com/office/powerpoint/2010/main" val="32659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50509-FC01-EA27-3924-9B5FC3EDD8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center of the 2x2 LArTPC is at (0, -268, 1300) cm in (x, y, z).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within FV (for Z = 18)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within FV (for Z = 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8A06E-2451-D0A5-87CD-BE10DC67D75A}"/>
              </a:ext>
            </a:extLst>
          </p:cNvPr>
          <p:cNvSpPr txBox="1"/>
          <p:nvPr/>
        </p:nvSpPr>
        <p:spPr>
          <a:xfrm>
            <a:off x="3376246" y="965553"/>
            <a:ext cx="14167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-67 &lt; x &lt; +67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24AB-5E47-3F2B-A64B-5F539075E967}"/>
              </a:ext>
            </a:extLst>
          </p:cNvPr>
          <p:cNvSpPr txBox="1"/>
          <p:nvPr/>
        </p:nvSpPr>
        <p:spPr>
          <a:xfrm>
            <a:off x="5218425" y="980942"/>
            <a:ext cx="1564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-335 &lt; y &lt; -201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EF8BB-F7F9-EEB5-2004-9B0F6723BD4F}"/>
              </a:ext>
            </a:extLst>
          </p:cNvPr>
          <p:cNvSpPr txBox="1"/>
          <p:nvPr/>
        </p:nvSpPr>
        <p:spPr>
          <a:xfrm>
            <a:off x="7207997" y="980942"/>
            <a:ext cx="19560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+1233 &lt; z &lt; +1367</a:t>
            </a:r>
          </a:p>
        </p:txBody>
      </p:sp>
      <p:pic>
        <p:nvPicPr>
          <p:cNvPr id="30" name="Picture Placeholder 29" descr="A graph of a neutrino beam energy&#10;&#10;Description automatically generated">
            <a:extLst>
              <a:ext uri="{FF2B5EF4-FFF2-40B4-BE49-F238E27FC236}">
                <a16:creationId xmlns:a16="http://schemas.microsoft.com/office/drawing/2014/main" id="{6824511C-9591-4292-09C2-54C6D85DFE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32" name="Picture Placeholder 31" descr="A graph of a neutrino beam energy&#10;&#10;Description automatically generated">
            <a:extLst>
              <a:ext uri="{FF2B5EF4-FFF2-40B4-BE49-F238E27FC236}">
                <a16:creationId xmlns:a16="http://schemas.microsoft.com/office/drawing/2014/main" id="{D8A7E1A1-327D-82A9-3034-12281AFDDB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6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Comparison (</a:t>
            </a:r>
            <a:r>
              <a:rPr lang="en-US" sz="2500" b="1" u="none" strike="noStrike" dirty="0">
                <a:effectLst/>
                <a:cs typeface="Times New Roman" panose="02020603050405020304" pitchFamily="18" charset="0"/>
              </a:rPr>
              <a:t>MiniRun4_RHC)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70E0B2-1FA7-2529-BBE7-3C147CE3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87388"/>
              </p:ext>
            </p:extLst>
          </p:nvPr>
        </p:nvGraphicFramePr>
        <p:xfrm>
          <a:off x="563881" y="668746"/>
          <a:ext cx="1106423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438">
                  <a:extLst>
                    <a:ext uri="{9D8B030D-6E8A-4147-A177-3AD203B41FA5}">
                      <a16:colId xmlns:a16="http://schemas.microsoft.com/office/drawing/2014/main" val="3589306638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753241590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4152051983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268180327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539079932"/>
                    </a:ext>
                  </a:extLst>
                </a:gridCol>
              </a:tblGrid>
              <a:tr h="3200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Incident Neutrinos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310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611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21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125758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2293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431328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342593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0246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20744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6382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690651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564253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34765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902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8BD9CE-6B36-CA7B-A7EC-AA251C5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94013"/>
              </p:ext>
            </p:extLst>
          </p:nvPr>
        </p:nvGraphicFramePr>
        <p:xfrm>
          <a:off x="563881" y="3552381"/>
          <a:ext cx="1106423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438">
                  <a:extLst>
                    <a:ext uri="{9D8B030D-6E8A-4147-A177-3AD203B41FA5}">
                      <a16:colId xmlns:a16="http://schemas.microsoft.com/office/drawing/2014/main" val="2092162424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129880502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2097309016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2394390527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961258117"/>
                    </a:ext>
                  </a:extLst>
                </a:gridCol>
              </a:tblGrid>
              <a:tr h="3200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Incident Neutrinos (target = 18)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992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161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3196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5610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18635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8293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7182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72190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51816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29587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21073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1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02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446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Selection Criteria for Incident Neutrino Beam Energy (MiniRun4_RHC)</vt:lpstr>
      <vt:lpstr>Incident Neutrino Beam Energy (MiniRun4_RHC)</vt:lpstr>
      <vt:lpstr>Incident Neutrino Beam Energy (MiniRun4_RHC)</vt:lpstr>
      <vt:lpstr>Incident Neutrino Beam Energy (MiniRun4_RHC)</vt:lpstr>
      <vt:lpstr>Incident Neutrino Beam Energy (MiniRun4_RHC)</vt:lpstr>
      <vt:lpstr>Comparison (MiniRun4_RHC)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Djurcic, Zelimir</dc:creator>
  <cp:lastModifiedBy>Muhammad Bilal Azam</cp:lastModifiedBy>
  <cp:revision>285</cp:revision>
  <dcterms:created xsi:type="dcterms:W3CDTF">2023-06-02T20:39:53Z</dcterms:created>
  <dcterms:modified xsi:type="dcterms:W3CDTF">2023-09-05T18:19:28Z</dcterms:modified>
</cp:coreProperties>
</file>