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64" r:id="rId11"/>
    <p:sldId id="259" r:id="rId12"/>
    <p:sldId id="265" r:id="rId13"/>
    <p:sldId id="266" r:id="rId14"/>
    <p:sldId id="262" r:id="rId15"/>
    <p:sldId id="267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f%20Ghafoor\Desktop\experiement_results\experiment1\queue\Q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f%20Ghafoor\Desktop\experiement_results\experiment2\300ms\QueryDelay_300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vs</a:t>
            </a:r>
            <a:r>
              <a:rPr lang="en-US" baseline="0"/>
              <a:t> Number of Senders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TCP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</c:v>
                </c:pt>
                <c:pt idx="1">
                  <c:v>22</c:v>
                </c:pt>
                <c:pt idx="2">
                  <c:v>33</c:v>
                </c:pt>
                <c:pt idx="3">
                  <c:v>35</c:v>
                </c:pt>
                <c:pt idx="4">
                  <c:v>47</c:v>
                </c:pt>
                <c:pt idx="5">
                  <c:v>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6C-4002-B497-CB1074436D63}"/>
            </c:ext>
          </c:extLst>
        </c:ser>
        <c:ser>
          <c:idx val="1"/>
          <c:order val="1"/>
          <c:tx>
            <c:v>DCTCP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</c:v>
                </c:pt>
                <c:pt idx="1">
                  <c:v>17</c:v>
                </c:pt>
                <c:pt idx="2">
                  <c:v>21</c:v>
                </c:pt>
                <c:pt idx="3">
                  <c:v>24</c:v>
                </c:pt>
                <c:pt idx="4">
                  <c:v>28</c:v>
                </c:pt>
                <c:pt idx="5">
                  <c:v>30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6C-4002-B497-CB1074436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094264"/>
        <c:axId val="239908824"/>
      </c:lineChart>
      <c:catAx>
        <c:axId val="24209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Senders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908824"/>
        <c:crosses val="autoZero"/>
        <c:auto val="1"/>
        <c:lblAlgn val="ctr"/>
        <c:lblOffset val="100"/>
        <c:noMultiLvlLbl val="0"/>
      </c:catAx>
      <c:valAx>
        <c:axId val="239908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</a:t>
                </a:r>
                <a:r>
                  <a:rPr lang="en-US" baseline="0"/>
                  <a:t> Length (packets)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0942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</a:t>
            </a:r>
          </a:p>
          <a:p>
            <a:pPr>
              <a:defRPr/>
            </a:pPr>
            <a:r>
              <a:rPr lang="en-US"/>
              <a:t>TCP</a:t>
            </a:r>
            <a:r>
              <a:rPr lang="en-US" baseline="0"/>
              <a:t> vs DCTCP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TCP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Exp1_throughpt!$A$2:$A$6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Exp1_throughpt!$B$2:$B$6</c:f>
              <c:numCache>
                <c:formatCode>General</c:formatCode>
                <c:ptCount val="5"/>
                <c:pt idx="0">
                  <c:v>0.63400000000000001</c:v>
                </c:pt>
                <c:pt idx="1">
                  <c:v>0.63400000000000001</c:v>
                </c:pt>
                <c:pt idx="2">
                  <c:v>0.63400000000000001</c:v>
                </c:pt>
                <c:pt idx="3">
                  <c:v>0.63400000000000001</c:v>
                </c:pt>
                <c:pt idx="4">
                  <c:v>0.63400000000000001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DF9-4424-ACEA-F0AAC7CB4547}"/>
            </c:ext>
          </c:extLst>
        </c:ser>
        <c:ser>
          <c:idx val="1"/>
          <c:order val="1"/>
          <c:tx>
            <c:v>DCTCP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Exp1_throughpt!$A$2:$A$6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Exp1_throughpt!$C$2:$C$6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0.57699999999999996</c:v>
                </c:pt>
                <c:pt idx="2">
                  <c:v>0.63</c:v>
                </c:pt>
                <c:pt idx="3">
                  <c:v>0.63</c:v>
                </c:pt>
                <c:pt idx="4">
                  <c:v>0.63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DF9-4424-ACEA-F0AAC7CB4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0412952"/>
        <c:axId val="350413344"/>
      </c:lineChart>
      <c:catAx>
        <c:axId val="350412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13344"/>
        <c:crosses val="autoZero"/>
        <c:auto val="1"/>
        <c:lblAlgn val="ctr"/>
        <c:lblOffset val="100"/>
        <c:noMultiLvlLbl val="0"/>
      </c:catAx>
      <c:valAx>
        <c:axId val="35041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</a:t>
                </a:r>
                <a:r>
                  <a:rPr lang="en-US" baseline="0"/>
                  <a:t> (Gbps)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12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</a:t>
            </a:r>
            <a:r>
              <a:rPr lang="en-US" baseline="0" dirty="0"/>
              <a:t> Delay vs Number of Servers</a:t>
            </a:r>
          </a:p>
          <a:p>
            <a:pPr>
              <a:defRPr/>
            </a:pPr>
            <a:r>
              <a:rPr lang="en-US" baseline="0" dirty="0"/>
              <a:t>(</a:t>
            </a:r>
            <a:r>
              <a:rPr lang="en-US" baseline="0" dirty="0" err="1" smtClean="0"/>
              <a:t>RTO</a:t>
            </a:r>
            <a:r>
              <a:rPr lang="en-US" baseline="-25000" dirty="0" err="1" smtClean="0"/>
              <a:t>min</a:t>
            </a:r>
            <a:r>
              <a:rPr lang="en-US" baseline="0" dirty="0" smtClean="0"/>
              <a:t> </a:t>
            </a:r>
            <a:r>
              <a:rPr lang="en-US" baseline="0" dirty="0"/>
              <a:t>= 300ms)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TCP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35.716000000000001</c:v>
                </c:pt>
                <c:pt idx="1">
                  <c:v>45.030999999999999</c:v>
                </c:pt>
                <c:pt idx="2">
                  <c:v>102.17400000000001</c:v>
                </c:pt>
                <c:pt idx="3">
                  <c:v>178.31299999999999</c:v>
                </c:pt>
                <c:pt idx="4">
                  <c:v>231.06700000000001</c:v>
                </c:pt>
                <c:pt idx="5">
                  <c:v>305.13799999999998</c:v>
                </c:pt>
                <c:pt idx="6">
                  <c:v>361.46899999999999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D04-455A-BEEE-2DE1B8BC7EF9}"/>
            </c:ext>
          </c:extLst>
        </c:ser>
        <c:ser>
          <c:idx val="1"/>
          <c:order val="1"/>
          <c:tx>
            <c:v>DCTCP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33.979999999999997</c:v>
                </c:pt>
                <c:pt idx="1">
                  <c:v>43.713999999999999</c:v>
                </c:pt>
                <c:pt idx="2">
                  <c:v>97.200999999999993</c:v>
                </c:pt>
                <c:pt idx="3">
                  <c:v>113.435</c:v>
                </c:pt>
                <c:pt idx="4">
                  <c:v>192.01599999999999</c:v>
                </c:pt>
                <c:pt idx="5">
                  <c:v>215.63</c:v>
                </c:pt>
                <c:pt idx="6">
                  <c:v>250.38200000000001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D04-455A-BEEE-2DE1B8BC7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48752"/>
        <c:axId val="168149144"/>
      </c:lineChart>
      <c:catAx>
        <c:axId val="168148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Servers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49144"/>
        <c:crosses val="autoZero"/>
        <c:auto val="1"/>
        <c:lblAlgn val="ctr"/>
        <c:lblOffset val="100"/>
        <c:noMultiLvlLbl val="0"/>
      </c:catAx>
      <c:valAx>
        <c:axId val="16814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</a:t>
                </a:r>
                <a:r>
                  <a:rPr lang="en-US" baseline="0"/>
                  <a:t> Delay (ms)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487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</a:t>
            </a:r>
            <a:r>
              <a:rPr lang="en-US" baseline="0" dirty="0"/>
              <a:t> Delay vs Number of Servers</a:t>
            </a:r>
          </a:p>
          <a:p>
            <a:pPr>
              <a:defRPr/>
            </a:pPr>
            <a:r>
              <a:rPr lang="en-US" baseline="0" dirty="0"/>
              <a:t>(</a:t>
            </a:r>
            <a:r>
              <a:rPr lang="en-US" baseline="0" dirty="0" err="1" smtClean="0"/>
              <a:t>RTO</a:t>
            </a:r>
            <a:r>
              <a:rPr lang="en-US" baseline="-25000" dirty="0" err="1" smtClean="0"/>
              <a:t>min</a:t>
            </a:r>
            <a:r>
              <a:rPr lang="en-US" baseline="0" dirty="0" smtClean="0"/>
              <a:t> </a:t>
            </a:r>
            <a:r>
              <a:rPr lang="en-US" baseline="0" dirty="0"/>
              <a:t>= 10ms)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TCP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30.91</c:v>
                </c:pt>
                <c:pt idx="1">
                  <c:v>45.301000000000002</c:v>
                </c:pt>
                <c:pt idx="2">
                  <c:v>115.29</c:v>
                </c:pt>
                <c:pt idx="3">
                  <c:v>192.94</c:v>
                </c:pt>
                <c:pt idx="4">
                  <c:v>243.66399999999999</c:v>
                </c:pt>
                <c:pt idx="5">
                  <c:v>325.08600000000001</c:v>
                </c:pt>
                <c:pt idx="6">
                  <c:v>382.46499999999997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8F-4DF5-B7C3-694207190866}"/>
            </c:ext>
          </c:extLst>
        </c:ser>
        <c:ser>
          <c:idx val="1"/>
          <c:order val="1"/>
          <c:tx>
            <c:v>DCTCP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29.78</c:v>
                </c:pt>
                <c:pt idx="1">
                  <c:v>44.12</c:v>
                </c:pt>
                <c:pt idx="2">
                  <c:v>108.636</c:v>
                </c:pt>
                <c:pt idx="3">
                  <c:v>168.75200000000001</c:v>
                </c:pt>
                <c:pt idx="4">
                  <c:v>228.821</c:v>
                </c:pt>
                <c:pt idx="5">
                  <c:v>305.82100000000003</c:v>
                </c:pt>
                <c:pt idx="6">
                  <c:v>340.428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F8F-4DF5-B7C3-694207190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81048"/>
        <c:axId val="207781440"/>
      </c:lineChart>
      <c:catAx>
        <c:axId val="207781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Servers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81440"/>
        <c:crosses val="autoZero"/>
        <c:auto val="1"/>
        <c:lblAlgn val="ctr"/>
        <c:lblOffset val="100"/>
        <c:noMultiLvlLbl val="0"/>
      </c:catAx>
      <c:valAx>
        <c:axId val="20778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</a:t>
                </a:r>
                <a:r>
                  <a:rPr lang="en-US" baseline="0"/>
                  <a:t> Delay (ms)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810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800692466633162"/>
          <c:y val="0.90273658607923257"/>
          <c:w val="0.24398615066733678"/>
          <c:h val="6.598286651118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Short</a:t>
            </a:r>
            <a:r>
              <a:rPr lang="en-US" baseline="0"/>
              <a:t> Message Transfer Delay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TCP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3EA-4255-8DDE-CB92415B5944}"/>
            </c:ext>
          </c:extLst>
        </c:ser>
        <c:ser>
          <c:idx val="1"/>
          <c:order val="1"/>
          <c:tx>
            <c:v>DCTCP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Sheet1!$F$2:$F$9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3EA-4255-8DDE-CB92415B5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782616"/>
        <c:axId val="165140240"/>
      </c:scatterChart>
      <c:valAx>
        <c:axId val="207782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Completion</a:t>
                </a:r>
                <a:r>
                  <a:rPr lang="en-US" baseline="0"/>
                  <a:t> Time of Short Messages (ms)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40240"/>
        <c:crosses val="autoZero"/>
        <c:crossBetween val="midCat"/>
      </c:valAx>
      <c:valAx>
        <c:axId val="1651402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</a:t>
                </a:r>
                <a:r>
                  <a:rPr lang="en-US" baseline="0"/>
                  <a:t> Fraction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82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</a:t>
            </a:r>
            <a:r>
              <a:rPr lang="en-US" baseline="0"/>
              <a:t> Completion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background traffic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TCP</c:v>
                </c:pt>
                <c:pt idx="1">
                  <c:v>DCTCP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116.021</c:v>
                </c:pt>
                <c:pt idx="1">
                  <c:v>47.7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D2-4B31-ACCE-B269EC1FF0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background traffic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TCP</c:v>
                </c:pt>
                <c:pt idx="1">
                  <c:v>DCTCP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199.37100000000001</c:v>
                </c:pt>
                <c:pt idx="1">
                  <c:v>48.52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1D2-4B31-ACCE-B269EC1FF0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5141024"/>
        <c:axId val="165141416"/>
      </c:barChart>
      <c:catAx>
        <c:axId val="1651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41416"/>
        <c:crosses val="autoZero"/>
        <c:auto val="1"/>
        <c:lblAlgn val="ctr"/>
        <c:lblOffset val="100"/>
        <c:noMultiLvlLbl val="0"/>
      </c:catAx>
      <c:valAx>
        <c:axId val="16514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Query Completion Time (ms)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4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DFC03-7A71-46CF-914B-C2B5706C126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9E351-3B61-40CF-A9F6-B1C9669A5656}">
      <dgm:prSet/>
      <dgm:spPr/>
      <dgm:t>
        <a:bodyPr/>
        <a:lstStyle/>
        <a:p>
          <a:r>
            <a:rPr lang="en-US"/>
            <a:t>Bilal</a:t>
          </a:r>
        </a:p>
      </dgm:t>
    </dgm:pt>
    <dgm:pt modelId="{3FC4E898-5019-4D70-B561-2D2C86D6BBF8}" type="parTrans" cxnId="{CB6E999D-8442-4528-9C74-8F62D79ACD57}">
      <dgm:prSet/>
      <dgm:spPr/>
      <dgm:t>
        <a:bodyPr/>
        <a:lstStyle/>
        <a:p>
          <a:endParaRPr lang="en-US"/>
        </a:p>
      </dgm:t>
    </dgm:pt>
    <dgm:pt modelId="{8C0A2C44-A600-4CAD-BD69-58D246CE5BE8}" type="sibTrans" cxnId="{CB6E999D-8442-4528-9C74-8F62D79ACD57}">
      <dgm:prSet/>
      <dgm:spPr/>
      <dgm:t>
        <a:bodyPr/>
        <a:lstStyle/>
        <a:p>
          <a:endParaRPr lang="en-US"/>
        </a:p>
      </dgm:t>
    </dgm:pt>
    <dgm:pt modelId="{B6F17549-BEC5-4360-BFE3-B37EF3F74130}">
      <dgm:prSet/>
      <dgm:spPr/>
      <dgm:t>
        <a:bodyPr/>
        <a:lstStyle/>
        <a:p>
          <a:r>
            <a:rPr lang="en-US" dirty="0"/>
            <a:t>Implementation of ECN at Switch Level:</a:t>
          </a:r>
        </a:p>
      </dgm:t>
    </dgm:pt>
    <dgm:pt modelId="{72BD01AB-EB8D-4AE0-BFC7-B88DFA2A25DD}" type="parTrans" cxnId="{798B8B9D-37A9-496E-9E92-A4851360465A}">
      <dgm:prSet/>
      <dgm:spPr/>
      <dgm:t>
        <a:bodyPr/>
        <a:lstStyle/>
        <a:p>
          <a:endParaRPr lang="en-US"/>
        </a:p>
      </dgm:t>
    </dgm:pt>
    <dgm:pt modelId="{0344CE25-50EC-4B24-849C-2F8807248ADF}" type="sibTrans" cxnId="{798B8B9D-37A9-496E-9E92-A4851360465A}">
      <dgm:prSet/>
      <dgm:spPr/>
      <dgm:t>
        <a:bodyPr/>
        <a:lstStyle/>
        <a:p>
          <a:endParaRPr lang="en-US"/>
        </a:p>
      </dgm:t>
    </dgm:pt>
    <dgm:pt modelId="{24525906-C3B0-496F-BDA8-7F32EE1E6896}">
      <dgm:prSet/>
      <dgm:spPr/>
      <dgm:t>
        <a:bodyPr/>
        <a:lstStyle/>
        <a:p>
          <a:r>
            <a:rPr lang="en-US" dirty="0"/>
            <a:t>Implementation of ECN at TCP layer utilizing switches:</a:t>
          </a:r>
        </a:p>
      </dgm:t>
    </dgm:pt>
    <dgm:pt modelId="{C789349F-B2B1-4E6E-B8AF-8EE984DED359}" type="parTrans" cxnId="{DAD1D4E9-4D82-4D52-BA0B-8A0C0D525897}">
      <dgm:prSet/>
      <dgm:spPr/>
      <dgm:t>
        <a:bodyPr/>
        <a:lstStyle/>
        <a:p>
          <a:endParaRPr lang="en-US"/>
        </a:p>
      </dgm:t>
    </dgm:pt>
    <dgm:pt modelId="{609455F0-B0CF-4DB0-8D55-69A7A292A079}" type="sibTrans" cxnId="{DAD1D4E9-4D82-4D52-BA0B-8A0C0D525897}">
      <dgm:prSet/>
      <dgm:spPr/>
      <dgm:t>
        <a:bodyPr/>
        <a:lstStyle/>
        <a:p>
          <a:endParaRPr lang="en-US"/>
        </a:p>
      </dgm:t>
    </dgm:pt>
    <dgm:pt modelId="{40A1E7FC-0BA8-48E5-A1F8-AF9DDD3CD2DC}">
      <dgm:prSet/>
      <dgm:spPr/>
      <dgm:t>
        <a:bodyPr/>
        <a:lstStyle/>
        <a:p>
          <a:r>
            <a:rPr lang="en-US" dirty="0"/>
            <a:t>Building Handshake mechanism</a:t>
          </a:r>
        </a:p>
      </dgm:t>
    </dgm:pt>
    <dgm:pt modelId="{62DE69CB-B76E-4308-8783-5AC991BFF29D}" type="parTrans" cxnId="{1AA34A24-7751-42DF-B90C-F1D5DBF04C26}">
      <dgm:prSet/>
      <dgm:spPr/>
      <dgm:t>
        <a:bodyPr/>
        <a:lstStyle/>
        <a:p>
          <a:endParaRPr lang="en-US"/>
        </a:p>
      </dgm:t>
    </dgm:pt>
    <dgm:pt modelId="{C2D6379C-129A-4FE7-8B89-3E320B5C7992}" type="sibTrans" cxnId="{1AA34A24-7751-42DF-B90C-F1D5DBF04C26}">
      <dgm:prSet/>
      <dgm:spPr/>
      <dgm:t>
        <a:bodyPr/>
        <a:lstStyle/>
        <a:p>
          <a:endParaRPr lang="en-US"/>
        </a:p>
      </dgm:t>
    </dgm:pt>
    <dgm:pt modelId="{4EF2CF4C-3313-47EB-B757-68696A95CFF7}">
      <dgm:prSet/>
      <dgm:spPr/>
      <dgm:t>
        <a:bodyPr/>
        <a:lstStyle/>
        <a:p>
          <a:r>
            <a:rPr lang="en-US" dirty="0"/>
            <a:t>Reducing Congestion Window in response to ECN</a:t>
          </a:r>
        </a:p>
      </dgm:t>
    </dgm:pt>
    <dgm:pt modelId="{0E22F2D6-B010-4C90-BB90-F9CF523556C0}" type="parTrans" cxnId="{5EBC9010-79E2-4F01-B115-95C3C23CD63C}">
      <dgm:prSet/>
      <dgm:spPr/>
      <dgm:t>
        <a:bodyPr/>
        <a:lstStyle/>
        <a:p>
          <a:endParaRPr lang="en-US"/>
        </a:p>
      </dgm:t>
    </dgm:pt>
    <dgm:pt modelId="{EEDDBB64-2275-4213-9BF3-DE433877F0A8}" type="sibTrans" cxnId="{5EBC9010-79E2-4F01-B115-95C3C23CD63C}">
      <dgm:prSet/>
      <dgm:spPr/>
      <dgm:t>
        <a:bodyPr/>
        <a:lstStyle/>
        <a:p>
          <a:endParaRPr lang="en-US"/>
        </a:p>
      </dgm:t>
    </dgm:pt>
    <dgm:pt modelId="{465392AC-BB52-4BC3-A4C6-BFCF6FAAECCC}">
      <dgm:prSet/>
      <dgm:spPr/>
      <dgm:t>
        <a:bodyPr/>
        <a:lstStyle/>
        <a:p>
          <a:r>
            <a:rPr lang="en-US" dirty="0"/>
            <a:t>Implementation of DCTCP algorithm at Switch, Sender and Receiver:</a:t>
          </a:r>
        </a:p>
      </dgm:t>
    </dgm:pt>
    <dgm:pt modelId="{58041EA4-6A3F-4488-AF54-D8DC96F15BBA}" type="parTrans" cxnId="{E5F1EA24-B4C8-48BE-A94F-D8057548ED4C}">
      <dgm:prSet/>
      <dgm:spPr/>
      <dgm:t>
        <a:bodyPr/>
        <a:lstStyle/>
        <a:p>
          <a:endParaRPr lang="en-US"/>
        </a:p>
      </dgm:t>
    </dgm:pt>
    <dgm:pt modelId="{EA01C121-C202-46D3-8DBC-3751330F7C6B}" type="sibTrans" cxnId="{E5F1EA24-B4C8-48BE-A94F-D8057548ED4C}">
      <dgm:prSet/>
      <dgm:spPr/>
      <dgm:t>
        <a:bodyPr/>
        <a:lstStyle/>
        <a:p>
          <a:endParaRPr lang="en-US"/>
        </a:p>
      </dgm:t>
    </dgm:pt>
    <dgm:pt modelId="{B0D4898C-E301-443E-A3EF-2176C5FDEEA0}">
      <dgm:prSet/>
      <dgm:spPr/>
      <dgm:t>
        <a:bodyPr/>
        <a:lstStyle/>
        <a:p>
          <a:r>
            <a:rPr lang="en-US" dirty="0"/>
            <a:t>Testing DCTCP validity on a very simple topology.</a:t>
          </a:r>
        </a:p>
      </dgm:t>
    </dgm:pt>
    <dgm:pt modelId="{769C7E41-C03F-47C6-9D0F-0529E3723765}" type="parTrans" cxnId="{75FAFC71-1E93-4209-BA5E-1A82F96ABF88}">
      <dgm:prSet/>
      <dgm:spPr/>
      <dgm:t>
        <a:bodyPr/>
        <a:lstStyle/>
        <a:p>
          <a:endParaRPr lang="en-US"/>
        </a:p>
      </dgm:t>
    </dgm:pt>
    <dgm:pt modelId="{BD67A058-EBF6-44B8-9010-1343B5FEAEFB}" type="sibTrans" cxnId="{75FAFC71-1E93-4209-BA5E-1A82F96ABF88}">
      <dgm:prSet/>
      <dgm:spPr/>
      <dgm:t>
        <a:bodyPr/>
        <a:lstStyle/>
        <a:p>
          <a:endParaRPr lang="en-US"/>
        </a:p>
      </dgm:t>
    </dgm:pt>
    <dgm:pt modelId="{D494B6B0-48E6-48AB-8E26-65A4D0FFF370}">
      <dgm:prSet/>
      <dgm:spPr/>
      <dgm:t>
        <a:bodyPr/>
        <a:lstStyle/>
        <a:p>
          <a:endParaRPr lang="en-US" dirty="0"/>
        </a:p>
      </dgm:t>
    </dgm:pt>
    <dgm:pt modelId="{DCD1F8D6-EEB9-49D5-9D75-6670553BECF6}" type="parTrans" cxnId="{DA1E6692-B8AE-4FA6-A610-CF2AB36EF0C0}">
      <dgm:prSet/>
      <dgm:spPr/>
      <dgm:t>
        <a:bodyPr/>
        <a:lstStyle/>
        <a:p>
          <a:endParaRPr lang="en-US"/>
        </a:p>
      </dgm:t>
    </dgm:pt>
    <dgm:pt modelId="{57BFEAFD-228C-4211-BEFB-62A97C1EE1A4}" type="sibTrans" cxnId="{DA1E6692-B8AE-4FA6-A610-CF2AB36EF0C0}">
      <dgm:prSet/>
      <dgm:spPr/>
      <dgm:t>
        <a:bodyPr/>
        <a:lstStyle/>
        <a:p>
          <a:endParaRPr lang="en-US"/>
        </a:p>
      </dgm:t>
    </dgm:pt>
    <dgm:pt modelId="{D5653172-7FF9-40AF-9A7A-6D84BD76232A}">
      <dgm:prSet/>
      <dgm:spPr/>
      <dgm:t>
        <a:bodyPr/>
        <a:lstStyle/>
        <a:p>
          <a:r>
            <a:rPr lang="en-US"/>
            <a:t>Yahya</a:t>
          </a:r>
        </a:p>
      </dgm:t>
    </dgm:pt>
    <dgm:pt modelId="{1C3BF406-B6C6-4195-B753-5541787D2CE1}" type="parTrans" cxnId="{FB4C3AB5-618B-4BA4-8DAF-46887A712224}">
      <dgm:prSet/>
      <dgm:spPr/>
      <dgm:t>
        <a:bodyPr/>
        <a:lstStyle/>
        <a:p>
          <a:endParaRPr lang="en-US"/>
        </a:p>
      </dgm:t>
    </dgm:pt>
    <dgm:pt modelId="{D0BC98DC-E30F-45B5-BB47-75AFE2ADB1D3}" type="sibTrans" cxnId="{FB4C3AB5-618B-4BA4-8DAF-46887A712224}">
      <dgm:prSet/>
      <dgm:spPr/>
      <dgm:t>
        <a:bodyPr/>
        <a:lstStyle/>
        <a:p>
          <a:endParaRPr lang="en-US"/>
        </a:p>
      </dgm:t>
    </dgm:pt>
    <dgm:pt modelId="{8BB507D9-40E0-42DA-8B7F-93E82D28E0C0}">
      <dgm:prSet/>
      <dgm:spPr/>
      <dgm:t>
        <a:bodyPr/>
        <a:lstStyle/>
        <a:p>
          <a:r>
            <a:rPr lang="en-US" dirty="0"/>
            <a:t>Implementation of data center topology</a:t>
          </a:r>
        </a:p>
      </dgm:t>
    </dgm:pt>
    <dgm:pt modelId="{CFC9F06B-35EB-4C8D-8C9B-69385CF65478}" type="parTrans" cxnId="{F9FF60D6-2CED-4472-99D3-ED85BC859F7C}">
      <dgm:prSet/>
      <dgm:spPr/>
      <dgm:t>
        <a:bodyPr/>
        <a:lstStyle/>
        <a:p>
          <a:endParaRPr lang="en-US"/>
        </a:p>
      </dgm:t>
    </dgm:pt>
    <dgm:pt modelId="{1B3C339B-35C5-4F56-89BB-374ED59B4E16}" type="sibTrans" cxnId="{F9FF60D6-2CED-4472-99D3-ED85BC859F7C}">
      <dgm:prSet/>
      <dgm:spPr/>
      <dgm:t>
        <a:bodyPr/>
        <a:lstStyle/>
        <a:p>
          <a:endParaRPr lang="en-US"/>
        </a:p>
      </dgm:t>
    </dgm:pt>
    <dgm:pt modelId="{4EB90547-3927-4B82-87E4-C408893FE75A}">
      <dgm:prSet/>
      <dgm:spPr/>
      <dgm:t>
        <a:bodyPr/>
        <a:lstStyle/>
        <a:p>
          <a:r>
            <a:rPr lang="en-US"/>
            <a:t>16-server, 4-rack simulation topology</a:t>
          </a:r>
        </a:p>
      </dgm:t>
    </dgm:pt>
    <dgm:pt modelId="{DB56F231-64F4-46FD-B877-74A6852A822E}" type="parTrans" cxnId="{477F3AFA-7C59-4123-92A1-0915EAA923B6}">
      <dgm:prSet/>
      <dgm:spPr/>
      <dgm:t>
        <a:bodyPr/>
        <a:lstStyle/>
        <a:p>
          <a:endParaRPr lang="en-US"/>
        </a:p>
      </dgm:t>
    </dgm:pt>
    <dgm:pt modelId="{A92FBD6E-5561-4DD5-A3F4-D23AF934CFE3}" type="sibTrans" cxnId="{477F3AFA-7C59-4123-92A1-0915EAA923B6}">
      <dgm:prSet/>
      <dgm:spPr/>
      <dgm:t>
        <a:bodyPr/>
        <a:lstStyle/>
        <a:p>
          <a:endParaRPr lang="en-US"/>
        </a:p>
      </dgm:t>
    </dgm:pt>
    <dgm:pt modelId="{E6007B52-B737-4C5D-B3A9-32BB126F52C3}">
      <dgm:prSet/>
      <dgm:spPr/>
      <dgm:t>
        <a:bodyPr/>
        <a:lstStyle/>
        <a:p>
          <a:r>
            <a:rPr lang="en-US" dirty="0"/>
            <a:t>Query traffic, short message traffic and background traffic generation</a:t>
          </a:r>
        </a:p>
      </dgm:t>
    </dgm:pt>
    <dgm:pt modelId="{2252E9B3-BE60-4ECB-AA1E-5336389E6D75}" type="parTrans" cxnId="{9BA39F19-35F9-4E6C-9959-1EFED583D1DB}">
      <dgm:prSet/>
      <dgm:spPr/>
      <dgm:t>
        <a:bodyPr/>
        <a:lstStyle/>
        <a:p>
          <a:endParaRPr lang="en-US"/>
        </a:p>
      </dgm:t>
    </dgm:pt>
    <dgm:pt modelId="{8EB2EE25-9BCA-46C1-9222-B816316BB55B}" type="sibTrans" cxnId="{9BA39F19-35F9-4E6C-9959-1EFED583D1DB}">
      <dgm:prSet/>
      <dgm:spPr/>
      <dgm:t>
        <a:bodyPr/>
        <a:lstStyle/>
        <a:p>
          <a:endParaRPr lang="en-US"/>
        </a:p>
      </dgm:t>
    </dgm:pt>
    <dgm:pt modelId="{EB3E2F02-91E6-44D9-8C29-F6CB22C3A5B6}">
      <dgm:prSet/>
      <dgm:spPr/>
      <dgm:t>
        <a:bodyPr/>
        <a:lstStyle/>
        <a:p>
          <a:r>
            <a:rPr lang="en-US"/>
            <a:t>Testing of DCTCP implementation</a:t>
          </a:r>
        </a:p>
      </dgm:t>
    </dgm:pt>
    <dgm:pt modelId="{28DDD5D0-C3F2-417F-8B4C-A3137A754DAE}" type="parTrans" cxnId="{4F894645-9A98-4D38-B98A-3F4BC4E188E2}">
      <dgm:prSet/>
      <dgm:spPr/>
      <dgm:t>
        <a:bodyPr/>
        <a:lstStyle/>
        <a:p>
          <a:endParaRPr lang="en-US"/>
        </a:p>
      </dgm:t>
    </dgm:pt>
    <dgm:pt modelId="{C98AFFDF-BB43-4F76-8342-AF76766E2AF7}" type="sibTrans" cxnId="{4F894645-9A98-4D38-B98A-3F4BC4E188E2}">
      <dgm:prSet/>
      <dgm:spPr/>
      <dgm:t>
        <a:bodyPr/>
        <a:lstStyle/>
        <a:p>
          <a:endParaRPr lang="en-US"/>
        </a:p>
      </dgm:t>
    </dgm:pt>
    <dgm:pt modelId="{32E8D465-9310-416E-AE2F-D6452793C123}">
      <dgm:prSet/>
      <dgm:spPr/>
      <dgm:t>
        <a:bodyPr/>
        <a:lstStyle/>
        <a:p>
          <a:r>
            <a:rPr lang="en-US"/>
            <a:t>Queue size, congestion window size tracing</a:t>
          </a:r>
        </a:p>
      </dgm:t>
    </dgm:pt>
    <dgm:pt modelId="{AD370455-E6CF-44EC-80C7-86C405FEA2F6}" type="parTrans" cxnId="{EABA40BA-4726-4E1F-A197-EF1E5651E218}">
      <dgm:prSet/>
      <dgm:spPr/>
      <dgm:t>
        <a:bodyPr/>
        <a:lstStyle/>
        <a:p>
          <a:endParaRPr lang="en-US"/>
        </a:p>
      </dgm:t>
    </dgm:pt>
    <dgm:pt modelId="{E37A197F-1FF1-4A71-9033-49A1B6E09F58}" type="sibTrans" cxnId="{EABA40BA-4726-4E1F-A197-EF1E5651E218}">
      <dgm:prSet/>
      <dgm:spPr/>
      <dgm:t>
        <a:bodyPr/>
        <a:lstStyle/>
        <a:p>
          <a:endParaRPr lang="en-US"/>
        </a:p>
      </dgm:t>
    </dgm:pt>
    <dgm:pt modelId="{E4F8FF71-4865-409C-BD0B-72D4EBAD4D05}">
      <dgm:prSet/>
      <dgm:spPr/>
      <dgm:t>
        <a:bodyPr/>
        <a:lstStyle/>
        <a:p>
          <a:r>
            <a:rPr lang="en-US"/>
            <a:t>Design and implementation of experiments</a:t>
          </a:r>
        </a:p>
      </dgm:t>
    </dgm:pt>
    <dgm:pt modelId="{018ED047-E878-4DCA-B4AD-92D7DDABB630}" type="parTrans" cxnId="{FBA725DF-5870-4EF1-9561-DAF6F95BFCD6}">
      <dgm:prSet/>
      <dgm:spPr/>
      <dgm:t>
        <a:bodyPr/>
        <a:lstStyle/>
        <a:p>
          <a:endParaRPr lang="en-US"/>
        </a:p>
      </dgm:t>
    </dgm:pt>
    <dgm:pt modelId="{63A1B7BE-7FE5-4936-A9A4-60C6F9B9BF47}" type="sibTrans" cxnId="{FBA725DF-5870-4EF1-9561-DAF6F95BFCD6}">
      <dgm:prSet/>
      <dgm:spPr/>
      <dgm:t>
        <a:bodyPr/>
        <a:lstStyle/>
        <a:p>
          <a:endParaRPr lang="en-US"/>
        </a:p>
      </dgm:t>
    </dgm:pt>
    <dgm:pt modelId="{7747EC93-61FF-42E4-A9C2-35931B98779C}">
      <dgm:prSet/>
      <dgm:spPr/>
      <dgm:t>
        <a:bodyPr/>
        <a:lstStyle/>
        <a:p>
          <a:r>
            <a:rPr lang="en-US" dirty="0"/>
            <a:t>Multiple experiments corresponding to different performance </a:t>
          </a:r>
          <a:r>
            <a:rPr lang="en-US" dirty="0" smtClean="0"/>
            <a:t>impairments </a:t>
          </a:r>
          <a:r>
            <a:rPr lang="en-US" dirty="0"/>
            <a:t>discussed in the paper</a:t>
          </a:r>
        </a:p>
      </dgm:t>
    </dgm:pt>
    <dgm:pt modelId="{FF185E13-8FC0-4917-A118-D16207718BC2}" type="parTrans" cxnId="{3CCD38D8-4D71-4463-9623-50ED9CB3F318}">
      <dgm:prSet/>
      <dgm:spPr/>
      <dgm:t>
        <a:bodyPr/>
        <a:lstStyle/>
        <a:p>
          <a:endParaRPr lang="en-US"/>
        </a:p>
      </dgm:t>
    </dgm:pt>
    <dgm:pt modelId="{4CE38B90-D38E-4FD0-89B9-4A47B5E702F4}" type="sibTrans" cxnId="{3CCD38D8-4D71-4463-9623-50ED9CB3F318}">
      <dgm:prSet/>
      <dgm:spPr/>
      <dgm:t>
        <a:bodyPr/>
        <a:lstStyle/>
        <a:p>
          <a:endParaRPr lang="en-US"/>
        </a:p>
      </dgm:t>
    </dgm:pt>
    <dgm:pt modelId="{D4EE662E-B2E8-47F4-92F5-02D328F6DC82}">
      <dgm:prSet/>
      <dgm:spPr/>
      <dgm:t>
        <a:bodyPr/>
        <a:lstStyle/>
        <a:p>
          <a:r>
            <a:rPr lang="en-US"/>
            <a:t>Data collection and results</a:t>
          </a:r>
        </a:p>
      </dgm:t>
    </dgm:pt>
    <dgm:pt modelId="{A3DF9683-F58B-47DB-9D19-9A1458D0A513}" type="parTrans" cxnId="{09B5610E-B205-4DD2-B661-28AB696981BB}">
      <dgm:prSet/>
      <dgm:spPr/>
      <dgm:t>
        <a:bodyPr/>
        <a:lstStyle/>
        <a:p>
          <a:endParaRPr lang="en-US"/>
        </a:p>
      </dgm:t>
    </dgm:pt>
    <dgm:pt modelId="{3B5B1355-E478-4A3A-BD67-F9BBBEA07BEC}" type="sibTrans" cxnId="{09B5610E-B205-4DD2-B661-28AB696981BB}">
      <dgm:prSet/>
      <dgm:spPr/>
      <dgm:t>
        <a:bodyPr/>
        <a:lstStyle/>
        <a:p>
          <a:endParaRPr lang="en-US"/>
        </a:p>
      </dgm:t>
    </dgm:pt>
    <dgm:pt modelId="{87607431-C43C-4AA2-B0D1-C5153FA8563A}">
      <dgm:prSet/>
      <dgm:spPr/>
      <dgm:t>
        <a:bodyPr/>
        <a:lstStyle/>
        <a:p>
          <a:r>
            <a:rPr lang="en-US"/>
            <a:t>Implementation of tracing and data collection framework</a:t>
          </a:r>
        </a:p>
      </dgm:t>
    </dgm:pt>
    <dgm:pt modelId="{009F576D-9B40-442C-AB3A-E765D7D8AA45}" type="parTrans" cxnId="{7B11A97F-CF30-4696-9D40-39F3F5FF5DD6}">
      <dgm:prSet/>
      <dgm:spPr/>
      <dgm:t>
        <a:bodyPr/>
        <a:lstStyle/>
        <a:p>
          <a:endParaRPr lang="en-US"/>
        </a:p>
      </dgm:t>
    </dgm:pt>
    <dgm:pt modelId="{B77973AA-07ED-41E7-829F-2B49DB9F9ED5}" type="sibTrans" cxnId="{7B11A97F-CF30-4696-9D40-39F3F5FF5DD6}">
      <dgm:prSet/>
      <dgm:spPr/>
      <dgm:t>
        <a:bodyPr/>
        <a:lstStyle/>
        <a:p>
          <a:endParaRPr lang="en-US"/>
        </a:p>
      </dgm:t>
    </dgm:pt>
    <dgm:pt modelId="{9D672855-763F-4528-93CF-622A6272C3F4}">
      <dgm:prSet/>
      <dgm:spPr/>
      <dgm:t>
        <a:bodyPr/>
        <a:lstStyle/>
        <a:p>
          <a:r>
            <a:rPr lang="en-US" dirty="0"/>
            <a:t>Export of data to PostgreSQL database </a:t>
          </a:r>
          <a:r>
            <a:rPr lang="en-US" dirty="0" smtClean="0"/>
            <a:t>for analysis</a:t>
          </a:r>
          <a:endParaRPr lang="en-US" dirty="0"/>
        </a:p>
      </dgm:t>
    </dgm:pt>
    <dgm:pt modelId="{811E6107-61DE-4658-8A74-42E08AA75D0F}" type="parTrans" cxnId="{B5404CB3-9291-4245-BF9F-2873721D29CE}">
      <dgm:prSet/>
      <dgm:spPr/>
      <dgm:t>
        <a:bodyPr/>
        <a:lstStyle/>
        <a:p>
          <a:endParaRPr lang="en-US"/>
        </a:p>
      </dgm:t>
    </dgm:pt>
    <dgm:pt modelId="{B4646002-8381-4659-B345-954412394651}" type="sibTrans" cxnId="{B5404CB3-9291-4245-BF9F-2873721D29CE}">
      <dgm:prSet/>
      <dgm:spPr/>
      <dgm:t>
        <a:bodyPr/>
        <a:lstStyle/>
        <a:p>
          <a:endParaRPr lang="en-US"/>
        </a:p>
      </dgm:t>
    </dgm:pt>
    <dgm:pt modelId="{2BF94619-8A52-4D10-A640-C0C5F6DBFDCC}">
      <dgm:prSet/>
      <dgm:spPr/>
      <dgm:t>
        <a:bodyPr/>
        <a:lstStyle/>
        <a:p>
          <a:r>
            <a:rPr lang="en-US" dirty="0"/>
            <a:t>Marking packets with CE bit when ECT bits set.</a:t>
          </a:r>
        </a:p>
      </dgm:t>
    </dgm:pt>
    <dgm:pt modelId="{D40A4B00-161A-4E79-97D2-40E2920C58F6}" type="parTrans" cxnId="{B77B7352-B420-44B4-88BE-EE90D56E9BE7}">
      <dgm:prSet/>
      <dgm:spPr/>
      <dgm:t>
        <a:bodyPr/>
        <a:lstStyle/>
        <a:p>
          <a:endParaRPr lang="en-US"/>
        </a:p>
      </dgm:t>
    </dgm:pt>
    <dgm:pt modelId="{67227B6B-754B-4478-8734-C7568A5E48AF}" type="sibTrans" cxnId="{B77B7352-B420-44B4-88BE-EE90D56E9BE7}">
      <dgm:prSet/>
      <dgm:spPr/>
      <dgm:t>
        <a:bodyPr/>
        <a:lstStyle/>
        <a:p>
          <a:endParaRPr lang="en-US"/>
        </a:p>
      </dgm:t>
    </dgm:pt>
    <dgm:pt modelId="{11CBC1C3-43C0-4D6B-BEAB-CE81C6ED1C91}">
      <dgm:prSet/>
      <dgm:spPr/>
      <dgm:t>
        <a:bodyPr/>
        <a:lstStyle/>
        <a:p>
          <a:endParaRPr lang="en-US" dirty="0"/>
        </a:p>
      </dgm:t>
    </dgm:pt>
    <dgm:pt modelId="{C4FC2930-7100-47A4-9E20-99047A6AEFB2}" type="parTrans" cxnId="{0B6B7F89-5A29-4A82-832A-0175A47EFA57}">
      <dgm:prSet/>
      <dgm:spPr/>
      <dgm:t>
        <a:bodyPr/>
        <a:lstStyle/>
        <a:p>
          <a:endParaRPr lang="en-US"/>
        </a:p>
      </dgm:t>
    </dgm:pt>
    <dgm:pt modelId="{21CC89BD-5F66-4AE4-87FE-19CAFA0A4FA4}" type="sibTrans" cxnId="{0B6B7F89-5A29-4A82-832A-0175A47EFA57}">
      <dgm:prSet/>
      <dgm:spPr/>
      <dgm:t>
        <a:bodyPr/>
        <a:lstStyle/>
        <a:p>
          <a:endParaRPr lang="en-US"/>
        </a:p>
      </dgm:t>
    </dgm:pt>
    <dgm:pt modelId="{3CF7AD98-2FA3-4ACF-B170-5F13AD6540B1}">
      <dgm:prSet/>
      <dgm:spPr/>
      <dgm:t>
        <a:bodyPr/>
        <a:lstStyle/>
        <a:p>
          <a:endParaRPr lang="en-US" dirty="0"/>
        </a:p>
      </dgm:t>
    </dgm:pt>
    <dgm:pt modelId="{725C03BC-012C-4332-9C74-C48A65C9D956}" type="parTrans" cxnId="{DE1027BB-7AE3-4565-8A65-0081E4DE6574}">
      <dgm:prSet/>
      <dgm:spPr/>
      <dgm:t>
        <a:bodyPr/>
        <a:lstStyle/>
        <a:p>
          <a:endParaRPr lang="en-US"/>
        </a:p>
      </dgm:t>
    </dgm:pt>
    <dgm:pt modelId="{FE90A5C8-F1FF-4DD9-B389-EC7852085BD0}" type="sibTrans" cxnId="{DE1027BB-7AE3-4565-8A65-0081E4DE6574}">
      <dgm:prSet/>
      <dgm:spPr/>
      <dgm:t>
        <a:bodyPr/>
        <a:lstStyle/>
        <a:p>
          <a:endParaRPr lang="en-US"/>
        </a:p>
      </dgm:t>
    </dgm:pt>
    <dgm:pt modelId="{D0B1C11D-C937-4077-86F9-FF4F74F702BE}">
      <dgm:prSet/>
      <dgm:spPr/>
      <dgm:t>
        <a:bodyPr/>
        <a:lstStyle/>
        <a:p>
          <a:r>
            <a:rPr lang="en-US" dirty="0"/>
            <a:t>Source Code Related Changes:</a:t>
          </a:r>
        </a:p>
      </dgm:t>
    </dgm:pt>
    <dgm:pt modelId="{1C9FD6EC-0253-46FD-A5AC-C94698610677}" type="parTrans" cxnId="{3127282D-E4DC-4A1D-823F-3FC3C109205B}">
      <dgm:prSet/>
      <dgm:spPr/>
      <dgm:t>
        <a:bodyPr/>
        <a:lstStyle/>
        <a:p>
          <a:endParaRPr lang="en-US"/>
        </a:p>
      </dgm:t>
    </dgm:pt>
    <dgm:pt modelId="{B3103F48-932D-4E2F-899D-BA370AC617CA}" type="sibTrans" cxnId="{3127282D-E4DC-4A1D-823F-3FC3C109205B}">
      <dgm:prSet/>
      <dgm:spPr/>
      <dgm:t>
        <a:bodyPr/>
        <a:lstStyle/>
        <a:p>
          <a:endParaRPr lang="en-US"/>
        </a:p>
      </dgm:t>
    </dgm:pt>
    <dgm:pt modelId="{4D950F07-89F8-4BD9-BDB4-2FB7F881D8D3}" type="pres">
      <dgm:prSet presAssocID="{855DFC03-7A71-46CF-914B-C2B5706C12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9148C9-8A9C-4D20-A224-F63958453CAD}" type="pres">
      <dgm:prSet presAssocID="{BCE9E351-3B61-40CF-A9F6-B1C9669A5656}" presName="composite" presStyleCnt="0"/>
      <dgm:spPr/>
    </dgm:pt>
    <dgm:pt modelId="{41F5CB20-B758-407A-A19A-E8A1121573A9}" type="pres">
      <dgm:prSet presAssocID="{BCE9E351-3B61-40CF-A9F6-B1C9669A565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83B37-01F2-444D-8576-9442E04A4A81}" type="pres">
      <dgm:prSet presAssocID="{BCE9E351-3B61-40CF-A9F6-B1C9669A565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8CB9-0A3D-4B67-A8E8-D5F7244AA7DF}" type="pres">
      <dgm:prSet presAssocID="{8C0A2C44-A600-4CAD-BD69-58D246CE5BE8}" presName="space" presStyleCnt="0"/>
      <dgm:spPr/>
    </dgm:pt>
    <dgm:pt modelId="{CC085543-1F43-4CAD-B839-835E5FE445BC}" type="pres">
      <dgm:prSet presAssocID="{D5653172-7FF9-40AF-9A7A-6D84BD76232A}" presName="composite" presStyleCnt="0"/>
      <dgm:spPr/>
    </dgm:pt>
    <dgm:pt modelId="{B484C485-E477-4AC3-8CD4-F7D6DE936732}" type="pres">
      <dgm:prSet presAssocID="{D5653172-7FF9-40AF-9A7A-6D84BD76232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D135A-0139-4CCC-9671-5ACF41392F3C}" type="pres">
      <dgm:prSet presAssocID="{D5653172-7FF9-40AF-9A7A-6D84BD76232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B5610E-B205-4DD2-B661-28AB696981BB}" srcId="{D5653172-7FF9-40AF-9A7A-6D84BD76232A}" destId="{D4EE662E-B2E8-47F4-92F5-02D328F6DC82}" srcOrd="3" destOrd="0" parTransId="{A3DF9683-F58B-47DB-9D19-9A1458D0A513}" sibTransId="{3B5B1355-E478-4A3A-BD67-F9BBBEA07BEC}"/>
    <dgm:cxn modelId="{C12E013D-5343-4426-AF07-2F8F408F7B25}" type="presOf" srcId="{E4F8FF71-4865-409C-BD0B-72D4EBAD4D05}" destId="{01FD135A-0139-4CCC-9671-5ACF41392F3C}" srcOrd="0" destOrd="5" presId="urn:microsoft.com/office/officeart/2005/8/layout/hList1"/>
    <dgm:cxn modelId="{79FE3A42-E2D9-48F0-BAF0-31A2A4BEF9A0}" type="presOf" srcId="{D4EE662E-B2E8-47F4-92F5-02D328F6DC82}" destId="{01FD135A-0139-4CCC-9671-5ACF41392F3C}" srcOrd="0" destOrd="7" presId="urn:microsoft.com/office/officeart/2005/8/layout/hList1"/>
    <dgm:cxn modelId="{FB4C3AB5-618B-4BA4-8DAF-46887A712224}" srcId="{855DFC03-7A71-46CF-914B-C2B5706C1268}" destId="{D5653172-7FF9-40AF-9A7A-6D84BD76232A}" srcOrd="1" destOrd="0" parTransId="{1C3BF406-B6C6-4195-B753-5541787D2CE1}" sibTransId="{D0BC98DC-E30F-45B5-BB47-75AFE2ADB1D3}"/>
    <dgm:cxn modelId="{514E72CA-36FF-42B4-BD85-C18356CDDED9}" type="presOf" srcId="{855DFC03-7A71-46CF-914B-C2B5706C1268}" destId="{4D950F07-89F8-4BD9-BDB4-2FB7F881D8D3}" srcOrd="0" destOrd="0" presId="urn:microsoft.com/office/officeart/2005/8/layout/hList1"/>
    <dgm:cxn modelId="{D981E4AF-F5C4-4DF1-B125-31D892051BC4}" type="presOf" srcId="{B0D4898C-E301-443E-A3EF-2176C5FDEEA0}" destId="{FFF83B37-01F2-444D-8576-9442E04A4A81}" srcOrd="0" destOrd="9" presId="urn:microsoft.com/office/officeart/2005/8/layout/hList1"/>
    <dgm:cxn modelId="{EDA04D23-6B66-48F7-AC84-FDD6D20DB622}" type="presOf" srcId="{7747EC93-61FF-42E4-A9C2-35931B98779C}" destId="{01FD135A-0139-4CCC-9671-5ACF41392F3C}" srcOrd="0" destOrd="6" presId="urn:microsoft.com/office/officeart/2005/8/layout/hList1"/>
    <dgm:cxn modelId="{EFC40985-6350-463E-97A4-82D6A27A6E59}" type="presOf" srcId="{24525906-C3B0-496F-BDA8-7F32EE1E6896}" destId="{FFF83B37-01F2-444D-8576-9442E04A4A81}" srcOrd="0" destOrd="4" presId="urn:microsoft.com/office/officeart/2005/8/layout/hList1"/>
    <dgm:cxn modelId="{7B11A97F-CF30-4696-9D40-39F3F5FF5DD6}" srcId="{D4EE662E-B2E8-47F4-92F5-02D328F6DC82}" destId="{87607431-C43C-4AA2-B0D1-C5153FA8563A}" srcOrd="0" destOrd="0" parTransId="{009F576D-9B40-442C-AB3A-E765D7D8AA45}" sibTransId="{B77973AA-07ED-41E7-829F-2B49DB9F9ED5}"/>
    <dgm:cxn modelId="{798B8B9D-37A9-496E-9E92-A4851360465A}" srcId="{BCE9E351-3B61-40CF-A9F6-B1C9669A5656}" destId="{B6F17549-BEC5-4360-BFE3-B37EF3F74130}" srcOrd="1" destOrd="0" parTransId="{72BD01AB-EB8D-4AE0-BFC7-B88DFA2A25DD}" sibTransId="{0344CE25-50EC-4B24-849C-2F8807248ADF}"/>
    <dgm:cxn modelId="{77B94F96-5A1E-4D0B-BE2F-2BA26F2F8075}" type="presOf" srcId="{32E8D465-9310-416E-AE2F-D6452793C123}" destId="{01FD135A-0139-4CCC-9671-5ACF41392F3C}" srcOrd="0" destOrd="4" presId="urn:microsoft.com/office/officeart/2005/8/layout/hList1"/>
    <dgm:cxn modelId="{EABA40BA-4726-4E1F-A197-EF1E5651E218}" srcId="{EB3E2F02-91E6-44D9-8C29-F6CB22C3A5B6}" destId="{32E8D465-9310-416E-AE2F-D6452793C123}" srcOrd="0" destOrd="0" parTransId="{AD370455-E6CF-44EC-80C7-86C405FEA2F6}" sibTransId="{E37A197F-1FF1-4A71-9033-49A1B6E09F58}"/>
    <dgm:cxn modelId="{F79FB146-3A28-46F8-86F0-37AAE2C1DD45}" type="presOf" srcId="{4EB90547-3927-4B82-87E4-C408893FE75A}" destId="{01FD135A-0139-4CCC-9671-5ACF41392F3C}" srcOrd="0" destOrd="1" presId="urn:microsoft.com/office/officeart/2005/8/layout/hList1"/>
    <dgm:cxn modelId="{5EBC9010-79E2-4F01-B115-95C3C23CD63C}" srcId="{24525906-C3B0-496F-BDA8-7F32EE1E6896}" destId="{4EF2CF4C-3313-47EB-B757-68696A95CFF7}" srcOrd="1" destOrd="0" parTransId="{0E22F2D6-B010-4C90-BB90-F9CF523556C0}" sibTransId="{EEDDBB64-2275-4213-9BF3-DE433877F0A8}"/>
    <dgm:cxn modelId="{0B6B7F89-5A29-4A82-832A-0175A47EFA57}" srcId="{24525906-C3B0-496F-BDA8-7F32EE1E6896}" destId="{11CBC1C3-43C0-4D6B-BEAB-CE81C6ED1C91}" srcOrd="2" destOrd="0" parTransId="{C4FC2930-7100-47A4-9E20-99047A6AEFB2}" sibTransId="{21CC89BD-5F66-4AE4-87FE-19CAFA0A4FA4}"/>
    <dgm:cxn modelId="{3BD95D3C-6BDC-4BE8-8E88-81AF31D3C9FB}" type="presOf" srcId="{465392AC-BB52-4BC3-A4C6-BFCF6FAAECCC}" destId="{FFF83B37-01F2-444D-8576-9442E04A4A81}" srcOrd="0" destOrd="8" presId="urn:microsoft.com/office/officeart/2005/8/layout/hList1"/>
    <dgm:cxn modelId="{B77B7352-B420-44B4-88BE-EE90D56E9BE7}" srcId="{B6F17549-BEC5-4360-BFE3-B37EF3F74130}" destId="{2BF94619-8A52-4D10-A640-C0C5F6DBFDCC}" srcOrd="0" destOrd="0" parTransId="{D40A4B00-161A-4E79-97D2-40E2920C58F6}" sibTransId="{67227B6B-754B-4478-8734-C7568A5E48AF}"/>
    <dgm:cxn modelId="{3CCD38D8-4D71-4463-9623-50ED9CB3F318}" srcId="{E4F8FF71-4865-409C-BD0B-72D4EBAD4D05}" destId="{7747EC93-61FF-42E4-A9C2-35931B98779C}" srcOrd="0" destOrd="0" parTransId="{FF185E13-8FC0-4917-A118-D16207718BC2}" sibTransId="{4CE38B90-D38E-4FD0-89B9-4A47B5E702F4}"/>
    <dgm:cxn modelId="{DAD1D4E9-4D82-4D52-BA0B-8A0C0D525897}" srcId="{BCE9E351-3B61-40CF-A9F6-B1C9669A5656}" destId="{24525906-C3B0-496F-BDA8-7F32EE1E6896}" srcOrd="3" destOrd="0" parTransId="{C789349F-B2B1-4E6E-B8AF-8EE984DED359}" sibTransId="{609455F0-B0CF-4DB0-8D55-69A7A292A079}"/>
    <dgm:cxn modelId="{FBA725DF-5870-4EF1-9561-DAF6F95BFCD6}" srcId="{D5653172-7FF9-40AF-9A7A-6D84BD76232A}" destId="{E4F8FF71-4865-409C-BD0B-72D4EBAD4D05}" srcOrd="2" destOrd="0" parTransId="{018ED047-E878-4DCA-B4AD-92D7DDABB630}" sibTransId="{63A1B7BE-7FE5-4936-A9A4-60C6F9B9BF47}"/>
    <dgm:cxn modelId="{E5F1EA24-B4C8-48BE-A94F-D8057548ED4C}" srcId="{BCE9E351-3B61-40CF-A9F6-B1C9669A5656}" destId="{465392AC-BB52-4BC3-A4C6-BFCF6FAAECCC}" srcOrd="4" destOrd="0" parTransId="{58041EA4-6A3F-4488-AF54-D8DC96F15BBA}" sibTransId="{EA01C121-C202-46D3-8DBC-3751330F7C6B}"/>
    <dgm:cxn modelId="{CB6E999D-8442-4528-9C74-8F62D79ACD57}" srcId="{855DFC03-7A71-46CF-914B-C2B5706C1268}" destId="{BCE9E351-3B61-40CF-A9F6-B1C9669A5656}" srcOrd="0" destOrd="0" parTransId="{3FC4E898-5019-4D70-B561-2D2C86D6BBF8}" sibTransId="{8C0A2C44-A600-4CAD-BD69-58D246CE5BE8}"/>
    <dgm:cxn modelId="{1AA34A24-7751-42DF-B90C-F1D5DBF04C26}" srcId="{24525906-C3B0-496F-BDA8-7F32EE1E6896}" destId="{40A1E7FC-0BA8-48E5-A1F8-AF9DDD3CD2DC}" srcOrd="0" destOrd="0" parTransId="{62DE69CB-B76E-4308-8783-5AC991BFF29D}" sibTransId="{C2D6379C-129A-4FE7-8B89-3E320B5C7992}"/>
    <dgm:cxn modelId="{DE1027BB-7AE3-4565-8A65-0081E4DE6574}" srcId="{BCE9E351-3B61-40CF-A9F6-B1C9669A5656}" destId="{3CF7AD98-2FA3-4ACF-B170-5F13AD6540B1}" srcOrd="2" destOrd="0" parTransId="{725C03BC-012C-4332-9C74-C48A65C9D956}" sibTransId="{FE90A5C8-F1FF-4DD9-B389-EC7852085BD0}"/>
    <dgm:cxn modelId="{533E3EEF-FCE9-46B5-A648-A6A30603B264}" type="presOf" srcId="{EB3E2F02-91E6-44D9-8C29-F6CB22C3A5B6}" destId="{01FD135A-0139-4CCC-9671-5ACF41392F3C}" srcOrd="0" destOrd="3" presId="urn:microsoft.com/office/officeart/2005/8/layout/hList1"/>
    <dgm:cxn modelId="{F84A384A-B9D2-4C82-86AE-CEF5F0B1F143}" type="presOf" srcId="{2BF94619-8A52-4D10-A640-C0C5F6DBFDCC}" destId="{FFF83B37-01F2-444D-8576-9442E04A4A81}" srcOrd="0" destOrd="2" presId="urn:microsoft.com/office/officeart/2005/8/layout/hList1"/>
    <dgm:cxn modelId="{9BAB3236-2C9C-4229-9F4F-046FD9303E64}" type="presOf" srcId="{D494B6B0-48E6-48AB-8E26-65A4D0FFF370}" destId="{FFF83B37-01F2-444D-8576-9442E04A4A81}" srcOrd="0" destOrd="10" presId="urn:microsoft.com/office/officeart/2005/8/layout/hList1"/>
    <dgm:cxn modelId="{51FA0F9F-5605-479B-8893-EF9545AB18F6}" type="presOf" srcId="{BCE9E351-3B61-40CF-A9F6-B1C9669A5656}" destId="{41F5CB20-B758-407A-A19A-E8A1121573A9}" srcOrd="0" destOrd="0" presId="urn:microsoft.com/office/officeart/2005/8/layout/hList1"/>
    <dgm:cxn modelId="{35CD5592-F55C-4B50-BA15-767354122424}" type="presOf" srcId="{B6F17549-BEC5-4360-BFE3-B37EF3F74130}" destId="{FFF83B37-01F2-444D-8576-9442E04A4A81}" srcOrd="0" destOrd="1" presId="urn:microsoft.com/office/officeart/2005/8/layout/hList1"/>
    <dgm:cxn modelId="{E31ED306-45AD-4B38-84F3-879232E380BE}" type="presOf" srcId="{9D672855-763F-4528-93CF-622A6272C3F4}" destId="{01FD135A-0139-4CCC-9671-5ACF41392F3C}" srcOrd="0" destOrd="9" presId="urn:microsoft.com/office/officeart/2005/8/layout/hList1"/>
    <dgm:cxn modelId="{75FAFC71-1E93-4209-BA5E-1A82F96ABF88}" srcId="{465392AC-BB52-4BC3-A4C6-BFCF6FAAECCC}" destId="{B0D4898C-E301-443E-A3EF-2176C5FDEEA0}" srcOrd="0" destOrd="0" parTransId="{769C7E41-C03F-47C6-9D0F-0529E3723765}" sibTransId="{BD67A058-EBF6-44B8-9010-1343B5FEAEFB}"/>
    <dgm:cxn modelId="{3127282D-E4DC-4A1D-823F-3FC3C109205B}" srcId="{BCE9E351-3B61-40CF-A9F6-B1C9669A5656}" destId="{D0B1C11D-C937-4077-86F9-FF4F74F702BE}" srcOrd="0" destOrd="0" parTransId="{1C9FD6EC-0253-46FD-A5AC-C94698610677}" sibTransId="{B3103F48-932D-4E2F-899D-BA370AC617CA}"/>
    <dgm:cxn modelId="{549F7144-3933-495D-ADC3-8B8691835139}" type="presOf" srcId="{87607431-C43C-4AA2-B0D1-C5153FA8563A}" destId="{01FD135A-0139-4CCC-9671-5ACF41392F3C}" srcOrd="0" destOrd="8" presId="urn:microsoft.com/office/officeart/2005/8/layout/hList1"/>
    <dgm:cxn modelId="{4F894645-9A98-4D38-B98A-3F4BC4E188E2}" srcId="{D5653172-7FF9-40AF-9A7A-6D84BD76232A}" destId="{EB3E2F02-91E6-44D9-8C29-F6CB22C3A5B6}" srcOrd="1" destOrd="0" parTransId="{28DDD5D0-C3F2-417F-8B4C-A3137A754DAE}" sibTransId="{C98AFFDF-BB43-4F76-8342-AF76766E2AF7}"/>
    <dgm:cxn modelId="{BE2AF08F-B36C-4987-9619-F24784F7669C}" type="presOf" srcId="{E6007B52-B737-4C5D-B3A9-32BB126F52C3}" destId="{01FD135A-0139-4CCC-9671-5ACF41392F3C}" srcOrd="0" destOrd="2" presId="urn:microsoft.com/office/officeart/2005/8/layout/hList1"/>
    <dgm:cxn modelId="{5534C408-648F-4998-8E7C-ACAF9B17C5C9}" type="presOf" srcId="{40A1E7FC-0BA8-48E5-A1F8-AF9DDD3CD2DC}" destId="{FFF83B37-01F2-444D-8576-9442E04A4A81}" srcOrd="0" destOrd="5" presId="urn:microsoft.com/office/officeart/2005/8/layout/hList1"/>
    <dgm:cxn modelId="{DA1E6692-B8AE-4FA6-A610-CF2AB36EF0C0}" srcId="{BCE9E351-3B61-40CF-A9F6-B1C9669A5656}" destId="{D494B6B0-48E6-48AB-8E26-65A4D0FFF370}" srcOrd="5" destOrd="0" parTransId="{DCD1F8D6-EEB9-49D5-9D75-6670553BECF6}" sibTransId="{57BFEAFD-228C-4211-BEFB-62A97C1EE1A4}"/>
    <dgm:cxn modelId="{14D51A91-0C0F-474E-9069-7A1D6BCC2229}" type="presOf" srcId="{4EF2CF4C-3313-47EB-B757-68696A95CFF7}" destId="{FFF83B37-01F2-444D-8576-9442E04A4A81}" srcOrd="0" destOrd="6" presId="urn:microsoft.com/office/officeart/2005/8/layout/hList1"/>
    <dgm:cxn modelId="{477F3AFA-7C59-4123-92A1-0915EAA923B6}" srcId="{8BB507D9-40E0-42DA-8B7F-93E82D28E0C0}" destId="{4EB90547-3927-4B82-87E4-C408893FE75A}" srcOrd="0" destOrd="0" parTransId="{DB56F231-64F4-46FD-B877-74A6852A822E}" sibTransId="{A92FBD6E-5561-4DD5-A3F4-D23AF934CFE3}"/>
    <dgm:cxn modelId="{CF3B2D0B-9650-4771-BEF6-A173299CF72B}" type="presOf" srcId="{3CF7AD98-2FA3-4ACF-B170-5F13AD6540B1}" destId="{FFF83B37-01F2-444D-8576-9442E04A4A81}" srcOrd="0" destOrd="3" presId="urn:microsoft.com/office/officeart/2005/8/layout/hList1"/>
    <dgm:cxn modelId="{9AC1CED5-87E3-4351-A8F4-6CBD69CB7EA1}" type="presOf" srcId="{11CBC1C3-43C0-4D6B-BEAB-CE81C6ED1C91}" destId="{FFF83B37-01F2-444D-8576-9442E04A4A81}" srcOrd="0" destOrd="7" presId="urn:microsoft.com/office/officeart/2005/8/layout/hList1"/>
    <dgm:cxn modelId="{B5404CB3-9291-4245-BF9F-2873721D29CE}" srcId="{D4EE662E-B2E8-47F4-92F5-02D328F6DC82}" destId="{9D672855-763F-4528-93CF-622A6272C3F4}" srcOrd="1" destOrd="0" parTransId="{811E6107-61DE-4658-8A74-42E08AA75D0F}" sibTransId="{B4646002-8381-4659-B345-954412394651}"/>
    <dgm:cxn modelId="{F9FF60D6-2CED-4472-99D3-ED85BC859F7C}" srcId="{D5653172-7FF9-40AF-9A7A-6D84BD76232A}" destId="{8BB507D9-40E0-42DA-8B7F-93E82D28E0C0}" srcOrd="0" destOrd="0" parTransId="{CFC9F06B-35EB-4C8D-8C9B-69385CF65478}" sibTransId="{1B3C339B-35C5-4F56-89BB-374ED59B4E16}"/>
    <dgm:cxn modelId="{9BA39F19-35F9-4E6C-9959-1EFED583D1DB}" srcId="{8BB507D9-40E0-42DA-8B7F-93E82D28E0C0}" destId="{E6007B52-B737-4C5D-B3A9-32BB126F52C3}" srcOrd="1" destOrd="0" parTransId="{2252E9B3-BE60-4ECB-AA1E-5336389E6D75}" sibTransId="{8EB2EE25-9BCA-46C1-9222-B816316BB55B}"/>
    <dgm:cxn modelId="{49486E22-5B62-4946-8993-074EF9F49256}" type="presOf" srcId="{D0B1C11D-C937-4077-86F9-FF4F74F702BE}" destId="{FFF83B37-01F2-444D-8576-9442E04A4A81}" srcOrd="0" destOrd="0" presId="urn:microsoft.com/office/officeart/2005/8/layout/hList1"/>
    <dgm:cxn modelId="{4055CCE0-A009-4171-B384-487BF42EB5A4}" type="presOf" srcId="{D5653172-7FF9-40AF-9A7A-6D84BD76232A}" destId="{B484C485-E477-4AC3-8CD4-F7D6DE936732}" srcOrd="0" destOrd="0" presId="urn:microsoft.com/office/officeart/2005/8/layout/hList1"/>
    <dgm:cxn modelId="{D909CD50-6287-4D9C-95AF-60D0AB276F70}" type="presOf" srcId="{8BB507D9-40E0-42DA-8B7F-93E82D28E0C0}" destId="{01FD135A-0139-4CCC-9671-5ACF41392F3C}" srcOrd="0" destOrd="0" presId="urn:microsoft.com/office/officeart/2005/8/layout/hList1"/>
    <dgm:cxn modelId="{8D2706E3-ADE8-49BE-ACF1-E7CC46AA334A}" type="presParOf" srcId="{4D950F07-89F8-4BD9-BDB4-2FB7F881D8D3}" destId="{669148C9-8A9C-4D20-A224-F63958453CAD}" srcOrd="0" destOrd="0" presId="urn:microsoft.com/office/officeart/2005/8/layout/hList1"/>
    <dgm:cxn modelId="{ED479C7F-D38E-4D3B-A79E-8150B4BCCD40}" type="presParOf" srcId="{669148C9-8A9C-4D20-A224-F63958453CAD}" destId="{41F5CB20-B758-407A-A19A-E8A1121573A9}" srcOrd="0" destOrd="0" presId="urn:microsoft.com/office/officeart/2005/8/layout/hList1"/>
    <dgm:cxn modelId="{F6084E97-1AB8-44A8-808F-F19DED464397}" type="presParOf" srcId="{669148C9-8A9C-4D20-A224-F63958453CAD}" destId="{FFF83B37-01F2-444D-8576-9442E04A4A81}" srcOrd="1" destOrd="0" presId="urn:microsoft.com/office/officeart/2005/8/layout/hList1"/>
    <dgm:cxn modelId="{CD4983E6-524D-4578-A802-B9ADF30FC95B}" type="presParOf" srcId="{4D950F07-89F8-4BD9-BDB4-2FB7F881D8D3}" destId="{F9288CB9-0A3D-4B67-A8E8-D5F7244AA7DF}" srcOrd="1" destOrd="0" presId="urn:microsoft.com/office/officeart/2005/8/layout/hList1"/>
    <dgm:cxn modelId="{B4B153A2-C7FA-4A30-893F-D05A93767EC9}" type="presParOf" srcId="{4D950F07-89F8-4BD9-BDB4-2FB7F881D8D3}" destId="{CC085543-1F43-4CAD-B839-835E5FE445BC}" srcOrd="2" destOrd="0" presId="urn:microsoft.com/office/officeart/2005/8/layout/hList1"/>
    <dgm:cxn modelId="{4FAF7D8D-7EC5-4BE5-B2A0-17636BC34A3F}" type="presParOf" srcId="{CC085543-1F43-4CAD-B839-835E5FE445BC}" destId="{B484C485-E477-4AC3-8CD4-F7D6DE936732}" srcOrd="0" destOrd="0" presId="urn:microsoft.com/office/officeart/2005/8/layout/hList1"/>
    <dgm:cxn modelId="{C3524903-05AF-4F08-9CA6-55D1D82ADBD2}" type="presParOf" srcId="{CC085543-1F43-4CAD-B839-835E5FE445BC}" destId="{01FD135A-0139-4CCC-9671-5ACF41392F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5CB20-B758-407A-A19A-E8A1121573A9}">
      <dsp:nvSpPr>
        <dsp:cNvPr id="0" name=""/>
        <dsp:cNvSpPr/>
      </dsp:nvSpPr>
      <dsp:spPr>
        <a:xfrm>
          <a:off x="51" y="241500"/>
          <a:ext cx="491378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Bilal</a:t>
          </a:r>
        </a:p>
      </dsp:txBody>
      <dsp:txXfrm>
        <a:off x="51" y="241500"/>
        <a:ext cx="4913783" cy="518400"/>
      </dsp:txXfrm>
    </dsp:sp>
    <dsp:sp modelId="{FFF83B37-01F2-444D-8576-9442E04A4A81}">
      <dsp:nvSpPr>
        <dsp:cNvPr id="0" name=""/>
        <dsp:cNvSpPr/>
      </dsp:nvSpPr>
      <dsp:spPr>
        <a:xfrm>
          <a:off x="51" y="759900"/>
          <a:ext cx="4913783" cy="4446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Source Code Related Changes: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Implementation of ECN at Switch Level: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Marking packets with CE bit when ECT bits set.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Implementation of ECN at TCP layer utilizing switches: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Building Handshake mechanism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Reducing Congestion Window in response to ECN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Implementation of DCTCP algorithm at Switch, Sender and Receiver: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Testing DCTCP validity on a very simple topology.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51" y="759900"/>
        <a:ext cx="4913783" cy="4446899"/>
      </dsp:txXfrm>
    </dsp:sp>
    <dsp:sp modelId="{B484C485-E477-4AC3-8CD4-F7D6DE936732}">
      <dsp:nvSpPr>
        <dsp:cNvPr id="0" name=""/>
        <dsp:cNvSpPr/>
      </dsp:nvSpPr>
      <dsp:spPr>
        <a:xfrm>
          <a:off x="5601764" y="241500"/>
          <a:ext cx="491378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Yahya</a:t>
          </a:r>
        </a:p>
      </dsp:txBody>
      <dsp:txXfrm>
        <a:off x="5601764" y="241500"/>
        <a:ext cx="4913783" cy="518400"/>
      </dsp:txXfrm>
    </dsp:sp>
    <dsp:sp modelId="{01FD135A-0139-4CCC-9671-5ACF41392F3C}">
      <dsp:nvSpPr>
        <dsp:cNvPr id="0" name=""/>
        <dsp:cNvSpPr/>
      </dsp:nvSpPr>
      <dsp:spPr>
        <a:xfrm>
          <a:off x="5601764" y="759900"/>
          <a:ext cx="4913783" cy="4446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Implementation of data center topology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16-server, 4-rack simulation topology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Query traffic, short message traffic and background traffic generation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Testing of DCTCP implementation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Queue size, congestion window size tracing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Design and implementation of experiments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Multiple experiments corresponding to different performance </a:t>
          </a:r>
          <a:r>
            <a:rPr lang="en-US" sz="1800" kern="1200" dirty="0" smtClean="0"/>
            <a:t>impairments </a:t>
          </a:r>
          <a:r>
            <a:rPr lang="en-US" sz="1800" kern="1200" dirty="0"/>
            <a:t>discussed in the paper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Data collection and results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Implementation of tracing and data collection framework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Export of data to PostgreSQL database </a:t>
          </a:r>
          <a:r>
            <a:rPr lang="en-US" sz="1800" kern="1200" dirty="0" smtClean="0"/>
            <a:t>for analysis</a:t>
          </a:r>
          <a:endParaRPr lang="en-US" sz="1800" kern="1200" dirty="0"/>
        </a:p>
      </dsp:txBody>
      <dsp:txXfrm>
        <a:off x="5601764" y="759900"/>
        <a:ext cx="4913783" cy="444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06E8-21D5-44C6-B06B-6E3BEFB2CA6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C8D8-D789-4313-A052-C8E2107F7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1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Copyright:</a:t>
            </a:r>
            <a:r>
              <a:rPr lang="en-US" baseline="0" dirty="0"/>
              <a:t> Slide taken from </a:t>
            </a:r>
            <a:r>
              <a:rPr lang="en-US" baseline="0" dirty="0" err="1"/>
              <a:t>Alizadeh</a:t>
            </a:r>
            <a:r>
              <a:rPr lang="en-US" baseline="0" dirty="0"/>
              <a:t> et.al. </a:t>
            </a:r>
            <a:r>
              <a:rPr lang="en-US" baseline="0" dirty="0" err="1"/>
              <a:t>Sigcomm</a:t>
            </a:r>
            <a:r>
              <a:rPr lang="en-US" baseline="0" dirty="0"/>
              <a:t> Talk. Modified a little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5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7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9050-779D-491D-8CF7-7ABE886D40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C4C9-B849-424B-B9AB-641A31A6C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7196" y="3543947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Bilal Siddiqui and </a:t>
            </a:r>
            <a:r>
              <a:rPr lang="en-US" sz="2000" dirty="0" err="1"/>
              <a:t>Yahya</a:t>
            </a:r>
            <a:r>
              <a:rPr lang="en-US" sz="2000" dirty="0"/>
              <a:t> </a:t>
            </a:r>
            <a:r>
              <a:rPr lang="en-US" sz="2000" dirty="0" err="1"/>
              <a:t>Javed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52496" y="4044066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aseline="30000" dirty="0"/>
              <a:t>Purdue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211531"/>
            <a:ext cx="6096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CC"/>
                </a:solidFill>
              </a:rPr>
              <a:t>TCP Congestion Control for Data Centers</a:t>
            </a:r>
          </a:p>
          <a:p>
            <a:pPr algn="ctr"/>
            <a:r>
              <a:rPr lang="en-US" sz="4400" b="1" dirty="0">
                <a:solidFill>
                  <a:srgbClr val="0000CC"/>
                </a:solidFill>
              </a:rPr>
              <a:t>(DCTCP)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21032"/>
      </p:ext>
    </p:extLst>
  </p:cSld>
  <p:clrMapOvr>
    <a:masterClrMapping/>
  </p:clrMapOvr>
  <p:transition spd="slow" advTm="187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5018"/>
          </a:xfrm>
        </p:spPr>
        <p:txBody>
          <a:bodyPr>
            <a:normAutofit/>
          </a:bodyPr>
          <a:lstStyle/>
          <a:p>
            <a:r>
              <a:rPr lang="en-US" sz="3600" dirty="0"/>
              <a:t>Experiment 1: Throughput and Queue Length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09372" y="2913108"/>
          <a:ext cx="5664529" cy="3618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343340" y="2913108"/>
          <a:ext cx="5638863" cy="3618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372" y="1004233"/>
            <a:ext cx="116897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Servers connected to access switches using 1Gbps links, switches connect to each other using 10Gbps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server is receiver while others are senders that establish</a:t>
            </a:r>
            <a:r>
              <a:rPr lang="en-US" dirty="0">
                <a:solidFill>
                  <a:srgbClr val="FF0000"/>
                </a:solidFill>
              </a:rPr>
              <a:t> long </a:t>
            </a:r>
            <a:r>
              <a:rPr lang="en-US" dirty="0" smtClean="0">
                <a:solidFill>
                  <a:srgbClr val="FF0000"/>
                </a:solidFill>
              </a:rPr>
              <a:t>lived </a:t>
            </a:r>
            <a:r>
              <a:rPr lang="en-US" dirty="0">
                <a:solidFill>
                  <a:srgbClr val="FF0000"/>
                </a:solidFill>
              </a:rPr>
              <a:t>connections </a:t>
            </a:r>
            <a:r>
              <a:rPr lang="en-US" dirty="0"/>
              <a:t>and send data as fast as they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Instantaneous queue length </a:t>
            </a:r>
            <a:r>
              <a:rPr lang="en-US" dirty="0"/>
              <a:t>measured after every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 smtClean="0"/>
              <a:t>operation</a:t>
            </a:r>
            <a:r>
              <a:rPr lang="en-US" dirty="0" smtClean="0"/>
              <a:t>, </a:t>
            </a:r>
            <a:r>
              <a:rPr lang="en-US" dirty="0"/>
              <a:t>value of K set to 20 for DCTCP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seen that DCTCP keeps the queue length of receivers switch stable around </a:t>
            </a:r>
            <a:r>
              <a:rPr lang="en-US" dirty="0" smtClean="0"/>
              <a:t>20, </a:t>
            </a:r>
            <a:r>
              <a:rPr lang="en-US" dirty="0"/>
              <a:t>while throughput is equal </a:t>
            </a:r>
            <a:r>
              <a:rPr lang="en-US" dirty="0" smtClean="0"/>
              <a:t>to that of </a:t>
            </a:r>
            <a:r>
              <a:rPr lang="en-US" dirty="0"/>
              <a:t>TCP for higher values of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158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5018"/>
          </a:xfrm>
        </p:spPr>
        <p:txBody>
          <a:bodyPr>
            <a:normAutofit/>
          </a:bodyPr>
          <a:lstStyle/>
          <a:p>
            <a:r>
              <a:rPr lang="en-US" sz="3600" dirty="0"/>
              <a:t>Experiment 2: </a:t>
            </a:r>
            <a:r>
              <a:rPr lang="en-US" sz="3600" dirty="0" err="1"/>
              <a:t>Incast</a:t>
            </a:r>
            <a:r>
              <a:rPr lang="en-US" sz="3600" dirty="0"/>
              <a:t> Performance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372" y="1004233"/>
            <a:ext cx="11689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server sends </a:t>
            </a:r>
            <a:r>
              <a:rPr lang="en-US" dirty="0">
                <a:solidFill>
                  <a:srgbClr val="FF0000"/>
                </a:solidFill>
              </a:rPr>
              <a:t>query requests </a:t>
            </a:r>
            <a:r>
              <a:rPr lang="en-US" dirty="0"/>
              <a:t>to other servers which provide </a:t>
            </a:r>
            <a:r>
              <a:rPr lang="en-US" dirty="0">
                <a:solidFill>
                  <a:srgbClr val="FF0000"/>
                </a:solidFill>
              </a:rPr>
              <a:t>response</a:t>
            </a:r>
            <a:r>
              <a:rPr lang="en-US" dirty="0"/>
              <a:t> back to the server making </a:t>
            </a:r>
            <a:r>
              <a:rPr lang="en-US" dirty="0" smtClean="0"/>
              <a:t>the request</a:t>
            </a:r>
            <a:r>
              <a:rPr lang="en-US" dirty="0"/>
              <a:t>, the pattern is </a:t>
            </a:r>
            <a:r>
              <a:rPr lang="en-US" dirty="0" smtClean="0"/>
              <a:t>repeated for </a:t>
            </a:r>
            <a:r>
              <a:rPr lang="en-US" dirty="0"/>
              <a:t>roughly 50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Query completion time </a:t>
            </a:r>
            <a:r>
              <a:rPr lang="en-US" dirty="0"/>
              <a:t>is calculated by taking the difference between the time query request was made and the last response that the requesting server 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that the query completion time is always less in case of DCTCP (K=20) and this difference grows with the increase in the number of worker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129832"/>
              </p:ext>
            </p:extLst>
          </p:nvPr>
        </p:nvGraphicFramePr>
        <p:xfrm>
          <a:off x="333376" y="3105150"/>
          <a:ext cx="5186362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582583"/>
              </p:ext>
            </p:extLst>
          </p:nvPr>
        </p:nvGraphicFramePr>
        <p:xfrm>
          <a:off x="6276974" y="2974003"/>
          <a:ext cx="5553075" cy="3579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937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5018"/>
          </a:xfrm>
        </p:spPr>
        <p:txBody>
          <a:bodyPr>
            <a:normAutofit/>
          </a:bodyPr>
          <a:lstStyle/>
          <a:p>
            <a:r>
              <a:rPr lang="en-US" sz="3600" dirty="0"/>
              <a:t>Experiment 3: Queue Buildup Performance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372" y="1004233"/>
            <a:ext cx="11689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server acts as receiver, 2 servers establish long-lived TCP background flows with the receiver while the receiver server requests short message transfer data (20KB data chunks) from a fourth </a:t>
            </a:r>
            <a:r>
              <a:rPr lang="en-US" dirty="0" smtClean="0"/>
              <a:t>server simultaneously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fourth server sends data immediately and all communication is over long lived TCP connection, 50 such requests are made </a:t>
            </a:r>
            <a:r>
              <a:rPr lang="en-US" dirty="0" smtClean="0"/>
              <a:t>by the receiver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all of the short message transfers complete before 60ms for DCTCP (K=20, </a:t>
            </a:r>
            <a:r>
              <a:rPr lang="en-US" dirty="0" err="1" smtClean="0"/>
              <a:t>RTO</a:t>
            </a:r>
            <a:r>
              <a:rPr lang="en-US" baseline="-25000" dirty="0" err="1" smtClean="0"/>
              <a:t>min</a:t>
            </a:r>
            <a:r>
              <a:rPr lang="en-US" dirty="0" smtClean="0"/>
              <a:t>=300ms</a:t>
            </a:r>
            <a:r>
              <a:rPr lang="en-US" dirty="0"/>
              <a:t>), while for TCP this value is 140ms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863107"/>
              </p:ext>
            </p:extLst>
          </p:nvPr>
        </p:nvGraphicFramePr>
        <p:xfrm>
          <a:off x="2105025" y="2924175"/>
          <a:ext cx="6286499" cy="351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91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5018"/>
          </a:xfrm>
        </p:spPr>
        <p:txBody>
          <a:bodyPr>
            <a:normAutofit/>
          </a:bodyPr>
          <a:lstStyle/>
          <a:p>
            <a:r>
              <a:rPr lang="en-US" sz="3600" dirty="0"/>
              <a:t>Experiment 4: Buffer Pressure Performance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372" y="1004233"/>
            <a:ext cx="116897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server acts as receiver, 2 servers establish </a:t>
            </a:r>
            <a:r>
              <a:rPr lang="en-US" dirty="0">
                <a:solidFill>
                  <a:srgbClr val="FF0000"/>
                </a:solidFill>
              </a:rPr>
              <a:t>long-lived TCP </a:t>
            </a:r>
            <a:r>
              <a:rPr lang="en-US" dirty="0"/>
              <a:t>background flow connection with the receiver </a:t>
            </a:r>
            <a:r>
              <a:rPr lang="en-US" dirty="0" smtClean="0"/>
              <a:t>while at the same time </a:t>
            </a:r>
            <a:r>
              <a:rPr lang="en-US" dirty="0"/>
              <a:t>receiver </a:t>
            </a:r>
            <a:r>
              <a:rPr lang="en-US" dirty="0" smtClean="0"/>
              <a:t>sends </a:t>
            </a:r>
            <a:r>
              <a:rPr lang="en-US" dirty="0"/>
              <a:t>query requests to 10 other servers (workers) creating a </a:t>
            </a:r>
            <a:r>
              <a:rPr lang="en-US" dirty="0">
                <a:solidFill>
                  <a:srgbClr val="FF0000"/>
                </a:solidFill>
              </a:rPr>
              <a:t>10-1 </a:t>
            </a:r>
            <a:r>
              <a:rPr lang="en-US" dirty="0" err="1">
                <a:solidFill>
                  <a:srgbClr val="FF0000"/>
                </a:solidFill>
              </a:rPr>
              <a:t>incast</a:t>
            </a:r>
            <a:r>
              <a:rPr lang="en-US" dirty="0">
                <a:solidFill>
                  <a:srgbClr val="FF0000"/>
                </a:solidFill>
              </a:rPr>
              <a:t>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query requests are made with and without background traffic by the receiver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query completion time for DCTCP both in case of with and without background traffic is around 48ms, while for TCP the value is </a:t>
            </a:r>
            <a:r>
              <a:rPr lang="en-US" dirty="0" smtClean="0"/>
              <a:t>116.021ms </a:t>
            </a:r>
            <a:r>
              <a:rPr lang="en-US" dirty="0"/>
              <a:t>in </a:t>
            </a:r>
            <a:r>
              <a:rPr lang="en-US" dirty="0" smtClean="0"/>
              <a:t>case of </a:t>
            </a:r>
            <a:r>
              <a:rPr lang="en-US" dirty="0"/>
              <a:t>without background traffic and </a:t>
            </a:r>
            <a:r>
              <a:rPr lang="en-US" dirty="0" smtClean="0"/>
              <a:t>199.371ms </a:t>
            </a:r>
            <a:r>
              <a:rPr lang="en-US" dirty="0"/>
              <a:t>in case of with background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719533"/>
              </p:ext>
            </p:extLst>
          </p:nvPr>
        </p:nvGraphicFramePr>
        <p:xfrm>
          <a:off x="2800349" y="2771774"/>
          <a:ext cx="5705475" cy="351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16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501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39" y="926275"/>
            <a:ext cx="11055927" cy="5486400"/>
          </a:xfrm>
        </p:spPr>
        <p:txBody>
          <a:bodyPr>
            <a:normAutofit/>
          </a:bodyPr>
          <a:lstStyle/>
          <a:p>
            <a:r>
              <a:rPr lang="en-US" dirty="0"/>
              <a:t>In DCTCP </a:t>
            </a:r>
            <a:r>
              <a:rPr lang="en-US" dirty="0" smtClean="0"/>
              <a:t>paper, </a:t>
            </a:r>
            <a:r>
              <a:rPr lang="en-US" dirty="0"/>
              <a:t>the implementation is on a real </a:t>
            </a:r>
            <a:r>
              <a:rPr lang="en-US" dirty="0">
                <a:solidFill>
                  <a:srgbClr val="FF0000"/>
                </a:solidFill>
              </a:rPr>
              <a:t>test bed</a:t>
            </a:r>
            <a:r>
              <a:rPr lang="en-US" dirty="0"/>
              <a:t>, but there is only one switch involved for every experiment</a:t>
            </a:r>
          </a:p>
          <a:p>
            <a:r>
              <a:rPr lang="en-US" dirty="0"/>
              <a:t>In real data center networks there are multiple switches connected in different configurations, our simulation environment emulates that using fat-tree topology</a:t>
            </a:r>
          </a:p>
          <a:p>
            <a:r>
              <a:rPr lang="en-US" dirty="0"/>
              <a:t>When servers are </a:t>
            </a:r>
            <a:r>
              <a:rPr lang="en-US" dirty="0">
                <a:solidFill>
                  <a:srgbClr val="FF0000"/>
                </a:solidFill>
              </a:rPr>
              <a:t>spread across multiple racks </a:t>
            </a:r>
            <a:r>
              <a:rPr lang="en-US" dirty="0"/>
              <a:t>then high delays are observed especially for </a:t>
            </a:r>
            <a:r>
              <a:rPr lang="en-US" dirty="0" err="1">
                <a:solidFill>
                  <a:srgbClr val="FF0000"/>
                </a:solidFill>
              </a:rPr>
              <a:t>incast</a:t>
            </a:r>
            <a:r>
              <a:rPr lang="en-US" dirty="0">
                <a:solidFill>
                  <a:srgbClr val="FF0000"/>
                </a:solidFill>
              </a:rPr>
              <a:t> traffic pattern</a:t>
            </a:r>
            <a:r>
              <a:rPr lang="en-US" dirty="0"/>
              <a:t>, in our simulation when we tried to run experiments for </a:t>
            </a:r>
            <a:r>
              <a:rPr lang="en-US" dirty="0">
                <a:solidFill>
                  <a:srgbClr val="FF0000"/>
                </a:solidFill>
              </a:rPr>
              <a:t>16-rack, 64 server </a:t>
            </a:r>
            <a:r>
              <a:rPr lang="en-US" dirty="0"/>
              <a:t>scenario we </a:t>
            </a:r>
            <a:r>
              <a:rPr lang="en-US" dirty="0" smtClean="0"/>
              <a:t>find </a:t>
            </a:r>
            <a:r>
              <a:rPr lang="en-US" dirty="0"/>
              <a:t>unexpected </a:t>
            </a:r>
            <a:r>
              <a:rPr lang="en-US" dirty="0" smtClean="0"/>
              <a:t>delays </a:t>
            </a:r>
            <a:endParaRPr lang="en-US" dirty="0"/>
          </a:p>
          <a:p>
            <a:r>
              <a:rPr lang="en-US" dirty="0"/>
              <a:t>The results we obtain are consistent with the </a:t>
            </a:r>
            <a:r>
              <a:rPr lang="en-US" dirty="0" smtClean="0"/>
              <a:t>paper, </a:t>
            </a:r>
            <a:r>
              <a:rPr lang="en-US" dirty="0"/>
              <a:t>with DCTCP outperforming TCP for every experiment but </a:t>
            </a:r>
            <a:r>
              <a:rPr lang="en-US" dirty="0">
                <a:solidFill>
                  <a:srgbClr val="FF0000"/>
                </a:solidFill>
              </a:rPr>
              <a:t>overall delay </a:t>
            </a:r>
            <a:r>
              <a:rPr lang="en-US" dirty="0"/>
              <a:t>values are higher than the ones in the paper</a:t>
            </a:r>
          </a:p>
        </p:txBody>
      </p:sp>
    </p:spTree>
    <p:extLst>
      <p:ext uri="{BB962C8B-B14F-4D97-AF65-F5344CB8AC3E}">
        <p14:creationId xmlns:p14="http://schemas.microsoft.com/office/powerpoint/2010/main" val="104988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356" y="0"/>
            <a:ext cx="10515600" cy="1325563"/>
          </a:xfrm>
        </p:spPr>
        <p:txBody>
          <a:bodyPr/>
          <a:lstStyle/>
          <a:p>
            <a:r>
              <a:rPr lang="en-US" dirty="0"/>
              <a:t>Contribution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016544"/>
              </p:ext>
            </p:extLst>
          </p:nvPr>
        </p:nvGraphicFramePr>
        <p:xfrm>
          <a:off x="838200" y="1171575"/>
          <a:ext cx="10515600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13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224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[1]  Implementing explicit congestion notification in ns-3</a:t>
            </a:r>
          </a:p>
          <a:p>
            <a:pPr marL="0" indent="0">
              <a:buNone/>
            </a:pPr>
            <a:r>
              <a:rPr lang="en-US" sz="2400" dirty="0"/>
              <a:t>[2]  Design and Implementation of the Traffic Control Module in ns-3</a:t>
            </a:r>
          </a:p>
          <a:p>
            <a:pPr marL="0" indent="0">
              <a:buNone/>
            </a:pPr>
            <a:r>
              <a:rPr lang="en-US" sz="2400" dirty="0"/>
              <a:t>[3] DCTCP </a:t>
            </a:r>
            <a:r>
              <a:rPr lang="en-US" sz="2400" dirty="0" err="1"/>
              <a:t>Sigcomm</a:t>
            </a:r>
            <a:r>
              <a:rPr lang="en-US" sz="2400" dirty="0"/>
              <a:t> 2010.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Slide: DCTCP implementation in NS3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NS3 is still in development phase. We are using ns 3.26 released in March 2017.</a:t>
            </a:r>
          </a:p>
          <a:p>
            <a:pPr fontAlgn="base"/>
            <a:r>
              <a:rPr lang="en-US" sz="2600" dirty="0"/>
              <a:t>One of the Key challenges in implementing DCTCP relies on the implementation of Explicit Congestion Notification (ECN) on Switch and TCP layers.</a:t>
            </a:r>
          </a:p>
          <a:p>
            <a:pPr fontAlgn="base"/>
            <a:r>
              <a:rPr lang="en-US" sz="2600" dirty="0"/>
              <a:t>Previously a workaround for ECN from </a:t>
            </a:r>
            <a:r>
              <a:rPr lang="en-US" sz="2600" dirty="0" err="1"/>
              <a:t>GaTech</a:t>
            </a:r>
            <a:r>
              <a:rPr lang="en-US" sz="2600" dirty="0"/>
              <a:t> was implemented in  ns3 without the support of traffic control layer in ns3.[1]</a:t>
            </a:r>
          </a:p>
          <a:p>
            <a:pPr fontAlgn="base"/>
            <a:r>
              <a:rPr lang="en-US" sz="2600" dirty="0"/>
              <a:t>Last year in June 2016 [2] traffic control module was implemented in ns3 similar to that of Linux. We want to build upon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Ns3 is still in development phase. </a:t>
            </a:r>
          </a:p>
          <a:p>
            <a:r>
              <a:rPr lang="en-US" dirty="0"/>
              <a:t>Why ns3: Lack of access to data centers.</a:t>
            </a:r>
          </a:p>
          <a:p>
            <a:r>
              <a:rPr lang="en-US" dirty="0"/>
              <a:t>Holistically, there were two challenging tasks at hand in ns3.</a:t>
            </a:r>
          </a:p>
          <a:p>
            <a:pPr lvl="1"/>
            <a:r>
              <a:rPr lang="en-US" dirty="0"/>
              <a:t>Implementation of ECN in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TCP layer</a:t>
            </a:r>
            <a:r>
              <a:rPr lang="en-US" dirty="0"/>
              <a:t>. And implementation of DCTCP on top of it. Hard because of changing the source code.</a:t>
            </a:r>
          </a:p>
          <a:p>
            <a:pPr lvl="1"/>
            <a:r>
              <a:rPr lang="en-US" dirty="0"/>
              <a:t>Generation and collection of results for verification of our DCTCP implementation on </a:t>
            </a:r>
            <a:r>
              <a:rPr lang="en-US" b="1" dirty="0">
                <a:solidFill>
                  <a:srgbClr val="FF0000"/>
                </a:solidFill>
              </a:rPr>
              <a:t>custom</a:t>
            </a:r>
            <a:r>
              <a:rPr lang="en-US" dirty="0"/>
              <a:t> made fat tree data center topology (Scalability).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ECN and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handshake mechanism between Sender and Receiver.</a:t>
            </a:r>
          </a:p>
          <a:p>
            <a:pPr lvl="1"/>
            <a:r>
              <a:rPr lang="en-US" dirty="0"/>
              <a:t>Sender: SYN+CWR+ECE </a:t>
            </a:r>
          </a:p>
          <a:p>
            <a:pPr lvl="1"/>
            <a:r>
              <a:rPr lang="en-US" dirty="0"/>
              <a:t>Receiver : SYN-ACK-ECE</a:t>
            </a:r>
          </a:p>
          <a:p>
            <a:pPr lvl="1"/>
            <a:r>
              <a:rPr lang="en-US" dirty="0"/>
              <a:t>Sender: ACK</a:t>
            </a:r>
          </a:p>
          <a:p>
            <a:r>
              <a:rPr lang="en-US" dirty="0"/>
              <a:t>When Congestion Experienced: (Mark CE bit in IP header)</a:t>
            </a:r>
          </a:p>
          <a:p>
            <a:pPr lvl="1"/>
            <a:r>
              <a:rPr lang="en-US" dirty="0"/>
              <a:t>Receiver Sends: ECN Echo in TCP header with CE marked.</a:t>
            </a:r>
          </a:p>
          <a:p>
            <a:pPr lvl="1"/>
            <a:r>
              <a:rPr lang="en-US" dirty="0"/>
              <a:t>Sender Sends: CWR (Congestion Window Reduced) and reduces Congestion Window</a:t>
            </a:r>
          </a:p>
          <a:p>
            <a:r>
              <a:rPr lang="en-US" dirty="0"/>
              <a:t>DCTCP on top of it:</a:t>
            </a:r>
          </a:p>
          <a:p>
            <a:pPr lvl="1"/>
            <a:r>
              <a:rPr lang="en-US" dirty="0"/>
              <a:t>Marking of ECN at Switch when threshold value “K” crossed. </a:t>
            </a:r>
          </a:p>
          <a:p>
            <a:pPr lvl="1"/>
            <a:r>
              <a:rPr lang="en-US" dirty="0"/>
              <a:t>Maintain fraction of packets “</a:t>
            </a:r>
            <a:r>
              <a:rPr lang="en-US" dirty="0" err="1"/>
              <a:t>Acked</a:t>
            </a:r>
            <a:r>
              <a:rPr lang="en-US" dirty="0"/>
              <a:t>” With ECN in one RTT</a:t>
            </a:r>
          </a:p>
          <a:p>
            <a:pPr lvl="1"/>
            <a:r>
              <a:rPr lang="en-US" dirty="0"/>
              <a:t>Decrease Congestion Window according to Alpha within one RTT.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ECN Working + Congestion Window Halved Demo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2" y="1600201"/>
            <a:ext cx="804615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6324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dirty="0"/>
              <a:t> Mark packets when </a:t>
            </a:r>
            <a:r>
              <a:rPr lang="en-US" b="1" dirty="0">
                <a:solidFill>
                  <a:srgbClr val="FF0000"/>
                </a:solidFill>
              </a:rPr>
              <a:t>Queue Length &gt; K.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1752600" y="2590801"/>
            <a:ext cx="8382000" cy="500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hangingPunct="0"/>
            <a:endParaRPr lang="en-US" sz="800" b="1" dirty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hangingPunct="0"/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In each RTT: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Receiver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Sends ECN ECHO to sender when senses congestion.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Reacts before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packet is dropped.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7772400" y="1143001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</a:t>
            </a:r>
          </a:p>
        </p:txBody>
      </p: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9139989" y="1147466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K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8309811" y="1276290"/>
            <a:ext cx="1475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9" name="TextBox 14"/>
          <p:cNvSpPr txBox="1">
            <a:spLocks noChangeArrowheads="1"/>
          </p:cNvSpPr>
          <p:nvPr/>
        </p:nvSpPr>
        <p:spPr bwMode="auto">
          <a:xfrm>
            <a:off x="9496928" y="1197114"/>
            <a:ext cx="1780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Don’t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</a:p>
        </p:txBody>
      </p: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7848601" y="1985665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rot="5400000">
            <a:off x="8632659" y="2284449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524001" y="1120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1720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524001" y="1120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524001" y="1529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6986" y="4131609"/>
            <a:ext cx="3287620" cy="521208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1120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4670" y="4241337"/>
            <a:ext cx="3336846" cy="82296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1" y="1720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5286" y="4787222"/>
            <a:ext cx="3449320" cy="768096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1" y="1529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989360"/>
      </p:ext>
    </p:extLst>
  </p:cSld>
  <p:clrMapOvr>
    <a:masterClrMapping/>
  </p:clrMapOvr>
  <p:transition advTm="6188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Evaluation on a simple two sender+ switch and a receiver: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Instantaneous Queue Lengths: K =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286001"/>
            <a:ext cx="4620637" cy="3840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286001"/>
            <a:ext cx="4605819" cy="3840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8000" y="620815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DCTCP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2332" y="61240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1193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Evaluation: Congestion Window + Throughput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: Link of 1 </a:t>
            </a:r>
            <a:r>
              <a:rPr lang="en-US" dirty="0" err="1"/>
              <a:t>Gbps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4" y="2337475"/>
            <a:ext cx="4630366" cy="3472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438401"/>
            <a:ext cx="4190619" cy="3295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0400" y="59870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DCTCP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593939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37053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044038"/>
            <a:ext cx="7581900" cy="5225143"/>
          </a:xfrm>
        </p:spPr>
        <p:txBody>
          <a:bodyPr>
            <a:normAutofit/>
          </a:bodyPr>
          <a:lstStyle/>
          <a:p>
            <a:r>
              <a:rPr lang="en-US" sz="2400" dirty="0"/>
              <a:t>Used ns3 simulation environment</a:t>
            </a:r>
          </a:p>
          <a:p>
            <a:r>
              <a:rPr lang="en-US" sz="2400" dirty="0"/>
              <a:t>Implementation of </a:t>
            </a:r>
            <a:r>
              <a:rPr lang="en-US" sz="2400" dirty="0">
                <a:solidFill>
                  <a:srgbClr val="FF0000"/>
                </a:solidFill>
              </a:rPr>
              <a:t>fat-tree</a:t>
            </a:r>
            <a:r>
              <a:rPr lang="en-US" sz="2400" dirty="0"/>
              <a:t> data center topology</a:t>
            </a:r>
          </a:p>
          <a:p>
            <a:r>
              <a:rPr lang="en-US" sz="2400" dirty="0"/>
              <a:t>Different experiments highlighting performance enhancements promised by DCTCP for the </a:t>
            </a:r>
            <a:r>
              <a:rPr lang="en-US" sz="2400" dirty="0">
                <a:solidFill>
                  <a:srgbClr val="FF0000"/>
                </a:solidFill>
              </a:rPr>
              <a:t>three performance impairments </a:t>
            </a:r>
            <a:r>
              <a:rPr lang="en-US" sz="2400" dirty="0"/>
              <a:t>mentioned in the paper</a:t>
            </a:r>
          </a:p>
          <a:p>
            <a:r>
              <a:rPr lang="en-US" sz="2400" dirty="0"/>
              <a:t>Experiments showing DCTCP impact on overall </a:t>
            </a:r>
            <a:r>
              <a:rPr lang="en-US" sz="2400" dirty="0">
                <a:solidFill>
                  <a:srgbClr val="FF0000"/>
                </a:solidFill>
              </a:rPr>
              <a:t>system throughput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queue length </a:t>
            </a:r>
            <a:r>
              <a:rPr lang="en-US" sz="2400" dirty="0"/>
              <a:t>of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network switches</a:t>
            </a:r>
          </a:p>
          <a:p>
            <a:r>
              <a:rPr lang="en-US" sz="2400" dirty="0"/>
              <a:t>Experiments characterized by</a:t>
            </a:r>
          </a:p>
          <a:p>
            <a:pPr lvl="1"/>
            <a:r>
              <a:rPr lang="en-US" sz="2000" dirty="0"/>
              <a:t>Applications (traffic sources): </a:t>
            </a:r>
            <a:r>
              <a:rPr lang="en-US" sz="2000" dirty="0">
                <a:solidFill>
                  <a:srgbClr val="FF0000"/>
                </a:solidFill>
              </a:rPr>
              <a:t>query traffic </a:t>
            </a:r>
            <a:r>
              <a:rPr lang="en-US" sz="2000" dirty="0"/>
              <a:t>(short flows), </a:t>
            </a:r>
            <a:r>
              <a:rPr lang="en-US" sz="2000" dirty="0">
                <a:solidFill>
                  <a:srgbClr val="FF0000"/>
                </a:solidFill>
              </a:rPr>
              <a:t>short messages </a:t>
            </a:r>
            <a:r>
              <a:rPr lang="en-US" sz="2000" dirty="0"/>
              <a:t>(medium-sized), </a:t>
            </a:r>
            <a:r>
              <a:rPr lang="en-US" sz="2000" dirty="0">
                <a:solidFill>
                  <a:srgbClr val="FF0000"/>
                </a:solidFill>
              </a:rPr>
              <a:t>background traffic </a:t>
            </a:r>
            <a:r>
              <a:rPr lang="en-US" sz="2000" dirty="0"/>
              <a:t>(large bandwidth hungry flows)</a:t>
            </a:r>
          </a:p>
          <a:p>
            <a:pPr lvl="1"/>
            <a:r>
              <a:rPr lang="en-US" sz="2000" dirty="0"/>
              <a:t>Total </a:t>
            </a:r>
            <a:r>
              <a:rPr lang="en-US" sz="2000" dirty="0">
                <a:solidFill>
                  <a:srgbClr val="FF0000"/>
                </a:solidFill>
              </a:rPr>
              <a:t>number of servers</a:t>
            </a:r>
            <a:r>
              <a:rPr lang="en-US" sz="2000" dirty="0"/>
              <a:t>; number of </a:t>
            </a:r>
            <a:r>
              <a:rPr lang="en-US" sz="2000" dirty="0">
                <a:solidFill>
                  <a:srgbClr val="FF0000"/>
                </a:solidFill>
              </a:rPr>
              <a:t>senders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receivers</a:t>
            </a:r>
          </a:p>
          <a:p>
            <a:pPr lvl="1"/>
            <a:r>
              <a:rPr lang="en-US" sz="2000" dirty="0"/>
              <a:t>Which server is transmitting what kind of traffic at what time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528560"/>
            <a:ext cx="3733800" cy="25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Methodology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913409"/>
            <a:ext cx="7000875" cy="5515966"/>
          </a:xfrm>
        </p:spPr>
        <p:txBody>
          <a:bodyPr>
            <a:noAutofit/>
          </a:bodyPr>
          <a:lstStyle/>
          <a:p>
            <a:r>
              <a:rPr lang="en-US" sz="2400" dirty="0"/>
              <a:t>Implemented extensive tracing framework, that produces three different kinds of files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Pcap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Packets transmitted and received by each sender and receiver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Flowmonitor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Number of bytes sent, number of packets lost, start and stop time with nanoseconds accuracy for each flow generated in the experiment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Trace sources: </a:t>
            </a:r>
            <a:r>
              <a:rPr lang="en-US" sz="2000" dirty="0"/>
              <a:t>Trace for specific purpose like queue length, congestion window size for nodes of interest</a:t>
            </a:r>
          </a:p>
          <a:p>
            <a:r>
              <a:rPr lang="en-US" sz="2400" dirty="0"/>
              <a:t>Extracting data in the form of CSV data files from the experiments</a:t>
            </a:r>
          </a:p>
          <a:p>
            <a:r>
              <a:rPr lang="en-US" sz="2400" dirty="0"/>
              <a:t>Export of data in </a:t>
            </a:r>
            <a:r>
              <a:rPr lang="en-US" sz="2400" dirty="0">
                <a:solidFill>
                  <a:srgbClr val="FF0000"/>
                </a:solidFill>
              </a:rPr>
              <a:t>PostgreSQL database system </a:t>
            </a:r>
            <a:r>
              <a:rPr lang="en-US" sz="2400" dirty="0"/>
              <a:t>for analysis of the data </a:t>
            </a:r>
          </a:p>
          <a:p>
            <a:r>
              <a:rPr lang="en-US" sz="2400" dirty="0"/>
              <a:t>Generation of graphs corresponding to different experiments in accordance analysis presented in the paper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5" b="22073"/>
          <a:stretch/>
        </p:blipFill>
        <p:spPr>
          <a:xfrm>
            <a:off x="8191500" y="3809999"/>
            <a:ext cx="3876675" cy="2619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r="9682" b="36666"/>
          <a:stretch/>
        </p:blipFill>
        <p:spPr>
          <a:xfrm>
            <a:off x="8191500" y="809625"/>
            <a:ext cx="3876675" cy="27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43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1310</Words>
  <Application>Microsoft Office PowerPoint</Application>
  <PresentationFormat>Widescreen</PresentationFormat>
  <Paragraphs>152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Implementation Challenges</vt:lpstr>
      <vt:lpstr>Implementation of ECN and DCTCP</vt:lpstr>
      <vt:lpstr>ECN Working + Congestion Window Halved Demo</vt:lpstr>
      <vt:lpstr>Data Center TCP Algorithm</vt:lpstr>
      <vt:lpstr>DCTCP Evaluation on a simple two sender+ switch and a receiver: Demo </vt:lpstr>
      <vt:lpstr>DCTCP Evaluation: Congestion Window + Throughput Demo</vt:lpstr>
      <vt:lpstr>Evaluation Methodology</vt:lpstr>
      <vt:lpstr>Evaluation Methodology (continued)</vt:lpstr>
      <vt:lpstr>Experiment 1: Throughput and Queue Length</vt:lpstr>
      <vt:lpstr>Experiment 2: Incast Performance</vt:lpstr>
      <vt:lpstr>Experiment 3: Queue Buildup Performance</vt:lpstr>
      <vt:lpstr>Experiment 4: Buffer Pressure Performance</vt:lpstr>
      <vt:lpstr>Analysis and Comparison</vt:lpstr>
      <vt:lpstr>Contribution</vt:lpstr>
      <vt:lpstr>References</vt:lpstr>
      <vt:lpstr>Old Slide: DCTCP implementation in NS3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DCTCP</dc:title>
  <dc:creator>Yahya Javed</dc:creator>
  <cp:lastModifiedBy>Yahya Javed</cp:lastModifiedBy>
  <cp:revision>43</cp:revision>
  <dcterms:created xsi:type="dcterms:W3CDTF">2017-05-04T01:03:38Z</dcterms:created>
  <dcterms:modified xsi:type="dcterms:W3CDTF">2017-05-05T18:40:46Z</dcterms:modified>
</cp:coreProperties>
</file>