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2480" cy="6866640"/>
            <a:chOff x="0" y="-8640"/>
            <a:chExt cx="12192480" cy="6866640"/>
          </a:xfrm>
        </p:grpSpPr>
        <p:sp>
          <p:nvSpPr>
            <p:cNvPr id="1" name="Line 2"/>
            <p:cNvSpPr/>
            <p:nvPr/>
          </p:nvSpPr>
          <p:spPr>
            <a:xfrm>
              <a:off x="9371520" y="0"/>
              <a:ext cx="1219680" cy="6858000"/>
            </a:xfrm>
            <a:prstGeom prst="line">
              <a:avLst/>
            </a:prstGeom>
            <a:ln cap="rnd" w="9360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720" y="3681360"/>
              <a:ext cx="4763880" cy="3176640"/>
            </a:xfrm>
            <a:prstGeom prst="line">
              <a:avLst/>
            </a:prstGeom>
            <a:ln cap="rnd" w="9360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2160" y="-8640"/>
              <a:ext cx="300708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4080" y="-8640"/>
              <a:ext cx="258804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3040" y="3048120"/>
              <a:ext cx="325944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5160" y="-8640"/>
              <a:ext cx="285408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972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4004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268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1760" cy="6866640"/>
            <a:chOff x="720" y="-8640"/>
            <a:chExt cx="12191760" cy="6866640"/>
          </a:xfrm>
        </p:grpSpPr>
        <p:sp>
          <p:nvSpPr>
            <p:cNvPr id="12" name="Line 13"/>
            <p:cNvSpPr/>
            <p:nvPr/>
          </p:nvSpPr>
          <p:spPr>
            <a:xfrm>
              <a:off x="9371520" y="0"/>
              <a:ext cx="1219680" cy="6858000"/>
            </a:xfrm>
            <a:prstGeom prst="line">
              <a:avLst/>
            </a:prstGeom>
            <a:ln cap="rnd" w="9360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720" y="3681360"/>
              <a:ext cx="4763880" cy="3176640"/>
            </a:xfrm>
            <a:prstGeom prst="line">
              <a:avLst/>
            </a:prstGeom>
            <a:ln cap="rnd" w="9360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2160" y="-8640"/>
              <a:ext cx="300708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4080" y="-8640"/>
              <a:ext cx="258804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3040" y="3048120"/>
              <a:ext cx="325944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5160" y="-8640"/>
              <a:ext cx="285408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972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4004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268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800" cy="132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480" cy="364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atin typeface="Times New Roman"/>
              </a:rPr>
              <a:t>Footer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sldNum"/>
          </p:nvPr>
        </p:nvSpPr>
        <p:spPr>
          <a:xfrm>
            <a:off x="8591400" y="6041520"/>
            <a:ext cx="682560" cy="364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E8D86F-1FEB-4079-B3B0-976CFCCEF875}" type="slidenum">
              <a:rPr b="0" lang="fr-FR" sz="900" spc="-1" strike="noStrike">
                <a:solidFill>
                  <a:srgbClr val="90c226"/>
                </a:solidFill>
                <a:latin typeface="Trebuchet MS"/>
              </a:rPr>
              <a:t>3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7205400" y="6041520"/>
            <a:ext cx="911160" cy="364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2480" cy="6866640"/>
            <a:chOff x="0" y="-8640"/>
            <a:chExt cx="12192480" cy="6866640"/>
          </a:xfrm>
        </p:grpSpPr>
        <p:sp>
          <p:nvSpPr>
            <p:cNvPr id="64" name="Line 2"/>
            <p:cNvSpPr/>
            <p:nvPr/>
          </p:nvSpPr>
          <p:spPr>
            <a:xfrm>
              <a:off x="9371520" y="0"/>
              <a:ext cx="1219680" cy="6858000"/>
            </a:xfrm>
            <a:prstGeom prst="line">
              <a:avLst/>
            </a:prstGeom>
            <a:ln cap="rnd" w="9360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720" y="3681360"/>
              <a:ext cx="4763880" cy="3176640"/>
            </a:xfrm>
            <a:prstGeom prst="line">
              <a:avLst/>
            </a:prstGeom>
            <a:ln cap="rnd" w="9360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2160" y="-8640"/>
              <a:ext cx="300708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4080" y="-8640"/>
              <a:ext cx="258804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3040" y="3048120"/>
              <a:ext cx="325944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5160" y="-8640"/>
              <a:ext cx="285408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972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4004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268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480" cy="364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atin typeface="Times New Roman"/>
              </a:rPr>
              <a:t>Footer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sldNum"/>
          </p:nvPr>
        </p:nvSpPr>
        <p:spPr>
          <a:xfrm>
            <a:off x="8591400" y="6041520"/>
            <a:ext cx="682560" cy="364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447AB53-D264-47E1-9D23-F0F7DB923C7C}" type="slidenum">
              <a:rPr b="0" lang="fr-FR" sz="900" spc="-1" strike="noStrike">
                <a:solidFill>
                  <a:srgbClr val="90c226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400" y="6041520"/>
            <a:ext cx="911160" cy="364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3080" indent="-342720">
              <a:spcBef>
                <a:spcPts val="1417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2480" cy="6866640"/>
            <a:chOff x="0" y="-8640"/>
            <a:chExt cx="12192480" cy="6866640"/>
          </a:xfrm>
        </p:grpSpPr>
        <p:sp>
          <p:nvSpPr>
            <p:cNvPr id="116" name="Line 2"/>
            <p:cNvSpPr/>
            <p:nvPr/>
          </p:nvSpPr>
          <p:spPr>
            <a:xfrm>
              <a:off x="9371520" y="0"/>
              <a:ext cx="1219680" cy="6858000"/>
            </a:xfrm>
            <a:prstGeom prst="line">
              <a:avLst/>
            </a:prstGeom>
            <a:ln cap="rnd" w="9360">
              <a:solidFill>
                <a:srgbClr val="bfbfb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720" y="3681360"/>
              <a:ext cx="4763880" cy="3176640"/>
            </a:xfrm>
            <a:prstGeom prst="line">
              <a:avLst/>
            </a:prstGeom>
            <a:ln cap="rnd" w="9360">
              <a:solidFill>
                <a:srgbClr val="d9d9d9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2160" y="-8640"/>
              <a:ext cx="300708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4080" y="-8640"/>
              <a:ext cx="258804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3040" y="3048120"/>
              <a:ext cx="325944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5160" y="-8640"/>
              <a:ext cx="285408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972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4004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268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480" cy="364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latin typeface="Times New Roman"/>
              </a:rPr>
              <a:t>Footer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sldNum"/>
          </p:nvPr>
        </p:nvSpPr>
        <p:spPr>
          <a:xfrm>
            <a:off x="8591400" y="6041520"/>
            <a:ext cx="682560" cy="364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FD4DFB6-48A3-486B-BB7F-70B82BCC336E}" type="slidenum">
              <a:rPr b="0" lang="fr-FR" sz="900" spc="-1" strike="noStrike">
                <a:solidFill>
                  <a:srgbClr val="90c226"/>
                </a:solidFill>
                <a:latin typeface="Trebuchet MS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dt"/>
          </p:nvPr>
        </p:nvSpPr>
        <p:spPr>
          <a:xfrm>
            <a:off x="7205400" y="6041520"/>
            <a:ext cx="911160" cy="3643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506960" y="2404440"/>
            <a:ext cx="7767000" cy="164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fr-FR" sz="5400" spc="-1" strike="noStrike">
                <a:solidFill>
                  <a:srgbClr val="90c226"/>
                </a:solidFill>
                <a:latin typeface="Umpush"/>
              </a:rPr>
              <a:t>PDO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506960" y="4050720"/>
            <a:ext cx="7767000" cy="109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77160" y="609480"/>
            <a:ext cx="859680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Umpush"/>
              </a:rPr>
              <a:t>PDO</a:t>
            </a:r>
            <a:r>
              <a:rPr b="0" lang="fr-FR" sz="2600" spc="-1" strike="noStrike">
                <a:solidFill>
                  <a:srgbClr val="90c226"/>
                </a:solidFill>
                <a:latin typeface="Umpush"/>
              </a:rPr>
              <a:t> - </a:t>
            </a:r>
            <a:r>
              <a:rPr b="0" lang="fr-FR" sz="3600" spc="-1" strike="noStrike">
                <a:solidFill>
                  <a:srgbClr val="90c226"/>
                </a:solidFill>
                <a:latin typeface="Umpush"/>
              </a:rPr>
              <a:t>Définition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40000" y="1620000"/>
            <a:ext cx="10799640" cy="48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 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  </a:t>
            </a:r>
            <a:r>
              <a:rPr b="1" lang="fr-FR" sz="2400" spc="-1" strike="noStrike">
                <a:solidFill>
                  <a:srgbClr val="90c226"/>
                </a:solidFill>
                <a:latin typeface="Umpush"/>
              </a:rPr>
              <a:t>P</a:t>
            </a: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HP </a:t>
            </a:r>
            <a:r>
              <a:rPr b="1" lang="fr-FR" sz="2400" spc="-1" strike="noStrike">
                <a:solidFill>
                  <a:srgbClr val="90c226"/>
                </a:solidFill>
                <a:latin typeface="Umpush"/>
              </a:rPr>
              <a:t>D</a:t>
            </a: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ata </a:t>
            </a:r>
            <a:r>
              <a:rPr b="1" lang="fr-FR" sz="2400" spc="-1" strike="noStrike">
                <a:solidFill>
                  <a:srgbClr val="90c226"/>
                </a:solidFill>
                <a:latin typeface="Umpush"/>
              </a:rPr>
              <a:t>O</a:t>
            </a: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bjects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Interface d'accès aux bases de données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Interface orientée objet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N'est pas un système d'abstraction complet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Ne manipule pas les requêtes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Met à disposition des classes et des fonctions communes à un ensemble de SGBD</a:t>
            </a: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Si certains SGBD ne disposent pas de certaines fonctionnalités (gestion des transactions, requêtes paramétrées, etc.), il les simule.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77160" y="609480"/>
            <a:ext cx="8503200" cy="101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Les classes PDO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77160" y="1731960"/>
            <a:ext cx="8596800" cy="430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fr-FR" sz="3200" spc="-1" strike="noStrike">
                <a:solidFill>
                  <a:srgbClr val="90c226"/>
                </a:solidFill>
                <a:latin typeface="Umpush"/>
              </a:rPr>
              <a:t>PDO propose trois classes : 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La classe PDO : connexion entre PHP et la base de données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La classe PDOStatement : requête préparée, et, après exécution, résultat associé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</a:pPr>
            <a:r>
              <a:rPr b="1" lang="fr-FR" sz="2400" spc="-1" strike="noStrike">
                <a:solidFill>
                  <a:srgbClr val="404040"/>
                </a:solidFill>
                <a:latin typeface="Umpush"/>
              </a:rPr>
              <a:t>La classe PDOException : exception levée par PDO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26800" y="374040"/>
            <a:ext cx="10260720" cy="113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Déclaration du DSN, connexion et </a:t>
            </a:r>
            <a:br/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requête simple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0000" y="1620000"/>
            <a:ext cx="10080360" cy="46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// DSN (Nom de Source de Données) pour se connecter à MySQL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    </a:t>
            </a: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$dsn = 'mysql:host=localhost;dbname=mabase';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// Création d'un objet pour manipuler des requêtes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  </a:t>
            </a: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$dbh = new PDO($dsn, 'login', 'pass');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// Exécution d'une requête SELECT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    </a:t>
            </a: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$result = $dbh­-&gt;query('SELECT * from user');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// Itération sur les résultats d'une requête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1800" spc="-1" strike="noStrike">
                <a:solidFill>
                  <a:srgbClr val="404040"/>
                </a:solidFill>
                <a:latin typeface="Trebuchet MS"/>
              </a:rPr>
              <a:t>   </a:t>
            </a: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 </a:t>
            </a: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foreach ($result as $row) {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         </a:t>
            </a: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print_r($row); 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   </a:t>
            </a: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}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77160" y="609480"/>
            <a:ext cx="8596800" cy="132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Trebuchet MS"/>
              </a:rPr>
              <a:t>PDO – Requêtes </a:t>
            </a:r>
            <a:r>
              <a:rPr b="0" lang="fr-FR" sz="3600" spc="-1" strike="noStrike">
                <a:solidFill>
                  <a:srgbClr val="90c226"/>
                </a:solidFill>
                <a:latin typeface="Umpush"/>
              </a:rPr>
              <a:t>préparées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03560" y="1519560"/>
            <a:ext cx="10397160" cy="442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45000"/>
              <a:buFont typeface="Wingdings" charset="2"/>
              <a:buChar char=""/>
            </a:pPr>
            <a:r>
              <a:rPr b="0" lang="fr-FR" sz="2200" spc="-1" strike="noStrike">
                <a:solidFill>
                  <a:srgbClr val="404040"/>
                </a:solidFill>
                <a:latin typeface="Umpush"/>
              </a:rPr>
              <a:t>Les requêtes préparées sont un modèle de requête enregistré sur le serveur le temps de l'exécution du script (par opposition aux procédures stockées qui sont stockées de manière permanente) 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45000"/>
              <a:buFont typeface="OpenSymbol"/>
              <a:buChar char="▻"/>
            </a:pPr>
            <a:r>
              <a:rPr b="0" lang="fr-FR" sz="2200" spc="-1" strike="noStrike">
                <a:solidFill>
                  <a:srgbClr val="404040"/>
                </a:solidFill>
                <a:latin typeface="Umpush"/>
              </a:rPr>
              <a:t>Les requêtes préparées offrent une protection automatique des valeurs des paramètres  pour interdire les attaques par injection de code SQL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45000"/>
              <a:buFont typeface="OpenSymbol"/>
              <a:buChar char="▻"/>
            </a:pPr>
            <a:r>
              <a:rPr b="0" lang="fr-FR" sz="2200" spc="-1" strike="noStrike">
                <a:solidFill>
                  <a:srgbClr val="404040"/>
                </a:solidFill>
                <a:latin typeface="Umpush"/>
              </a:rPr>
              <a:t>Les requêtes préparées offrent une amélioration des performances en cas d'exécutions  répétées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80000" y="346680"/>
            <a:ext cx="8596800" cy="96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Umpush"/>
              </a:rPr>
              <a:t>Exemple de requête préparée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25680" y="1620000"/>
            <a:ext cx="8913960" cy="496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404040"/>
                </a:solidFill>
                <a:latin typeface="Umpush"/>
              </a:rPr>
              <a:t>//DSN pour se connecter à MySQL</a:t>
            </a:r>
            <a:endParaRPr b="0" lang="fr-FR" sz="2200" spc="-1" strike="noStrike">
              <a:latin typeface="Umpush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600" spc="-1" strike="noStrike">
                <a:solidFill>
                  <a:srgbClr val="404040"/>
                </a:solidFill>
                <a:latin typeface="Umpush"/>
              </a:rPr>
              <a:t>$dsn = ‘msql:host=localhost;dbname=mabase’ ;</a:t>
            </a:r>
            <a:endParaRPr b="0" lang="fr-FR" sz="2600" spc="-1" strike="noStrike">
              <a:latin typeface="Umpush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404040"/>
                </a:solidFill>
                <a:latin typeface="Umpush"/>
              </a:rPr>
              <a:t>//Création d’un objet pour manipuler des requêtes </a:t>
            </a:r>
            <a:endParaRPr b="0" lang="fr-FR" sz="2200" spc="-1" strike="noStrike">
              <a:latin typeface="Umpush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600" spc="-1" strike="noStrike">
                <a:solidFill>
                  <a:srgbClr val="404040"/>
                </a:solidFill>
                <a:latin typeface="Umpush"/>
              </a:rPr>
              <a:t>$dbh = new PDO($dsn, ‘login’, ‘pass’) ;</a:t>
            </a:r>
            <a:endParaRPr b="0" lang="fr-FR" sz="2600" spc="-1" strike="noStrike">
              <a:latin typeface="Umpush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404040"/>
                </a:solidFill>
                <a:latin typeface="Umpush"/>
              </a:rPr>
              <a:t>//On déclare la requête avec la méthode `</a:t>
            </a: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prepare</a:t>
            </a:r>
            <a:r>
              <a:rPr b="0" lang="fr-FR" sz="2200" spc="-1" strike="noStrike">
                <a:solidFill>
                  <a:srgbClr val="404040"/>
                </a:solidFill>
                <a:latin typeface="Umpush"/>
              </a:rPr>
              <a:t>`</a:t>
            </a:r>
            <a:endParaRPr b="0" lang="fr-FR" sz="2200" spc="-1" strike="noStrike">
              <a:latin typeface="Umpush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90c226"/>
                </a:solidFill>
                <a:latin typeface="Umpush"/>
              </a:rPr>
              <a:t>1. CAS 1 : paramètre anonyme (`?`)</a:t>
            </a:r>
            <a:endParaRPr b="0" lang="fr-FR" sz="2400" spc="-1" strike="noStrike">
              <a:latin typeface="Umpush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600" spc="-1" strike="noStrike">
                <a:solidFill>
                  <a:srgbClr val="404040"/>
                </a:solidFill>
                <a:latin typeface="Umpush"/>
              </a:rPr>
              <a:t>$stmt = $dbh-&gt;prepare(‘SELECT * FROM user </a:t>
            </a:r>
            <a:r>
              <a:rPr b="1" lang="fr-FR" sz="2600" spc="-1" strike="noStrike">
                <a:solidFill>
                  <a:srgbClr val="404040"/>
                </a:solidFill>
                <a:latin typeface="Umpush"/>
              </a:rPr>
              <a:t>WHERE email= ?’) ;</a:t>
            </a:r>
            <a:endParaRPr b="0" lang="fr-FR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404040"/>
                </a:solidFill>
                <a:latin typeface="Umpush"/>
              </a:rPr>
              <a:t>//On execute la requête</a:t>
            </a:r>
            <a:endParaRPr b="0" lang="fr-FR" sz="2200" spc="-1" strike="noStrike">
              <a:latin typeface="Umpush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600" spc="-1" strike="noStrike">
                <a:solidFill>
                  <a:srgbClr val="404040"/>
                </a:solidFill>
                <a:latin typeface="Umpush"/>
              </a:rPr>
              <a:t>$stmt-&gt;execute(array(‘mon_param’)) ;</a:t>
            </a:r>
            <a:endParaRPr b="0" lang="fr-FR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404040"/>
                </a:solidFill>
                <a:latin typeface="Umpush"/>
              </a:rPr>
              <a:t>//Ou on lie les paramètres à des variables et ensuite on </a:t>
            </a:r>
            <a:r>
              <a:rPr b="0" lang="fr-FR" sz="2200" spc="-1" strike="noStrike">
                <a:solidFill>
                  <a:srgbClr val="404040"/>
                </a:solidFill>
                <a:latin typeface="Umpush"/>
              </a:rPr>
              <a:t>exécute</a:t>
            </a:r>
            <a:endParaRPr b="0" lang="fr-FR" sz="2200" spc="-1" strike="noStrike">
              <a:latin typeface="Umpush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600" spc="-1" strike="noStrike">
                <a:solidFill>
                  <a:srgbClr val="404040"/>
                </a:solidFill>
                <a:latin typeface="Umpush"/>
              </a:rPr>
              <a:t>$stmt-&gt;bindValue(1, ‘mon_param’) ;</a:t>
            </a:r>
            <a:endParaRPr b="0" lang="fr-FR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600" spc="-1" strike="noStrike">
                <a:solidFill>
                  <a:srgbClr val="404040"/>
                </a:solidFill>
                <a:latin typeface="Umpush"/>
              </a:rPr>
              <a:t>$stmt-&gt;execute() ;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144000"/>
            <a:ext cx="85968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Umpush"/>
              </a:rPr>
              <a:t>Exemple de requête préparée </a:t>
            </a:r>
            <a:br/>
            <a:endParaRPr b="0" lang="fr-FR" sz="3600" spc="-1" strike="noStrike"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55160" y="567720"/>
            <a:ext cx="8913960" cy="4960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fr-F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pc="-1" strike="noStrike">
                <a:solidFill>
                  <a:srgbClr val="90c226"/>
                </a:solidFill>
                <a:latin typeface="Umpush"/>
              </a:rPr>
              <a:t>2. CAS 2 : paramètre nommé (`:email`)</a:t>
            </a:r>
            <a:endParaRPr b="0" lang="fr-FR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$stmt = $dbh-&gt;prepare(‘SELECT * FROM user WHERE </a:t>
            </a: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email=:email’) ;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Umpush"/>
              </a:rPr>
              <a:t>//Ou on lie les paramètres à des variables et ensuite on exécute</a:t>
            </a:r>
            <a:endParaRPr b="0" lang="fr-F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$stmt-&gt;bindValue(‘:email’, ‘mon_param’) ;</a:t>
            </a:r>
            <a:endParaRPr b="0" lang="fr-FR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404040"/>
                </a:solidFill>
                <a:latin typeface="Umpush"/>
              </a:rPr>
              <a:t>//ou</a:t>
            </a:r>
            <a:endParaRPr b="0" lang="fr-FR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$stmt-&gt;bindParam(‘:email’, ‘mon_param’) ;</a:t>
            </a:r>
            <a:endParaRPr b="0" lang="fr-FR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200" spc="-1" strike="noStrike">
                <a:solidFill>
                  <a:srgbClr val="404040"/>
                </a:solidFill>
                <a:latin typeface="Umpush"/>
              </a:rPr>
              <a:t>$stmt-&gt;execute() ;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6000" y="144000"/>
            <a:ext cx="8596800" cy="96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90c226"/>
                </a:solidFill>
                <a:latin typeface="Umpush"/>
              </a:rPr>
              <a:t>Gestion des transactions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88000" y="1008000"/>
            <a:ext cx="10331640" cy="57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try {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$dbh = new PDO(‘mysql:host=localhost;dbname=mybase’, ‘username’,’password’)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$dbh-&gt;setAttribute(PDO::ATTR_ERRMODE, PDO::ERRMODE_EXCEPTION)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$dbh-&gt;beginTransaction()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$stmt-&gt;$dbh→prepare(‘INSERT INTO departement (id, libelle) values(23, ‘web’)’)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$stmt-&gt;execute()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$departement_id = $dbh-&gt;lastInsertId()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$stmt = $dbh-&gt;prepare(‘INSERT INTO salarie(id, nom, departement) values(23, ‘Sorel’,:departement_id)’)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$stmt-&gt;bindValue(‘departement_id’, $departement_id)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$stmt-&gt;execute()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//Valider la transaction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$dbh-&gt;commit()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} catch(PDOException $e) {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//En cas d’erreur, annuler la transaction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$dbh-&gt;rollBack()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	</a:t>
            </a:r>
            <a:r>
              <a:rPr b="0" lang="fr-FR" sz="1800" spc="-1" strike="noStrike">
                <a:latin typeface="Arial"/>
              </a:rPr>
              <a:t>echo ‘Échec : ‘ .$e-&gt;getMessage() ;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}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1888</TotalTime>
  <Application>LibreOffice/6.4.7.2$Linux_X86_64 LibreOffice_project/40$Build-2</Application>
  <Words>155</Words>
  <Paragraphs>33</Paragraphs>
  <Company>AFPA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2020-01-20T12:09:59Z</dcterms:created>
  <dc:creator>Caumartin Francois-Regis</dc:creator>
  <dc:description/>
  <dc:language>fr-FR</dc:language>
  <cp:lastModifiedBy/>
  <dcterms:modified xsi:type="dcterms:W3CDTF">2023-06-20T23:06:19Z</dcterms:modified>
  <cp:revision>27</cp:revision>
  <dc:subject/>
  <dc:title>API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AFPA</vt:lpwstr>
  </property>
  <property fmtid="{D5CDD505-2E9C-101B-9397-08002B2CF9AE}" pid="4" name="PresentationFormat">
    <vt:lpwstr>Grand écran</vt:lpwstr>
  </property>
  <property fmtid="{D5CDD505-2E9C-101B-9397-08002B2CF9AE}" pid="5" name="Slides">
    <vt:i4>7</vt:i4>
  </property>
</Properties>
</file>