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5" r:id="rId6"/>
    <p:sldId id="262" r:id="rId7"/>
    <p:sldId id="260" r:id="rId8"/>
    <p:sldId id="261" r:id="rId9"/>
    <p:sldId id="271" r:id="rId10"/>
    <p:sldId id="276" r:id="rId11"/>
    <p:sldId id="287" r:id="rId12"/>
    <p:sldId id="277" r:id="rId13"/>
    <p:sldId id="278" r:id="rId14"/>
    <p:sldId id="279" r:id="rId15"/>
    <p:sldId id="280" r:id="rId16"/>
    <p:sldId id="272" r:id="rId17"/>
    <p:sldId id="281" r:id="rId18"/>
    <p:sldId id="264" r:id="rId19"/>
    <p:sldId id="282" r:id="rId20"/>
    <p:sldId id="283" r:id="rId21"/>
    <p:sldId id="284" r:id="rId22"/>
    <p:sldId id="285" r:id="rId23"/>
    <p:sldId id="267" r:id="rId24"/>
    <p:sldId id="266" r:id="rId25"/>
    <p:sldId id="268" r:id="rId26"/>
    <p:sldId id="270" r:id="rId27"/>
    <p:sldId id="274" r:id="rId28"/>
    <p:sldId id="275" r:id="rId29"/>
    <p:sldId id="28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5DFB3-7F32-4CC8-BABD-C29AEE748E71}" type="datetimeFigureOut">
              <a:rPr lang="fr-CA" smtClean="0"/>
              <a:t>2013-07-30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F47BC-4AC9-42BB-BABC-A6D5DF7AC2D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796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F47BC-4AC9-42BB-BABC-A6D5DF7AC2D4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61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9CF7-E8F5-41C1-8B21-09DA26486A40}" type="datetime1">
              <a:rPr lang="fr-CA" smtClean="0"/>
              <a:t>2013-07-30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988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C49-DEB4-411B-B4AA-8F22F7B44897}" type="datetime1">
              <a:rPr lang="fr-CA" smtClean="0"/>
              <a:t>2013-07-30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6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6CC-87BD-476E-9367-A1FEE377B63E}" type="datetime1">
              <a:rPr lang="fr-CA" smtClean="0"/>
              <a:t>2013-07-30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974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6C1-223C-456D-9702-E454AC75570A}" type="datetime1">
              <a:rPr lang="fr-CA" smtClean="0"/>
              <a:t>2013-07-30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401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355B-D5E4-45A8-BBA9-937D7985A5DC}" type="datetime1">
              <a:rPr lang="fr-CA" smtClean="0"/>
              <a:t>2013-07-30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547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08E-7F1C-4356-BE77-990D6A51F746}" type="datetime1">
              <a:rPr lang="fr-CA" smtClean="0"/>
              <a:t>2013-07-30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56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8DE5-4453-4B9D-A745-1A2A554751BB}" type="datetime1">
              <a:rPr lang="fr-CA" smtClean="0"/>
              <a:t>2013-07-30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904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85A-3013-4496-A2F2-91BDDAA8ABF6}" type="datetime1">
              <a:rPr lang="fr-CA" smtClean="0"/>
              <a:t>2013-07-30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379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B030-C830-4121-BD9D-7147E2BE48B4}" type="datetime1">
              <a:rPr lang="fr-CA" smtClean="0"/>
              <a:t>2013-07-30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679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8-0F46-482B-873F-F0A19896506D}" type="datetime1">
              <a:rPr lang="fr-CA" smtClean="0"/>
              <a:t>2013-07-30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26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6F0-5B0C-48D5-86A5-D90F2E095100}" type="datetime1">
              <a:rPr lang="fr-CA" smtClean="0"/>
              <a:t>2013-07-30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51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F306-9985-4851-B0BD-CA7133A5BE12}" type="datetime1">
              <a:rPr lang="fr-CA" smtClean="0"/>
              <a:t>2013-07-30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0E72-D00F-4505-91F0-3F0DF35CA99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138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grooveshark.com/tuts/tinyso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sremote.com/" TargetMode="External"/><Relationship Id="rId2" Type="http://schemas.openxmlformats.org/officeDocument/2006/relationships/hyperlink" Target="http://grooveshar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fr-CA" dirty="0" smtClean="0"/>
              <a:t>Réingénierie Mobile:</a:t>
            </a:r>
            <a:br>
              <a:rPr lang="fr-CA" dirty="0" smtClean="0"/>
            </a:br>
            <a:r>
              <a:rPr lang="fr-CA" dirty="0" err="1" smtClean="0"/>
              <a:t>GSRemote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Mathieu Binette</a:t>
            </a:r>
          </a:p>
          <a:p>
            <a:r>
              <a:rPr lang="fr-CA" dirty="0" smtClean="0"/>
              <a:t>François Pelletier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75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812" y="3685674"/>
            <a:ext cx="280831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GSRemote</a:t>
            </a:r>
            <a:r>
              <a:rPr lang="fr-CA" dirty="0" smtClean="0"/>
              <a:t> Client</a:t>
            </a:r>
            <a:br>
              <a:rPr lang="fr-CA" dirty="0" smtClean="0"/>
            </a:br>
            <a:r>
              <a:rPr lang="fr-CA" dirty="0" smtClean="0"/>
              <a:t>(Native)</a:t>
            </a:r>
            <a:endParaRPr lang="fr-CA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Rétro-ingénierie sans code source</a:t>
            </a:r>
            <a:endParaRPr lang="fr-CA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CA" dirty="0" smtClean="0"/>
              <a:t>Première tentative: Décompiler </a:t>
            </a:r>
            <a:r>
              <a:rPr lang="fr-CA" dirty="0" err="1" smtClean="0"/>
              <a:t>GSRemote</a:t>
            </a:r>
            <a:r>
              <a:rPr lang="fr-CA" dirty="0" smtClean="0"/>
              <a:t> (application native)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3"/>
            <a:endCxn id="14" idx="1"/>
          </p:cNvCxnSpPr>
          <p:nvPr/>
        </p:nvCxnSpPr>
        <p:spPr>
          <a:xfrm>
            <a:off x="3283124" y="4549770"/>
            <a:ext cx="33777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Bande perforée 12"/>
          <p:cNvSpPr/>
          <p:nvPr/>
        </p:nvSpPr>
        <p:spPr>
          <a:xfrm>
            <a:off x="6680756" y="3469650"/>
            <a:ext cx="1584176" cy="7200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Source</a:t>
            </a:r>
            <a:endParaRPr lang="fr-CA" dirty="0"/>
          </a:p>
        </p:txBody>
      </p:sp>
      <p:sp>
        <p:nvSpPr>
          <p:cNvPr id="14" name="Organigramme : Bande perforée 13"/>
          <p:cNvSpPr/>
          <p:nvPr/>
        </p:nvSpPr>
        <p:spPr>
          <a:xfrm>
            <a:off x="6660912" y="4189730"/>
            <a:ext cx="1584176" cy="7200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Source</a:t>
            </a:r>
            <a:endParaRPr lang="fr-CA" dirty="0"/>
          </a:p>
        </p:txBody>
      </p:sp>
      <p:sp>
        <p:nvSpPr>
          <p:cNvPr id="15" name="Organigramme : Bande perforée 14"/>
          <p:cNvSpPr/>
          <p:nvPr/>
        </p:nvSpPr>
        <p:spPr>
          <a:xfrm>
            <a:off x="6641192" y="4909810"/>
            <a:ext cx="1584176" cy="7200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Source</a:t>
            </a:r>
            <a:endParaRPr lang="fr-CA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5582" y="418973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???</a:t>
            </a:r>
            <a:endParaRPr lang="fr-CA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6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2373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CA" dirty="0"/>
              <a:t>public class Program1 { public </a:t>
            </a:r>
            <a:r>
              <a:rPr lang="fr-CA" dirty="0" err="1"/>
              <a:t>static</a:t>
            </a:r>
            <a:r>
              <a:rPr lang="fr-CA" dirty="0"/>
              <a:t> </a:t>
            </a:r>
            <a:r>
              <a:rPr lang="fr-CA" dirty="0" err="1"/>
              <a:t>void</a:t>
            </a:r>
            <a:r>
              <a:rPr lang="fr-CA" dirty="0"/>
              <a:t> main(String l1[]) { String l10,O11; double l100; double O101,l110,l111,O1000; String l1001 = " "; l1001 = </a:t>
            </a:r>
            <a:r>
              <a:rPr lang="fr-CA" dirty="0" err="1"/>
              <a:t>JOptionPane.showInputDialog</a:t>
            </a:r>
            <a:r>
              <a:rPr lang="fr-CA" dirty="0"/>
              <a:t>("P\154\145\141se c\150o\163e\040\157ne of the \157\160\164i\157ns:" + "\012" + "\141\051\105\156t\145r\0401\040\164o\040\143alc\165late \164\150e\040\141r\145a\040of \164\150e\040C\151\162c\154e" + "\012" + "b\051Enter 2 t\157\040c\141lc\165l\141\164e the \141\162\145a\040o\146 t\150e\040Tr\151\141n\147\154e" + "\012" + "c\051Enter 3\040t\157 \143a\154\143ulate the </a:t>
            </a:r>
            <a:r>
              <a:rPr lang="fr-CA" dirty="0" err="1"/>
              <a:t>ar</a:t>
            </a:r>
            <a:r>
              <a:rPr lang="fr-CA" dirty="0"/>
              <a:t>\145\141 \157\146\040th\145 \123quar\145" + "\012" + "\144)\105\156\164\145r\0404\040t\157\040\143\141\154c\165\154a\164e\040t\150e\040ar\145a\040o\146 \164h\145 R\145c\164a\156g\154e" + "\012" + "\145)\105\156\164\145r\0405\040t\157\040\143\141\154c\165\154a\164\145\040\164h\145 \141\162ea\040o\146\040t\150e\040Cub\145" + "\012" + "\146)\105\156\164e\162 \066 \164o \145xit the p\162\157gr\141m"); l100 = </a:t>
            </a:r>
            <a:r>
              <a:rPr lang="fr-CA" dirty="0" err="1"/>
              <a:t>Double.parseDouble</a:t>
            </a:r>
            <a:r>
              <a:rPr lang="fr-CA" dirty="0"/>
              <a:t>(l1001); </a:t>
            </a:r>
            <a:r>
              <a:rPr lang="fr-CA" dirty="0" err="1"/>
              <a:t>while</a:t>
            </a:r>
            <a:r>
              <a:rPr lang="fr-CA" dirty="0"/>
              <a:t> (l100 != 6) { if (l100 == 1) { l10 = </a:t>
            </a:r>
            <a:r>
              <a:rPr lang="fr-CA" dirty="0" err="1"/>
              <a:t>JOptionPane.showInputDialog</a:t>
            </a:r>
            <a:r>
              <a:rPr lang="fr-CA" dirty="0"/>
              <a:t>("\105n\164\145\162\040t\150e\040v\141\154\165\145\040o\146\040r\141\144iu\163"); O101 = </a:t>
            </a:r>
            <a:r>
              <a:rPr lang="fr-CA" dirty="0" err="1"/>
              <a:t>Double.parseDouble</a:t>
            </a:r>
            <a:r>
              <a:rPr lang="fr-CA" dirty="0"/>
              <a:t>(l10); l111 = </a:t>
            </a:r>
            <a:r>
              <a:rPr lang="fr-CA" dirty="0" err="1"/>
              <a:t>Math.PI</a:t>
            </a:r>
            <a:r>
              <a:rPr lang="fr-CA" dirty="0"/>
              <a:t> * O101 * O101; </a:t>
            </a:r>
            <a:r>
              <a:rPr lang="fr-CA" dirty="0" err="1"/>
              <a:t>JOptionPane.showMessageDialog</a:t>
            </a:r>
            <a:r>
              <a:rPr lang="fr-CA" dirty="0"/>
              <a:t>(</a:t>
            </a:r>
            <a:r>
              <a:rPr lang="fr-CA" dirty="0" err="1"/>
              <a:t>null</a:t>
            </a:r>
            <a:r>
              <a:rPr lang="fr-CA" dirty="0"/>
              <a:t>, "\124\150\145\040\141r\145a\040of\040\164\150e Ci\162\143l\145\072\040\040 \040" + l111, "</a:t>
            </a:r>
            <a:r>
              <a:rPr lang="fr-CA" dirty="0" err="1"/>
              <a:t>result</a:t>
            </a:r>
            <a:r>
              <a:rPr lang="fr-CA" dirty="0"/>
              <a:t>", </a:t>
            </a:r>
            <a:r>
              <a:rPr lang="fr-CA" dirty="0" err="1"/>
              <a:t>JOptionPane.INFORMATION_MESSAGE</a:t>
            </a:r>
            <a:r>
              <a:rPr lang="fr-CA" dirty="0"/>
              <a:t>); } </a:t>
            </a:r>
            <a:r>
              <a:rPr lang="fr-CA" dirty="0" err="1"/>
              <a:t>else</a:t>
            </a:r>
            <a:r>
              <a:rPr lang="fr-CA" dirty="0"/>
              <a:t> if (l100 == 2) { l10 = </a:t>
            </a:r>
            <a:r>
              <a:rPr lang="fr-CA" dirty="0" err="1"/>
              <a:t>JOptionPane.showInputDialog</a:t>
            </a:r>
            <a:r>
              <a:rPr lang="fr-CA" dirty="0"/>
              <a:t>("</a:t>
            </a:r>
            <a:r>
              <a:rPr lang="fr-CA" dirty="0" err="1"/>
              <a:t>Ent</a:t>
            </a:r>
            <a:r>
              <a:rPr lang="fr-CA" dirty="0"/>
              <a:t>\145r\040\164\150e\040v\141l\165e \157\146\040\154en\147ht"); O11 = </a:t>
            </a:r>
            <a:r>
              <a:rPr lang="fr-CA" dirty="0" err="1"/>
              <a:t>JOptionPane.showInputDialog</a:t>
            </a:r>
            <a:r>
              <a:rPr lang="fr-CA" dirty="0"/>
              <a:t>("\105\156\164\145\162 \164h\145 value of\040width"); O1000 = </a:t>
            </a:r>
            <a:r>
              <a:rPr lang="fr-CA" dirty="0" err="1"/>
              <a:t>Double.parseDouble</a:t>
            </a:r>
            <a:r>
              <a:rPr lang="fr-CA" dirty="0"/>
              <a:t>(l10); l110 = </a:t>
            </a:r>
            <a:r>
              <a:rPr lang="fr-CA" dirty="0" err="1"/>
              <a:t>Double.parseDouble</a:t>
            </a:r>
            <a:r>
              <a:rPr lang="fr-CA" dirty="0"/>
              <a:t>(O11); l111 = (l110 * O1000) / 2; </a:t>
            </a:r>
            <a:r>
              <a:rPr lang="fr-CA" dirty="0" err="1"/>
              <a:t>JOptionPane.showMessageDialog</a:t>
            </a:r>
            <a:r>
              <a:rPr lang="fr-CA" dirty="0"/>
              <a:t>(</a:t>
            </a:r>
            <a:r>
              <a:rPr lang="fr-CA" dirty="0" err="1"/>
              <a:t>null</a:t>
            </a:r>
            <a:r>
              <a:rPr lang="fr-CA" dirty="0"/>
              <a:t>, "T\150e area \157f\040t\162i\141\156g\154e: " + l111, "</a:t>
            </a:r>
            <a:r>
              <a:rPr lang="fr-CA" dirty="0" err="1"/>
              <a:t>re</a:t>
            </a:r>
            <a:r>
              <a:rPr lang="fr-CA" dirty="0"/>
              <a:t>\163ult", </a:t>
            </a:r>
            <a:r>
              <a:rPr lang="fr-CA" dirty="0" err="1"/>
              <a:t>JOptionPane.INFORMATION_MESSAGE</a:t>
            </a:r>
            <a:r>
              <a:rPr lang="fr-CA" dirty="0"/>
              <a:t>); } </a:t>
            </a:r>
            <a:r>
              <a:rPr lang="fr-CA" dirty="0" err="1"/>
              <a:t>else</a:t>
            </a:r>
            <a:r>
              <a:rPr lang="fr-CA" dirty="0"/>
              <a:t> if (l100 == 3) { l10 = </a:t>
            </a:r>
            <a:r>
              <a:rPr lang="fr-CA" dirty="0" err="1"/>
              <a:t>JOptionPane.showInputDialog</a:t>
            </a:r>
            <a:r>
              <a:rPr lang="fr-CA" dirty="0"/>
              <a:t>("\105\156\164\145\162 \164h\145 value\040of </a:t>
            </a:r>
            <a:r>
              <a:rPr lang="fr-CA" dirty="0" err="1"/>
              <a:t>lengt</a:t>
            </a:r>
            <a:r>
              <a:rPr lang="fr-CA" dirty="0"/>
              <a:t>\150"); O1000 = </a:t>
            </a:r>
            <a:r>
              <a:rPr lang="fr-CA" dirty="0" err="1"/>
              <a:t>Double.parseDouble</a:t>
            </a:r>
            <a:r>
              <a:rPr lang="fr-CA" dirty="0"/>
              <a:t>(l10); l111 = O1000 * O1000; </a:t>
            </a:r>
            <a:r>
              <a:rPr lang="fr-CA" dirty="0" err="1"/>
              <a:t>JOptionPane.showMessageDialog</a:t>
            </a:r>
            <a:r>
              <a:rPr lang="fr-CA" dirty="0"/>
              <a:t>(</a:t>
            </a:r>
            <a:r>
              <a:rPr lang="fr-CA" dirty="0" err="1"/>
              <a:t>null</a:t>
            </a:r>
            <a:r>
              <a:rPr lang="fr-CA" dirty="0"/>
              <a:t>, "\124he area \157f \164h\145 \163\161uare: " + l111, " </a:t>
            </a:r>
            <a:r>
              <a:rPr lang="fr-CA" dirty="0" err="1"/>
              <a:t>re</a:t>
            </a:r>
            <a:r>
              <a:rPr lang="fr-CA" dirty="0"/>
              <a:t>\163ul\164", </a:t>
            </a:r>
            <a:r>
              <a:rPr lang="fr-CA" dirty="0" err="1"/>
              <a:t>JOptionPane.INFORMATION_MESSAGE</a:t>
            </a:r>
            <a:r>
              <a:rPr lang="fr-CA" dirty="0"/>
              <a:t>); } </a:t>
            </a:r>
            <a:r>
              <a:rPr lang="fr-CA" dirty="0" err="1"/>
              <a:t>else</a:t>
            </a:r>
            <a:r>
              <a:rPr lang="fr-CA" dirty="0"/>
              <a:t> if (l100 == 4) { l10 = </a:t>
            </a:r>
            <a:r>
              <a:rPr lang="fr-CA" dirty="0" err="1"/>
              <a:t>JOptionPane.showInputDialog</a:t>
            </a:r>
            <a:r>
              <a:rPr lang="fr-CA" dirty="0"/>
              <a:t>("\105\156\164er t\150e\040v\141lu\145\040\157f </a:t>
            </a:r>
            <a:r>
              <a:rPr lang="fr-CA" dirty="0" err="1"/>
              <a:t>len</a:t>
            </a:r>
            <a:r>
              <a:rPr lang="fr-CA" dirty="0"/>
              <a:t>\147\164h"); O11 = </a:t>
            </a:r>
            <a:r>
              <a:rPr lang="fr-CA" dirty="0" err="1"/>
              <a:t>JOptionPane.showInputDialog</a:t>
            </a:r>
            <a:r>
              <a:rPr lang="fr-CA" dirty="0"/>
              <a:t>("E\156\164er the\040v\141l\165e \157\146 </a:t>
            </a:r>
            <a:r>
              <a:rPr lang="fr-CA" dirty="0" err="1"/>
              <a:t>width</a:t>
            </a:r>
            <a:r>
              <a:rPr lang="fr-CA" dirty="0"/>
              <a:t>"); O1000 = </a:t>
            </a:r>
            <a:r>
              <a:rPr lang="fr-CA" dirty="0" err="1"/>
              <a:t>Double.parseDouble</a:t>
            </a:r>
            <a:r>
              <a:rPr lang="fr-CA" dirty="0"/>
              <a:t>(l10); l110 = </a:t>
            </a:r>
            <a:r>
              <a:rPr lang="fr-CA" dirty="0" err="1"/>
              <a:t>Double.parseDouble</a:t>
            </a:r>
            <a:r>
              <a:rPr lang="fr-CA" dirty="0"/>
              <a:t>(O11); l111 = l110 * O1000; </a:t>
            </a:r>
            <a:r>
              <a:rPr lang="fr-CA" dirty="0" err="1"/>
              <a:t>JOptionPane.showMessageDialog</a:t>
            </a:r>
            <a:r>
              <a:rPr lang="fr-CA" dirty="0"/>
              <a:t>(</a:t>
            </a:r>
            <a:r>
              <a:rPr lang="fr-CA" dirty="0" err="1"/>
              <a:t>null</a:t>
            </a:r>
            <a:r>
              <a:rPr lang="fr-CA" dirty="0"/>
              <a:t>, "T\150e are\141\040o\146 \164h\145 rectangle: " + l111, "\162\145\163\165\154t", </a:t>
            </a:r>
            <a:r>
              <a:rPr lang="fr-CA" dirty="0" err="1"/>
              <a:t>JOptionPane.INFORMATION_MESSAGE</a:t>
            </a:r>
            <a:r>
              <a:rPr lang="fr-CA" dirty="0"/>
              <a:t>); } </a:t>
            </a:r>
            <a:r>
              <a:rPr lang="fr-CA" dirty="0" err="1"/>
              <a:t>else</a:t>
            </a:r>
            <a:r>
              <a:rPr lang="fr-CA" dirty="0"/>
              <a:t> if (l100 == 5) { l10 = </a:t>
            </a:r>
            <a:r>
              <a:rPr lang="fr-CA" dirty="0" err="1"/>
              <a:t>JOptionPane.showInputDialog</a:t>
            </a:r>
            <a:r>
              <a:rPr lang="fr-CA" dirty="0"/>
              <a:t>("E\156ter t\150\145\040v\141l\165\145\040of </a:t>
            </a:r>
            <a:r>
              <a:rPr lang="fr-CA" dirty="0" err="1"/>
              <a:t>lengt</a:t>
            </a:r>
            <a:r>
              <a:rPr lang="fr-CA" dirty="0"/>
              <a:t>\150"); O1000 = </a:t>
            </a:r>
            <a:r>
              <a:rPr lang="fr-CA" dirty="0" err="1"/>
              <a:t>Double.parseDouble</a:t>
            </a:r>
            <a:r>
              <a:rPr lang="fr-CA" dirty="0"/>
              <a:t>(l10); l111 = 6 * O1000; </a:t>
            </a:r>
            <a:r>
              <a:rPr lang="fr-CA" dirty="0" err="1"/>
              <a:t>JOptionPane.showMessageDialog</a:t>
            </a:r>
            <a:r>
              <a:rPr lang="fr-CA" dirty="0"/>
              <a:t>(</a:t>
            </a:r>
            <a:r>
              <a:rPr lang="fr-CA" dirty="0" err="1"/>
              <a:t>null</a:t>
            </a:r>
            <a:r>
              <a:rPr lang="fr-CA" dirty="0"/>
              <a:t>, "T\150e area \157f\040t\150e\040\143\165\142e: " + l111, "r\145sult", </a:t>
            </a:r>
            <a:r>
              <a:rPr lang="fr-CA" dirty="0" err="1"/>
              <a:t>JOptionPane.INFORMATION_MESSAGE</a:t>
            </a:r>
            <a:r>
              <a:rPr lang="fr-CA" dirty="0"/>
              <a:t>); } l1001 = </a:t>
            </a:r>
            <a:r>
              <a:rPr lang="fr-CA" dirty="0" err="1"/>
              <a:t>JOptionPane.showInputDialog</a:t>
            </a:r>
            <a:r>
              <a:rPr lang="fr-CA" dirty="0"/>
              <a:t>("P\154ease\040\143h\157s\145 \157ne of the options\072" + "\012" + "\141)\105\156\164e\162 \061 \164o c\141\154culat\145\040th\145 \141r\145a \157f\040th\145 \103i\162cl\145" + "\012" + "\142\051\105\156\164e\162 \062 to \143\141lculat\145\040th\145 \141re\141 \157f\040\164h\145 \124r\151an\147le" + "\012" + "c\051\105\156ter 3\040t\157 \143alc\165\154ate th\145\040ar\145a\040of\040t\150\145 \123q\165a\162e" + "\012" + "\144)Ente\162\0404\040t\157 \143alc\165\154ate th\145\040a\162\145\141\040o\146 \164\150e\040R\145c\164a\156g\154e" + "\012" + "\145)</a:t>
            </a:r>
            <a:r>
              <a:rPr lang="fr-CA" dirty="0" err="1"/>
              <a:t>Ent</a:t>
            </a:r>
            <a:r>
              <a:rPr lang="fr-CA" dirty="0"/>
              <a:t>\145\162 \065 \164o\040\143\141\154\143ula\164\145 \164\150\145\040a\162ea\040o\146 \164h\145 C\165b\145" + "\012" + "\146)\105\156\164e\162 \066 \164o \145\170it t\150e\040\160r\157\147r\141m"); l100 = </a:t>
            </a:r>
            <a:r>
              <a:rPr lang="fr-CA" dirty="0" err="1"/>
              <a:t>Double.parseDouble</a:t>
            </a:r>
            <a:r>
              <a:rPr lang="fr-CA" dirty="0"/>
              <a:t>(l1001); } </a:t>
            </a:r>
            <a:r>
              <a:rPr lang="fr-CA" dirty="0" err="1"/>
              <a:t>System.out.println</a:t>
            </a:r>
            <a:r>
              <a:rPr lang="fr-CA" dirty="0"/>
              <a:t>("\120r\157\147\162a\155 \164e\162mi\156a\164ed\012"); </a:t>
            </a:r>
            <a:r>
              <a:rPr lang="fr-CA" dirty="0" err="1"/>
              <a:t>System.exit</a:t>
            </a:r>
            <a:r>
              <a:rPr lang="fr-CA" dirty="0"/>
              <a:t>(0); }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1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812" y="4725144"/>
            <a:ext cx="2296988" cy="132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GSRemote</a:t>
            </a:r>
            <a:r>
              <a:rPr lang="fr-CA" dirty="0" smtClean="0"/>
              <a:t> Client</a:t>
            </a:r>
            <a:br>
              <a:rPr lang="fr-CA" dirty="0" smtClean="0"/>
            </a:br>
            <a:r>
              <a:rPr lang="fr-CA" dirty="0" smtClean="0"/>
              <a:t>(Native)</a:t>
            </a:r>
            <a:endParaRPr lang="fr-CA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Rétro-ingénierie sans code source</a:t>
            </a:r>
            <a:endParaRPr lang="fr-CA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fr-CA" dirty="0" smtClean="0"/>
              <a:t>Deuxième tentative: Récupérer le code source de l’extension de navigateur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0"/>
            <a:endCxn id="12" idx="1"/>
          </p:cNvCxnSpPr>
          <p:nvPr/>
        </p:nvCxnSpPr>
        <p:spPr>
          <a:xfrm flipV="1">
            <a:off x="1623306" y="3705709"/>
            <a:ext cx="1535213" cy="10194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8184" y="4725144"/>
            <a:ext cx="2296988" cy="132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Grooveshark</a:t>
            </a:r>
            <a:r>
              <a:rPr lang="fr-CA" dirty="0" smtClean="0"/>
              <a:t> Client</a:t>
            </a:r>
          </a:p>
          <a:p>
            <a:pPr algn="ctr"/>
            <a:r>
              <a:rPr lang="fr-CA" dirty="0" smtClean="0"/>
              <a:t>(Extension Navigateur)</a:t>
            </a:r>
            <a:endParaRPr lang="fr-CA" dirty="0"/>
          </a:p>
        </p:txBody>
      </p:sp>
      <p:sp>
        <p:nvSpPr>
          <p:cNvPr id="12" name="Rectangle 11"/>
          <p:cNvSpPr/>
          <p:nvPr/>
        </p:nvSpPr>
        <p:spPr>
          <a:xfrm>
            <a:off x="3158519" y="3046604"/>
            <a:ext cx="2705959" cy="1318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Serveur: http://node.gsremote.com</a:t>
            </a:r>
            <a:endParaRPr lang="fr-CA" dirty="0"/>
          </a:p>
        </p:txBody>
      </p:sp>
      <p:cxnSp>
        <p:nvCxnSpPr>
          <p:cNvPr id="16" name="Connecteur droit avec flèche 15"/>
          <p:cNvCxnSpPr>
            <a:stCxn id="12" idx="3"/>
            <a:endCxn id="11" idx="0"/>
          </p:cNvCxnSpPr>
          <p:nvPr/>
        </p:nvCxnSpPr>
        <p:spPr>
          <a:xfrm>
            <a:off x="5864478" y="3705709"/>
            <a:ext cx="1512200" cy="10194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 rot="19583040">
            <a:off x="1634531" y="3931501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commande</a:t>
            </a:r>
            <a:endParaRPr lang="fr-CA" dirty="0"/>
          </a:p>
        </p:txBody>
      </p:sp>
      <p:sp>
        <p:nvSpPr>
          <p:cNvPr id="19" name="ZoneTexte 18"/>
          <p:cNvSpPr txBox="1"/>
          <p:nvPr/>
        </p:nvSpPr>
        <p:spPr>
          <a:xfrm rot="2174074">
            <a:off x="6039366" y="3894208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commande</a:t>
            </a:r>
            <a:endParaRPr lang="fr-CA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68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276" y="3611867"/>
            <a:ext cx="2296988" cy="132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GSRemote</a:t>
            </a:r>
            <a:r>
              <a:rPr lang="fr-CA" dirty="0" smtClean="0"/>
              <a:t> Client</a:t>
            </a:r>
            <a:br>
              <a:rPr lang="fr-CA" dirty="0" smtClean="0"/>
            </a:br>
            <a:r>
              <a:rPr lang="fr-CA" dirty="0" smtClean="0"/>
              <a:t>(Native)</a:t>
            </a:r>
            <a:endParaRPr lang="fr-CA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Rétro-ingénierie sans code source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0"/>
            <a:endCxn id="12" idx="1"/>
          </p:cNvCxnSpPr>
          <p:nvPr/>
        </p:nvCxnSpPr>
        <p:spPr>
          <a:xfrm flipV="1">
            <a:off x="1589770" y="1933327"/>
            <a:ext cx="1444718" cy="1678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94648" y="3611867"/>
            <a:ext cx="2296988" cy="132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Grooveshark</a:t>
            </a:r>
            <a:r>
              <a:rPr lang="fr-CA" dirty="0" smtClean="0"/>
              <a:t> Client</a:t>
            </a:r>
          </a:p>
          <a:p>
            <a:pPr algn="ctr"/>
            <a:r>
              <a:rPr lang="fr-CA" dirty="0" smtClean="0"/>
              <a:t>(Extension Navigateur)</a:t>
            </a:r>
            <a:endParaRPr lang="fr-CA" dirty="0"/>
          </a:p>
        </p:txBody>
      </p:sp>
      <p:sp>
        <p:nvSpPr>
          <p:cNvPr id="12" name="Rectangle 11"/>
          <p:cNvSpPr/>
          <p:nvPr/>
        </p:nvSpPr>
        <p:spPr>
          <a:xfrm>
            <a:off x="3034488" y="1274222"/>
            <a:ext cx="2990800" cy="1318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Serveur: http://node.gsremote.com</a:t>
            </a:r>
            <a:endParaRPr lang="fr-CA" dirty="0"/>
          </a:p>
        </p:txBody>
      </p:sp>
      <p:cxnSp>
        <p:nvCxnSpPr>
          <p:cNvPr id="16" name="Connecteur droit avec flèche 15"/>
          <p:cNvCxnSpPr>
            <a:stCxn id="12" idx="3"/>
            <a:endCxn id="11" idx="0"/>
          </p:cNvCxnSpPr>
          <p:nvPr/>
        </p:nvCxnSpPr>
        <p:spPr>
          <a:xfrm>
            <a:off x="6025288" y="1933327"/>
            <a:ext cx="1317854" cy="1678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 rot="18805030">
            <a:off x="1529921" y="2587931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commande</a:t>
            </a:r>
            <a:endParaRPr lang="fr-CA" dirty="0"/>
          </a:p>
        </p:txBody>
      </p:sp>
      <p:sp>
        <p:nvSpPr>
          <p:cNvPr id="19" name="ZoneTexte 18"/>
          <p:cNvSpPr txBox="1"/>
          <p:nvPr/>
        </p:nvSpPr>
        <p:spPr>
          <a:xfrm rot="2999204">
            <a:off x="6208268" y="2485670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commande</a:t>
            </a:r>
            <a:endParaRPr lang="fr-CA" dirty="0"/>
          </a:p>
        </p:txBody>
      </p:sp>
      <p:sp>
        <p:nvSpPr>
          <p:cNvPr id="14" name="Rectangle 13"/>
          <p:cNvSpPr/>
          <p:nvPr/>
        </p:nvSpPr>
        <p:spPr>
          <a:xfrm>
            <a:off x="6194648" y="5517232"/>
            <a:ext cx="2296988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Grooveshark.com </a:t>
            </a:r>
            <a:r>
              <a:rPr lang="fr-CA" dirty="0" err="1" smtClean="0"/>
              <a:t>Javascript</a:t>
            </a:r>
            <a:r>
              <a:rPr lang="fr-CA" dirty="0" smtClean="0"/>
              <a:t> API</a:t>
            </a:r>
            <a:endParaRPr lang="fr-CA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188593" y="4939369"/>
            <a:ext cx="0" cy="577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7452320" y="4939369"/>
            <a:ext cx="0" cy="5742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52321" y="5513636"/>
            <a:ext cx="4516952" cy="714052"/>
          </a:xfrm>
        </p:spPr>
        <p:txBody>
          <a:bodyPr/>
          <a:lstStyle/>
          <a:p>
            <a:r>
              <a:rPr lang="fr-CA" dirty="0" smtClean="0"/>
              <a:t>Pas de recherche?!</a:t>
            </a:r>
            <a:endParaRPr lang="fr-CA" dirty="0"/>
          </a:p>
        </p:txBody>
      </p:sp>
      <p:sp>
        <p:nvSpPr>
          <p:cNvPr id="41" name="Espace réservé du numéro de diapositive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91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276" y="3611867"/>
            <a:ext cx="2296988" cy="132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GSRemote</a:t>
            </a:r>
            <a:r>
              <a:rPr lang="fr-CA" dirty="0" smtClean="0"/>
              <a:t> Client</a:t>
            </a:r>
            <a:br>
              <a:rPr lang="fr-CA" dirty="0" smtClean="0"/>
            </a:br>
            <a:r>
              <a:rPr lang="fr-CA" dirty="0" smtClean="0"/>
              <a:t>(Native)</a:t>
            </a:r>
            <a:endParaRPr lang="fr-CA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Rétro-ingénierie sans code source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0"/>
            <a:endCxn id="12" idx="1"/>
          </p:cNvCxnSpPr>
          <p:nvPr/>
        </p:nvCxnSpPr>
        <p:spPr>
          <a:xfrm flipV="1">
            <a:off x="1589770" y="1933327"/>
            <a:ext cx="1444718" cy="1678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94648" y="3611867"/>
            <a:ext cx="2296988" cy="132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Grooveshark</a:t>
            </a:r>
            <a:r>
              <a:rPr lang="fr-CA" dirty="0" smtClean="0"/>
              <a:t> Client</a:t>
            </a:r>
          </a:p>
          <a:p>
            <a:pPr algn="ctr"/>
            <a:r>
              <a:rPr lang="fr-CA" dirty="0" smtClean="0"/>
              <a:t>(Extension Navigateur)</a:t>
            </a:r>
            <a:endParaRPr lang="fr-CA" dirty="0"/>
          </a:p>
        </p:txBody>
      </p:sp>
      <p:sp>
        <p:nvSpPr>
          <p:cNvPr id="12" name="Rectangle 11"/>
          <p:cNvSpPr/>
          <p:nvPr/>
        </p:nvSpPr>
        <p:spPr>
          <a:xfrm>
            <a:off x="3034488" y="1274222"/>
            <a:ext cx="2990800" cy="1318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Serveur: http://node.gsremote.com</a:t>
            </a:r>
            <a:endParaRPr lang="fr-CA" dirty="0"/>
          </a:p>
        </p:txBody>
      </p:sp>
      <p:cxnSp>
        <p:nvCxnSpPr>
          <p:cNvPr id="16" name="Connecteur droit avec flèche 15"/>
          <p:cNvCxnSpPr>
            <a:stCxn id="12" idx="3"/>
            <a:endCxn id="11" idx="0"/>
          </p:cNvCxnSpPr>
          <p:nvPr/>
        </p:nvCxnSpPr>
        <p:spPr>
          <a:xfrm>
            <a:off x="6025288" y="1933327"/>
            <a:ext cx="1317854" cy="1678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 rot="18663816">
            <a:off x="1529921" y="2587931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commande</a:t>
            </a:r>
            <a:endParaRPr lang="fr-CA" dirty="0"/>
          </a:p>
        </p:txBody>
      </p:sp>
      <p:sp>
        <p:nvSpPr>
          <p:cNvPr id="19" name="ZoneTexte 18"/>
          <p:cNvSpPr txBox="1"/>
          <p:nvPr/>
        </p:nvSpPr>
        <p:spPr>
          <a:xfrm rot="3216081">
            <a:off x="6208268" y="2485670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commande</a:t>
            </a:r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3402608" y="3613666"/>
            <a:ext cx="2296988" cy="1327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Grooveshark</a:t>
            </a:r>
            <a:r>
              <a:rPr lang="fr-CA" dirty="0" smtClean="0"/>
              <a:t> Public API</a:t>
            </a:r>
            <a:endParaRPr lang="fr-CA" dirty="0"/>
          </a:p>
        </p:txBody>
      </p:sp>
      <p:sp>
        <p:nvSpPr>
          <p:cNvPr id="14" name="Rectangle 13"/>
          <p:cNvSpPr/>
          <p:nvPr/>
        </p:nvSpPr>
        <p:spPr>
          <a:xfrm>
            <a:off x="6194648" y="5517232"/>
            <a:ext cx="2296988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Grooveshark.com </a:t>
            </a:r>
            <a:r>
              <a:rPr lang="fr-CA" dirty="0" err="1" smtClean="0"/>
              <a:t>Javascript</a:t>
            </a:r>
            <a:r>
              <a:rPr lang="fr-CA" dirty="0" smtClean="0"/>
              <a:t> API</a:t>
            </a:r>
            <a:endParaRPr lang="fr-CA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188593" y="4939369"/>
            <a:ext cx="0" cy="577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7452320" y="4939369"/>
            <a:ext cx="0" cy="5742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2" idx="2"/>
            <a:endCxn id="13" idx="0"/>
          </p:cNvCxnSpPr>
          <p:nvPr/>
        </p:nvCxnSpPr>
        <p:spPr>
          <a:xfrm>
            <a:off x="4529888" y="2592432"/>
            <a:ext cx="21214" cy="1021234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3"/>
            <a:endCxn id="13" idx="1"/>
          </p:cNvCxnSpPr>
          <p:nvPr/>
        </p:nvCxnSpPr>
        <p:spPr>
          <a:xfrm>
            <a:off x="2738264" y="4275618"/>
            <a:ext cx="664344" cy="1799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29888" y="291838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???</a:t>
            </a:r>
            <a:endParaRPr lang="fr-CA" dirty="0"/>
          </a:p>
        </p:txBody>
      </p:sp>
      <p:sp>
        <p:nvSpPr>
          <p:cNvPr id="21" name="ZoneTexte 20"/>
          <p:cNvSpPr txBox="1"/>
          <p:nvPr/>
        </p:nvSpPr>
        <p:spPr>
          <a:xfrm>
            <a:off x="2817001" y="39322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???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47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Rétro-ingénierie sans code source</a:t>
            </a:r>
            <a:endParaRPr lang="fr-CA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smtClean="0"/>
              <a:t>En résumé…</a:t>
            </a:r>
          </a:p>
          <a:p>
            <a:r>
              <a:rPr lang="fr-CA" dirty="0" smtClean="0"/>
              <a:t>Pour le projet de réingénierie, nous avions trois composantes principales à développer:</a:t>
            </a:r>
          </a:p>
          <a:p>
            <a:pPr lvl="1"/>
            <a:r>
              <a:rPr lang="fr-CA" dirty="0" smtClean="0">
                <a:solidFill>
                  <a:srgbClr val="FF0000"/>
                </a:solidFill>
              </a:rPr>
              <a:t>Client </a:t>
            </a:r>
            <a:r>
              <a:rPr lang="fr-CA" dirty="0" err="1" smtClean="0">
                <a:solidFill>
                  <a:srgbClr val="FF0000"/>
                </a:solidFill>
              </a:rPr>
              <a:t>GSRemote</a:t>
            </a:r>
            <a:r>
              <a:rPr lang="fr-CA" dirty="0" smtClean="0">
                <a:solidFill>
                  <a:srgbClr val="FF0000"/>
                </a:solidFill>
              </a:rPr>
              <a:t> (la manette)</a:t>
            </a:r>
          </a:p>
          <a:p>
            <a:pPr lvl="1"/>
            <a:r>
              <a:rPr lang="fr-CA" dirty="0" smtClean="0">
                <a:solidFill>
                  <a:srgbClr val="FF0000"/>
                </a:solidFill>
              </a:rPr>
              <a:t>Serveur (gestion des sessions/sockets)</a:t>
            </a:r>
          </a:p>
          <a:p>
            <a:pPr lvl="1"/>
            <a:r>
              <a:rPr lang="fr-CA" dirty="0" smtClean="0">
                <a:solidFill>
                  <a:srgbClr val="00B050"/>
                </a:solidFill>
              </a:rPr>
              <a:t>Extension pour les navigateurs</a:t>
            </a:r>
          </a:p>
          <a:p>
            <a:r>
              <a:rPr lang="fr-CA" dirty="0"/>
              <a:t>Ainsi qu’à </a:t>
            </a:r>
            <a:r>
              <a:rPr lang="fr-CA" dirty="0" smtClean="0"/>
              <a:t>utiliser:</a:t>
            </a:r>
            <a:endParaRPr lang="fr-CA" dirty="0"/>
          </a:p>
          <a:p>
            <a:pPr lvl="1"/>
            <a:r>
              <a:rPr lang="fr-CA" dirty="0">
                <a:solidFill>
                  <a:srgbClr val="00B050"/>
                </a:solidFill>
              </a:rPr>
              <a:t>Grooveshark.com </a:t>
            </a:r>
            <a:r>
              <a:rPr lang="fr-CA" dirty="0" err="1">
                <a:solidFill>
                  <a:srgbClr val="00B050"/>
                </a:solidFill>
              </a:rPr>
              <a:t>Javascript</a:t>
            </a:r>
            <a:r>
              <a:rPr lang="fr-CA" dirty="0">
                <a:solidFill>
                  <a:srgbClr val="00B050"/>
                </a:solidFill>
              </a:rPr>
              <a:t> API</a:t>
            </a:r>
          </a:p>
          <a:p>
            <a:pPr lvl="1"/>
            <a:r>
              <a:rPr lang="fr-CA" dirty="0" err="1">
                <a:solidFill>
                  <a:srgbClr val="00B050"/>
                </a:solidFill>
              </a:rPr>
              <a:t>Grooveshark</a:t>
            </a:r>
            <a:r>
              <a:rPr lang="fr-CA" dirty="0">
                <a:solidFill>
                  <a:srgbClr val="00B050"/>
                </a:solidFill>
              </a:rPr>
              <a:t> Public API</a:t>
            </a:r>
          </a:p>
          <a:p>
            <a:pPr lvl="1"/>
            <a:endParaRPr lang="fr-CA" dirty="0" smtClean="0">
              <a:solidFill>
                <a:srgbClr val="00B05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092280" y="4221088"/>
            <a:ext cx="1761768" cy="64633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00B050"/>
                </a:solidFill>
              </a:rPr>
              <a:t>Ancien code</a:t>
            </a:r>
          </a:p>
          <a:p>
            <a:pPr algn="ctr"/>
            <a:r>
              <a:rPr lang="fr-CA" b="1" dirty="0" smtClean="0">
                <a:solidFill>
                  <a:srgbClr val="00B050"/>
                </a:solidFill>
              </a:rPr>
              <a:t>disponible</a:t>
            </a:r>
            <a:endParaRPr lang="fr-CA" b="1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092280" y="3429000"/>
            <a:ext cx="1761768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Code source</a:t>
            </a:r>
          </a:p>
          <a:p>
            <a:pPr algn="ctr"/>
            <a:r>
              <a:rPr lang="fr-CA" b="1" dirty="0" smtClean="0">
                <a:solidFill>
                  <a:srgbClr val="FF0000"/>
                </a:solidFill>
              </a:rPr>
              <a:t>non-disponible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092280" y="5589240"/>
            <a:ext cx="1761768" cy="64633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00B050"/>
                </a:solidFill>
              </a:rPr>
              <a:t>Documentation disponible</a:t>
            </a:r>
            <a:endParaRPr lang="fr-CA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00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Réingénierie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Pourquoi une application mobile générique?</a:t>
            </a:r>
          </a:p>
          <a:p>
            <a:pPr lvl="1"/>
            <a:r>
              <a:rPr lang="fr-CA" dirty="0" smtClean="0"/>
              <a:t>Support de plusieurs plateformes mobiles</a:t>
            </a:r>
          </a:p>
          <a:p>
            <a:pPr lvl="2"/>
            <a:r>
              <a:rPr lang="fr-CA" dirty="0" smtClean="0"/>
              <a:t>IOS</a:t>
            </a:r>
          </a:p>
          <a:p>
            <a:pPr lvl="2"/>
            <a:r>
              <a:rPr lang="fr-CA" dirty="0" err="1" smtClean="0"/>
              <a:t>Android</a:t>
            </a:r>
            <a:endParaRPr lang="fr-CA" dirty="0" smtClean="0"/>
          </a:p>
          <a:p>
            <a:pPr lvl="2"/>
            <a:r>
              <a:rPr lang="fr-CA" dirty="0" smtClean="0"/>
              <a:t>Firefox OS</a:t>
            </a:r>
          </a:p>
          <a:p>
            <a:pPr lvl="2"/>
            <a:r>
              <a:rPr lang="fr-CA" dirty="0" smtClean="0"/>
              <a:t>…</a:t>
            </a:r>
          </a:p>
          <a:p>
            <a:pPr lvl="1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92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276" y="3611867"/>
            <a:ext cx="2296988" cy="132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GSRemote</a:t>
            </a:r>
            <a:r>
              <a:rPr lang="fr-CA" dirty="0" smtClean="0"/>
              <a:t> Client</a:t>
            </a:r>
            <a:br>
              <a:rPr lang="fr-CA" dirty="0" smtClean="0"/>
            </a:br>
            <a:r>
              <a:rPr lang="fr-CA" dirty="0" smtClean="0"/>
              <a:t>(Native)</a:t>
            </a:r>
            <a:endParaRPr lang="fr-CA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Rappel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0"/>
            <a:endCxn id="12" idx="1"/>
          </p:cNvCxnSpPr>
          <p:nvPr/>
        </p:nvCxnSpPr>
        <p:spPr>
          <a:xfrm flipV="1">
            <a:off x="1589770" y="1933327"/>
            <a:ext cx="1444718" cy="1678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94648" y="3611867"/>
            <a:ext cx="2296988" cy="132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Grooveshark</a:t>
            </a:r>
            <a:r>
              <a:rPr lang="fr-CA" dirty="0" smtClean="0"/>
              <a:t> Client</a:t>
            </a:r>
          </a:p>
          <a:p>
            <a:pPr algn="ctr"/>
            <a:r>
              <a:rPr lang="fr-CA" dirty="0" smtClean="0"/>
              <a:t>(Extension Navigateur)</a:t>
            </a:r>
            <a:endParaRPr lang="fr-CA" dirty="0"/>
          </a:p>
        </p:txBody>
      </p:sp>
      <p:sp>
        <p:nvSpPr>
          <p:cNvPr id="12" name="Rectangle 11"/>
          <p:cNvSpPr/>
          <p:nvPr/>
        </p:nvSpPr>
        <p:spPr>
          <a:xfrm>
            <a:off x="3034488" y="1274222"/>
            <a:ext cx="2990800" cy="1318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Serveur: http://node.gsremote.com</a:t>
            </a:r>
            <a:endParaRPr lang="fr-CA" dirty="0"/>
          </a:p>
        </p:txBody>
      </p:sp>
      <p:cxnSp>
        <p:nvCxnSpPr>
          <p:cNvPr id="16" name="Connecteur droit avec flèche 15"/>
          <p:cNvCxnSpPr>
            <a:stCxn id="12" idx="3"/>
            <a:endCxn id="11" idx="0"/>
          </p:cNvCxnSpPr>
          <p:nvPr/>
        </p:nvCxnSpPr>
        <p:spPr>
          <a:xfrm>
            <a:off x="6025288" y="1933327"/>
            <a:ext cx="1317854" cy="1678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 rot="18663816">
            <a:off x="1529921" y="2587931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commande</a:t>
            </a:r>
            <a:endParaRPr lang="fr-CA" dirty="0"/>
          </a:p>
        </p:txBody>
      </p:sp>
      <p:sp>
        <p:nvSpPr>
          <p:cNvPr id="19" name="ZoneTexte 18"/>
          <p:cNvSpPr txBox="1"/>
          <p:nvPr/>
        </p:nvSpPr>
        <p:spPr>
          <a:xfrm rot="3216081">
            <a:off x="6208268" y="2485670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commande</a:t>
            </a:r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3402608" y="3613666"/>
            <a:ext cx="2296988" cy="1327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Grooveshark</a:t>
            </a:r>
            <a:r>
              <a:rPr lang="fr-CA" dirty="0" smtClean="0"/>
              <a:t> Public API</a:t>
            </a:r>
            <a:endParaRPr lang="fr-CA" dirty="0"/>
          </a:p>
        </p:txBody>
      </p:sp>
      <p:sp>
        <p:nvSpPr>
          <p:cNvPr id="14" name="Rectangle 13"/>
          <p:cNvSpPr/>
          <p:nvPr/>
        </p:nvSpPr>
        <p:spPr>
          <a:xfrm>
            <a:off x="6194648" y="5517232"/>
            <a:ext cx="2296988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Grooveshark.com </a:t>
            </a:r>
            <a:r>
              <a:rPr lang="fr-CA" dirty="0" err="1" smtClean="0"/>
              <a:t>Javascript</a:t>
            </a:r>
            <a:r>
              <a:rPr lang="fr-CA" dirty="0" smtClean="0"/>
              <a:t> API</a:t>
            </a:r>
            <a:endParaRPr lang="fr-CA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188593" y="4939369"/>
            <a:ext cx="0" cy="577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7452320" y="4939369"/>
            <a:ext cx="0" cy="5742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2" idx="2"/>
            <a:endCxn id="13" idx="0"/>
          </p:cNvCxnSpPr>
          <p:nvPr/>
        </p:nvCxnSpPr>
        <p:spPr>
          <a:xfrm>
            <a:off x="4529888" y="2592432"/>
            <a:ext cx="21214" cy="1021234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3"/>
            <a:endCxn id="13" idx="1"/>
          </p:cNvCxnSpPr>
          <p:nvPr/>
        </p:nvCxnSpPr>
        <p:spPr>
          <a:xfrm>
            <a:off x="2738264" y="4275618"/>
            <a:ext cx="664344" cy="1799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29888" y="291838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???</a:t>
            </a:r>
            <a:endParaRPr lang="fr-CA" dirty="0"/>
          </a:p>
        </p:txBody>
      </p:sp>
      <p:sp>
        <p:nvSpPr>
          <p:cNvPr id="21" name="ZoneTexte 20"/>
          <p:cNvSpPr txBox="1"/>
          <p:nvPr/>
        </p:nvSpPr>
        <p:spPr>
          <a:xfrm>
            <a:off x="2817001" y="39322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???</a:t>
            </a:r>
            <a:endParaRPr lang="fr-CA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1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Réingénierie</a:t>
            </a:r>
            <a:endParaRPr lang="fr-CA" dirty="0"/>
          </a:p>
        </p:txBody>
      </p:sp>
      <p:pic>
        <p:nvPicPr>
          <p:cNvPr id="3074" name="Picture 2" descr="C:\Users\matt.matt-PC\Desktop\LOG530_GSR\pres\Im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808312" cy="1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llipse 26"/>
          <p:cNvSpPr/>
          <p:nvPr/>
        </p:nvSpPr>
        <p:spPr>
          <a:xfrm>
            <a:off x="6714238" y="1120850"/>
            <a:ext cx="1404156" cy="8679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CA" dirty="0" smtClean="0"/>
              <a:t>Pas de code source disponible</a:t>
            </a:r>
          </a:p>
          <a:p>
            <a:r>
              <a:rPr lang="fr-CA" dirty="0" smtClean="0"/>
              <a:t>Peu d’information</a:t>
            </a:r>
          </a:p>
          <a:p>
            <a:pPr lvl="1"/>
            <a:r>
              <a:rPr lang="fr-CA" dirty="0" smtClean="0"/>
              <a:t>Interaction avec l’ancienne version de </a:t>
            </a:r>
            <a:br>
              <a:rPr lang="fr-CA" dirty="0" smtClean="0"/>
            </a:br>
            <a:r>
              <a:rPr lang="fr-CA" dirty="0" smtClean="0"/>
              <a:t>l’extension pour navigateur</a:t>
            </a:r>
          </a:p>
          <a:p>
            <a:r>
              <a:rPr lang="fr-CA" dirty="0" smtClean="0"/>
              <a:t>Module de gestion des clients et filtre de commandes (</a:t>
            </a:r>
            <a:r>
              <a:rPr lang="fr-CA" dirty="0" err="1" smtClean="0"/>
              <a:t>NodeJS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Réingénierie</a:t>
            </a:r>
            <a:endParaRPr lang="fr-CA" dirty="0"/>
          </a:p>
        </p:txBody>
      </p:sp>
      <p:pic>
        <p:nvPicPr>
          <p:cNvPr id="3074" name="Picture 2" descr="C:\Users\matt.matt-PC\Desktop\LOG530_GSR\pres\Im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808312" cy="1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llipse 26"/>
          <p:cNvSpPr/>
          <p:nvPr/>
        </p:nvSpPr>
        <p:spPr>
          <a:xfrm>
            <a:off x="7668344" y="1912938"/>
            <a:ext cx="1404156" cy="8679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CA" dirty="0" smtClean="0"/>
              <a:t>Code source d’une version </a:t>
            </a:r>
            <a:br>
              <a:rPr lang="fr-CA" dirty="0" smtClean="0"/>
            </a:br>
            <a:r>
              <a:rPr lang="fr-CA" dirty="0" smtClean="0"/>
              <a:t>antérieure</a:t>
            </a:r>
          </a:p>
          <a:p>
            <a:r>
              <a:rPr lang="fr-CA" dirty="0" smtClean="0"/>
              <a:t>Réutilisation d’une majorité du code </a:t>
            </a:r>
          </a:p>
          <a:p>
            <a:pPr lvl="1"/>
            <a:r>
              <a:rPr lang="fr-CA" dirty="0" smtClean="0"/>
              <a:t>Adapter au nouveau Grooveshark.com </a:t>
            </a:r>
            <a:r>
              <a:rPr lang="fr-CA" dirty="0" err="1" smtClean="0"/>
              <a:t>Javascript</a:t>
            </a:r>
            <a:r>
              <a:rPr lang="fr-CA" dirty="0" smtClean="0"/>
              <a:t> API (Documentation disponible!)</a:t>
            </a:r>
          </a:p>
          <a:p>
            <a:r>
              <a:rPr lang="fr-CA" dirty="0" smtClean="0"/>
              <a:t>Reçoit les commandes et effectue les actions nécessaires sur la liste de chansons grâce à l’API (</a:t>
            </a:r>
            <a:r>
              <a:rPr lang="fr-CA" dirty="0" err="1" smtClean="0"/>
              <a:t>Javascript</a:t>
            </a:r>
            <a:r>
              <a:rPr lang="fr-CA" dirty="0" smtClean="0"/>
              <a:t>) ... … … </a:t>
            </a:r>
          </a:p>
        </p:txBody>
      </p:sp>
      <p:sp>
        <p:nvSpPr>
          <p:cNvPr id="6" name="Ellipse 5"/>
          <p:cNvSpPr/>
          <p:nvPr/>
        </p:nvSpPr>
        <p:spPr>
          <a:xfrm>
            <a:off x="7668344" y="2431071"/>
            <a:ext cx="1404156" cy="8679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1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 de la présentation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CA" dirty="0" smtClean="0"/>
              <a:t>Présentation de l’application originale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CA" dirty="0" smtClean="0"/>
              <a:t>Rétro-ingénierie sans code source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CA" dirty="0" smtClean="0"/>
              <a:t>Réingénierie vers une application mobile générique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CA" dirty="0" smtClean="0"/>
              <a:t>Présentation de la nouvelle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42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Réingénierie</a:t>
            </a:r>
            <a:endParaRPr lang="fr-CA" dirty="0"/>
          </a:p>
        </p:txBody>
      </p:sp>
      <p:pic>
        <p:nvPicPr>
          <p:cNvPr id="3074" name="Picture 2" descr="C:\Users\matt.matt-PC\Desktop\LOG530_GSR\pres\Im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808312" cy="1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llipse 26"/>
          <p:cNvSpPr/>
          <p:nvPr/>
        </p:nvSpPr>
        <p:spPr>
          <a:xfrm>
            <a:off x="5652120" y="1912938"/>
            <a:ext cx="1404156" cy="8679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CA" dirty="0" smtClean="0"/>
              <a:t>Pas de code source disponible</a:t>
            </a:r>
          </a:p>
          <a:p>
            <a:r>
              <a:rPr lang="fr-CA" dirty="0" smtClean="0"/>
              <a:t>Information tirée de tests</a:t>
            </a:r>
            <a:br>
              <a:rPr lang="fr-CA" dirty="0" smtClean="0"/>
            </a:br>
            <a:r>
              <a:rPr lang="fr-CA" dirty="0" smtClean="0"/>
              <a:t>sur l’application originale et de certains</a:t>
            </a:r>
            <a:br>
              <a:rPr lang="fr-CA" dirty="0" smtClean="0"/>
            </a:br>
            <a:r>
              <a:rPr lang="fr-CA" dirty="0" smtClean="0"/>
              <a:t>commentaires dans l’ancienne extension de navigateur</a:t>
            </a:r>
          </a:p>
          <a:p>
            <a:r>
              <a:rPr lang="fr-CA" dirty="0" smtClean="0"/>
              <a:t>UI construit avec </a:t>
            </a:r>
            <a:r>
              <a:rPr lang="fr-CA" dirty="0" err="1" smtClean="0"/>
              <a:t>jQuery</a:t>
            </a:r>
            <a:r>
              <a:rPr lang="fr-CA" dirty="0" smtClean="0"/>
              <a:t> mobile</a:t>
            </a:r>
            <a:endParaRPr lang="fr-CA" dirty="0"/>
          </a:p>
          <a:p>
            <a:r>
              <a:rPr lang="fr-CA" dirty="0" smtClean="0">
                <a:hlinkClick r:id="rId3"/>
              </a:rPr>
              <a:t>http://jquerymobile.com/</a:t>
            </a:r>
            <a:endParaRPr lang="fr-CA" dirty="0"/>
          </a:p>
        </p:txBody>
      </p:sp>
      <p:grpSp>
        <p:nvGrpSpPr>
          <p:cNvPr id="3" name="Groupe 2"/>
          <p:cNvGrpSpPr/>
          <p:nvPr/>
        </p:nvGrpSpPr>
        <p:grpSpPr>
          <a:xfrm>
            <a:off x="6876254" y="4581128"/>
            <a:ext cx="1781176" cy="552451"/>
            <a:chOff x="6876255" y="4509120"/>
            <a:chExt cx="1781176" cy="552451"/>
          </a:xfrm>
        </p:grpSpPr>
        <p:sp>
          <p:nvSpPr>
            <p:cNvPr id="2" name="Rectangle 1"/>
            <p:cNvSpPr/>
            <p:nvPr/>
          </p:nvSpPr>
          <p:spPr>
            <a:xfrm>
              <a:off x="6876255" y="4509120"/>
              <a:ext cx="1781175" cy="5524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4098" name="Picture 2" descr="http://jquerymobile.com/wp-content/uploads/2012/09/jquery-mobile-logo-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4509120"/>
              <a:ext cx="1781175" cy="55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50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A" dirty="0" smtClean="0"/>
              <a:t>Réingénierie</a:t>
            </a:r>
            <a:endParaRPr lang="fr-CA" dirty="0"/>
          </a:p>
        </p:txBody>
      </p:sp>
      <p:pic>
        <p:nvPicPr>
          <p:cNvPr id="3074" name="Picture 2" descr="C:\Users\matt.matt-PC\Desktop\LOG530_GSR\pres\Im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808312" cy="1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llipse 26"/>
          <p:cNvSpPr/>
          <p:nvPr/>
        </p:nvSpPr>
        <p:spPr>
          <a:xfrm>
            <a:off x="6714238" y="1912938"/>
            <a:ext cx="1404156" cy="8679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CA" dirty="0" smtClean="0"/>
              <a:t>Documentation disponible mais…</a:t>
            </a:r>
          </a:p>
          <a:p>
            <a:r>
              <a:rPr lang="fr-CA" dirty="0" smtClean="0"/>
              <a:t>… </a:t>
            </a:r>
            <a:r>
              <a:rPr lang="fr-CA" dirty="0" smtClean="0">
                <a:sym typeface="Wingdings" pitchFamily="2" charset="2"/>
              </a:rPr>
              <a:t></a:t>
            </a:r>
            <a:br>
              <a:rPr lang="fr-CA" dirty="0" smtClean="0">
                <a:sym typeface="Wingdings" pitchFamily="2" charset="2"/>
              </a:rPr>
            </a:br>
            <a:endParaRPr lang="fr-CA" dirty="0" smtClean="0"/>
          </a:p>
          <a:p>
            <a:r>
              <a:rPr lang="fr-CA" dirty="0" smtClean="0"/>
              <a:t>Heureusement, un autre API est disponible</a:t>
            </a:r>
          </a:p>
          <a:p>
            <a:r>
              <a:rPr lang="fr-CA" dirty="0" err="1" smtClean="0"/>
              <a:t>Tinysong</a:t>
            </a:r>
            <a:r>
              <a:rPr lang="fr-CA" dirty="0" smtClean="0"/>
              <a:t>: </a:t>
            </a:r>
            <a:r>
              <a:rPr lang="fr-CA" sz="2800" dirty="0" smtClean="0">
                <a:hlinkClick r:id="rId3"/>
              </a:rPr>
              <a:t>http://developers.grooveshark.com/tuts/tinysong</a:t>
            </a:r>
            <a:endParaRPr lang="fr-CA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70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GSRemote</a:t>
            </a:r>
            <a:r>
              <a:rPr lang="fr-CA" dirty="0" smtClean="0"/>
              <a:t> v2.0</a:t>
            </a:r>
            <a:endParaRPr lang="fr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377" y="1340768"/>
            <a:ext cx="3082559" cy="519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1340768"/>
            <a:ext cx="3082558" cy="519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54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53572" y="188640"/>
            <a:ext cx="12046252" cy="647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62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222" y="332657"/>
            <a:ext cx="3723762" cy="6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332657"/>
            <a:ext cx="3723762" cy="6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39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223" y="332657"/>
            <a:ext cx="3723761" cy="6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332657"/>
            <a:ext cx="3723761" cy="6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5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223" y="332657"/>
            <a:ext cx="3723761" cy="63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332657"/>
            <a:ext cx="3723761" cy="63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73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sremote.com/img/ph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0" y="1476400"/>
            <a:ext cx="32766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325694"/>
            <a:ext cx="3723761" cy="627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75753" y="5852972"/>
            <a:ext cx="3236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Presque terminé… </a:t>
            </a:r>
            <a:r>
              <a:rPr lang="fr-CA" sz="2800" dirty="0" smtClean="0">
                <a:sym typeface="Wingdings" pitchFamily="2" charset="2"/>
              </a:rPr>
              <a:t></a:t>
            </a:r>
            <a:endParaRPr lang="fr-CA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2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960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25000" dirty="0" smtClean="0"/>
              <a:t>???</a:t>
            </a:r>
            <a:endParaRPr lang="fr-CA" sz="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9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maximumpc.com/files/u69/BSOD_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30780" cy="641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GSRemote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 de contrôler </a:t>
            </a:r>
            <a:r>
              <a:rPr lang="fr-CA" dirty="0" err="1" smtClean="0"/>
              <a:t>Grooveshark</a:t>
            </a:r>
            <a:r>
              <a:rPr lang="fr-CA" dirty="0" smtClean="0"/>
              <a:t> de son iPhone, </a:t>
            </a:r>
            <a:r>
              <a:rPr lang="fr-CA" dirty="0" err="1" smtClean="0"/>
              <a:t>iPad</a:t>
            </a:r>
            <a:r>
              <a:rPr lang="fr-CA" dirty="0" smtClean="0"/>
              <a:t> ou </a:t>
            </a:r>
            <a:r>
              <a:rPr lang="fr-CA" dirty="0" err="1" smtClean="0"/>
              <a:t>Android</a:t>
            </a:r>
            <a:endParaRPr lang="fr-CA" dirty="0" smtClean="0"/>
          </a:p>
          <a:p>
            <a:r>
              <a:rPr lang="fr-CA" dirty="0" smtClean="0"/>
              <a:t>Applications natives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>
                <a:hlinkClick r:id="rId2"/>
              </a:rPr>
              <a:t>http://grooveshark.com/</a:t>
            </a:r>
            <a:endParaRPr lang="fr-CA" dirty="0" smtClean="0"/>
          </a:p>
          <a:p>
            <a:r>
              <a:rPr lang="fr-CA" dirty="0" smtClean="0">
                <a:hlinkClick r:id="rId3"/>
              </a:rPr>
              <a:t>http://gsremote.com/</a:t>
            </a:r>
            <a:endParaRPr lang="fr-CA" dirty="0" smtClean="0"/>
          </a:p>
        </p:txBody>
      </p:sp>
      <p:pic>
        <p:nvPicPr>
          <p:cNvPr id="1026" name="Picture 2" descr="http://gsremote.com/img/phon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2766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81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6591" r="9530"/>
          <a:stretch/>
        </p:blipFill>
        <p:spPr bwMode="auto">
          <a:xfrm>
            <a:off x="-324544" y="188640"/>
            <a:ext cx="10451240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46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/>
          <a:stretch/>
        </p:blipFill>
        <p:spPr bwMode="auto">
          <a:xfrm>
            <a:off x="718941" y="533400"/>
            <a:ext cx="3781051" cy="6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32657"/>
            <a:ext cx="3781051" cy="63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72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41" y="332657"/>
            <a:ext cx="3781051" cy="63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32657"/>
            <a:ext cx="3781050" cy="63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09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40" y="332656"/>
            <a:ext cx="3781052" cy="630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32656"/>
            <a:ext cx="3781051" cy="630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99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3664" y="332656"/>
            <a:ext cx="3781051" cy="63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86872" y="6331196"/>
            <a:ext cx="2133600" cy="365125"/>
          </a:xfrm>
        </p:spPr>
        <p:txBody>
          <a:bodyPr/>
          <a:lstStyle/>
          <a:p>
            <a:fld id="{C70F0E72-D00F-4505-91F0-3F0DF35CA991}" type="slidenum">
              <a:rPr lang="fr-CA" smtClean="0"/>
              <a:t>8</a:t>
            </a:fld>
            <a:endParaRPr lang="fr-CA"/>
          </a:p>
        </p:txBody>
      </p:sp>
      <p:pic>
        <p:nvPicPr>
          <p:cNvPr id="1026" name="Picture 2" descr="C:\Users\François\Downloads\Screenshot_2013-07-26-15-08-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8" y="332656"/>
            <a:ext cx="3786930" cy="63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Rétro-ingénierie sans code source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i="1" dirty="0" smtClean="0"/>
              <a:t>« </a:t>
            </a:r>
            <a:r>
              <a:rPr lang="fr-CA" i="1" dirty="0"/>
              <a:t>Activité consistant à étudier un objet pour en déterminer son fonctionnement interne ou sa méthode de fabrication</a:t>
            </a:r>
            <a:r>
              <a:rPr lang="fr-CA" i="1" dirty="0" smtClean="0"/>
              <a:t>. »</a:t>
            </a:r>
          </a:p>
          <a:p>
            <a:r>
              <a:rPr lang="fr-CA" dirty="0" smtClean="0"/>
              <a:t>Comment obtenir l’architecture de l’application sans le code source?</a:t>
            </a:r>
          </a:p>
          <a:p>
            <a:r>
              <a:rPr lang="fr-CA" dirty="0" smtClean="0"/>
              <a:t>Approche itérative</a:t>
            </a:r>
            <a:endParaRPr lang="fr-CA" dirty="0"/>
          </a:p>
        </p:txBody>
      </p:sp>
      <p:grpSp>
        <p:nvGrpSpPr>
          <p:cNvPr id="15" name="Groupe 14"/>
          <p:cNvGrpSpPr/>
          <p:nvPr/>
        </p:nvGrpSpPr>
        <p:grpSpPr>
          <a:xfrm>
            <a:off x="4139952" y="4567661"/>
            <a:ext cx="4854458" cy="2040136"/>
            <a:chOff x="1139160" y="3712689"/>
            <a:chExt cx="7001681" cy="294252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39160" y="3712689"/>
              <a:ext cx="1765518" cy="2942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2" t="6591" r="9530"/>
            <a:stretch/>
          </p:blipFill>
          <p:spPr bwMode="auto">
            <a:xfrm>
              <a:off x="4684457" y="4092746"/>
              <a:ext cx="3456384" cy="214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avec flèche 6"/>
            <p:cNvCxnSpPr>
              <a:stCxn id="4" idx="3"/>
              <a:endCxn id="5" idx="1"/>
            </p:cNvCxnSpPr>
            <p:nvPr/>
          </p:nvCxnSpPr>
          <p:spPr>
            <a:xfrm flipV="1">
              <a:off x="2904678" y="5164383"/>
              <a:ext cx="1779779" cy="195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2904756" y="4666840"/>
              <a:ext cx="1973313" cy="48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 smtClean="0"/>
                <a:t>commande</a:t>
              </a:r>
              <a:endParaRPr lang="fr-CA" sz="1600" dirty="0"/>
            </a:p>
          </p:txBody>
        </p:sp>
      </p:grp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E72-D00F-4505-91F0-3F0DF35CA991}" type="slidenum">
              <a:rPr lang="fr-CA" smtClean="0"/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49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844</Words>
  <Application>Microsoft Office PowerPoint</Application>
  <PresentationFormat>On-screen Show (4:3)</PresentationFormat>
  <Paragraphs>140</Paragraphs>
  <Slides>29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Thème Office</vt:lpstr>
      <vt:lpstr>Réingénierie Mobile: GSRemote</vt:lpstr>
      <vt:lpstr>Plan de la présentation</vt:lpstr>
      <vt:lpstr>GSRemote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Rétro-ingénierie sans code source</vt:lpstr>
      <vt:lpstr>Rétro-ingénierie sans code source</vt:lpstr>
      <vt:lpstr>PowerPoint Presentation</vt:lpstr>
      <vt:lpstr>Rétro-ingénierie sans code source</vt:lpstr>
      <vt:lpstr>Rétro-ingénierie sans code source</vt:lpstr>
      <vt:lpstr>Rétro-ingénierie sans code source</vt:lpstr>
      <vt:lpstr>Rétro-ingénierie sans code source</vt:lpstr>
      <vt:lpstr>Réingénierie</vt:lpstr>
      <vt:lpstr>Rappel</vt:lpstr>
      <vt:lpstr>Réingénierie</vt:lpstr>
      <vt:lpstr>Réingénierie</vt:lpstr>
      <vt:lpstr>Réingénierie</vt:lpstr>
      <vt:lpstr>Réingénierie</vt:lpstr>
      <vt:lpstr>GSRemote v2.0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Réingénierie Mobile: GSRemote</dc:title>
  <dc:creator>matt</dc:creator>
  <cp:lastModifiedBy>François</cp:lastModifiedBy>
  <cp:revision>49</cp:revision>
  <dcterms:created xsi:type="dcterms:W3CDTF">2013-07-29T18:13:21Z</dcterms:created>
  <dcterms:modified xsi:type="dcterms:W3CDTF">2013-07-30T17:23:47Z</dcterms:modified>
</cp:coreProperties>
</file>