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7"/>
  </p:notesMasterIdLst>
  <p:sldIdLst>
    <p:sldId id="256" r:id="rId2"/>
    <p:sldId id="309" r:id="rId3"/>
    <p:sldId id="258" r:id="rId4"/>
    <p:sldId id="261" r:id="rId5"/>
    <p:sldId id="310" r:id="rId6"/>
    <p:sldId id="315" r:id="rId7"/>
    <p:sldId id="312" r:id="rId8"/>
    <p:sldId id="316" r:id="rId9"/>
    <p:sldId id="313" r:id="rId10"/>
    <p:sldId id="324" r:id="rId11"/>
    <p:sldId id="311" r:id="rId12"/>
    <p:sldId id="314" r:id="rId13"/>
    <p:sldId id="325" r:id="rId14"/>
    <p:sldId id="322" r:id="rId15"/>
    <p:sldId id="332" r:id="rId16"/>
    <p:sldId id="320" r:id="rId17"/>
    <p:sldId id="326" r:id="rId18"/>
    <p:sldId id="327" r:id="rId19"/>
    <p:sldId id="330" r:id="rId20"/>
    <p:sldId id="328" r:id="rId21"/>
    <p:sldId id="329" r:id="rId22"/>
    <p:sldId id="321" r:id="rId23"/>
    <p:sldId id="319" r:id="rId24"/>
    <p:sldId id="273" r:id="rId25"/>
    <p:sldId id="331" r:id="rId26"/>
  </p:sldIdLst>
  <p:sldSz cx="9144000" cy="5143500" type="screen16x9"/>
  <p:notesSz cx="6858000" cy="9144000"/>
  <p:embeddedFontLst>
    <p:embeddedFont>
      <p:font typeface="Fira Sans Extra Condensed Medium" panose="020B060402020202020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C9A261-5E40-4B78-8788-4852A71765BA}">
  <a:tblStyle styleId="{EBC9A261-5E40-4B78-8788-4852A71765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9" d="100"/>
          <a:sy n="119" d="100"/>
        </p:scale>
        <p:origin x="1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965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110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01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65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948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544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911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411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44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099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697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148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05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012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214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a9fa940987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a9fa940987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a9fa940987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a9fa940987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636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95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354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69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818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79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13225" y="1170000"/>
            <a:ext cx="5533200" cy="2803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9" name="Google Shape;3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0" name="Google Shape;40;p8"/>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a:off x="7951325" y="2571750"/>
            <a:ext cx="1216200" cy="134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8" r:id="rId3"/>
    <p:sldLayoutId id="2147483660" r:id="rId4"/>
    <p:sldLayoutId id="2147483666" r:id="rId5"/>
    <p:sldLayoutId id="214748366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3.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575203" y="1225922"/>
            <a:ext cx="6770700" cy="16901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a:solidFill>
                  <a:schemeClr val="accent1"/>
                </a:solidFill>
              </a:rPr>
              <a:t>SALEK</a:t>
            </a:r>
            <a:r>
              <a:rPr lang="en" sz="4400">
                <a:solidFill>
                  <a:schemeClr val="accent1"/>
                </a:solidFill>
              </a:rPr>
              <a:t> </a:t>
            </a:r>
            <a:endParaRPr sz="4400">
              <a:solidFill>
                <a:schemeClr val="accent1"/>
              </a:solidFill>
            </a:endParaRPr>
          </a:p>
          <a:p>
            <a:pPr marL="0" lvl="0" indent="0" algn="r" rtl="0">
              <a:spcBef>
                <a:spcPts val="0"/>
              </a:spcBef>
              <a:spcAft>
                <a:spcPts val="0"/>
              </a:spcAft>
              <a:buNone/>
            </a:pPr>
            <a:r>
              <a:rPr lang="en-US" sz="4400">
                <a:solidFill>
                  <a:schemeClr val="accent1"/>
                </a:solidFill>
              </a:rPr>
              <a:t>F</a:t>
            </a:r>
            <a:r>
              <a:rPr lang="en" sz="4400">
                <a:solidFill>
                  <a:schemeClr val="accent1"/>
                </a:solidFill>
              </a:rPr>
              <a:t>or monitoring </a:t>
            </a:r>
            <a:r>
              <a:rPr lang="en" sz="4400">
                <a:solidFill>
                  <a:srgbClr val="4A8CFF"/>
                </a:solidFill>
              </a:rPr>
              <a:t>Water</a:t>
            </a:r>
            <a:endParaRPr sz="4400">
              <a:solidFill>
                <a:srgbClr val="4A8CFF"/>
              </a:solidFill>
            </a:endParaRPr>
          </a:p>
        </p:txBody>
      </p:sp>
      <p:sp>
        <p:nvSpPr>
          <p:cNvPr id="186" name="Google Shape;186;p30"/>
          <p:cNvSpPr txBox="1">
            <a:spLocks noGrp="1"/>
          </p:cNvSpPr>
          <p:nvPr>
            <p:ph type="subTitle" idx="1"/>
          </p:nvPr>
        </p:nvSpPr>
        <p:spPr>
          <a:xfrm>
            <a:off x="2032000" y="3175969"/>
            <a:ext cx="6382552" cy="6429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Supervisor : Dr.Fahad Omar Alomary</a:t>
            </a:r>
            <a:endParaRPr/>
          </a:p>
        </p:txBody>
      </p:sp>
      <p:pic>
        <p:nvPicPr>
          <p:cNvPr id="3" name="صورة 2" descr="صورة تحتوي على رمز, فن, لافتة, كنيسة&#10;&#10;تم إنشاء الوصف تلقائياً">
            <a:extLst>
              <a:ext uri="{FF2B5EF4-FFF2-40B4-BE49-F238E27FC236}">
                <a16:creationId xmlns:a16="http://schemas.microsoft.com/office/drawing/2014/main" id="{ECA7641B-C92C-6D5C-4F57-AD58F7492C58}"/>
              </a:ext>
            </a:extLst>
          </p:cNvPr>
          <p:cNvPicPr>
            <a:picLocks noChangeAspect="1"/>
          </p:cNvPicPr>
          <p:nvPr/>
        </p:nvPicPr>
        <p:blipFill>
          <a:blip r:embed="rId3"/>
          <a:stretch>
            <a:fillRect/>
          </a:stretch>
        </p:blipFill>
        <p:spPr>
          <a:xfrm>
            <a:off x="8489262" y="30265"/>
            <a:ext cx="559746" cy="809272"/>
          </a:xfrm>
          <a:prstGeom prst="rect">
            <a:avLst/>
          </a:prstGeom>
        </p:spPr>
      </p:pic>
      <p:pic>
        <p:nvPicPr>
          <p:cNvPr id="5" name="صورة 4" descr="صورة تحتوي على نص, الخط, الرسومات, شعار&#10;&#10;تم إنشاء الوصف تلقائياً">
            <a:extLst>
              <a:ext uri="{FF2B5EF4-FFF2-40B4-BE49-F238E27FC236}">
                <a16:creationId xmlns:a16="http://schemas.microsoft.com/office/drawing/2014/main" id="{4865CB0D-1024-7203-327C-0A8B05D237A5}"/>
              </a:ext>
            </a:extLst>
          </p:cNvPr>
          <p:cNvPicPr>
            <a:picLocks noChangeAspect="1"/>
          </p:cNvPicPr>
          <p:nvPr/>
        </p:nvPicPr>
        <p:blipFill>
          <a:blip r:embed="rId4"/>
          <a:stretch>
            <a:fillRect/>
          </a:stretch>
        </p:blipFill>
        <p:spPr>
          <a:xfrm>
            <a:off x="1233142" y="-16041"/>
            <a:ext cx="716442" cy="900574"/>
          </a:xfrm>
          <a:prstGeom prst="rect">
            <a:avLst/>
          </a:prstGeom>
        </p:spPr>
      </p:pic>
      <p:sp>
        <p:nvSpPr>
          <p:cNvPr id="6" name="Google Shape;186;p30">
            <a:extLst>
              <a:ext uri="{FF2B5EF4-FFF2-40B4-BE49-F238E27FC236}">
                <a16:creationId xmlns:a16="http://schemas.microsoft.com/office/drawing/2014/main" id="{B2CE47B7-45D1-1FB1-8487-49D8D1CC46C7}"/>
              </a:ext>
            </a:extLst>
          </p:cNvPr>
          <p:cNvSpPr txBox="1">
            <a:spLocks/>
          </p:cNvSpPr>
          <p:nvPr/>
        </p:nvSpPr>
        <p:spPr>
          <a:xfrm>
            <a:off x="1979511" y="3878876"/>
            <a:ext cx="6382552" cy="6429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a:t>Made by : Mohammed Mansour Bin Gasem – Abdulelah Abdullah Alotaibi – Abdullah Omran Alomran</a:t>
            </a:r>
          </a:p>
        </p:txBody>
      </p:sp>
      <p:sp>
        <p:nvSpPr>
          <p:cNvPr id="7" name="Google Shape;186;p30">
            <a:extLst>
              <a:ext uri="{FF2B5EF4-FFF2-40B4-BE49-F238E27FC236}">
                <a16:creationId xmlns:a16="http://schemas.microsoft.com/office/drawing/2014/main" id="{127E3A00-D4AC-91EF-D238-2B5D05175E3C}"/>
              </a:ext>
            </a:extLst>
          </p:cNvPr>
          <p:cNvSpPr txBox="1">
            <a:spLocks/>
          </p:cNvSpPr>
          <p:nvPr/>
        </p:nvSpPr>
        <p:spPr>
          <a:xfrm>
            <a:off x="4229418" y="4781699"/>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
        <p:nvSpPr>
          <p:cNvPr id="10" name="Google Shape;217;p33">
            <a:extLst>
              <a:ext uri="{FF2B5EF4-FFF2-40B4-BE49-F238E27FC236}">
                <a16:creationId xmlns:a16="http://schemas.microsoft.com/office/drawing/2014/main" id="{9854CBBB-B836-2B44-482A-60FF35373C57}"/>
              </a:ext>
            </a:extLst>
          </p:cNvPr>
          <p:cNvSpPr/>
          <p:nvPr/>
        </p:nvSpPr>
        <p:spPr>
          <a:xfrm>
            <a:off x="-1" y="2571749"/>
            <a:ext cx="798097" cy="15991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1060935" y="371387"/>
            <a:ext cx="7708200" cy="9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Background</a:t>
            </a:r>
            <a:r>
              <a:rPr lang="en-US" spc="-9"/>
              <a:t> </a:t>
            </a:r>
            <a:r>
              <a:rPr lang="en-US" sz="2000" spc="-9"/>
              <a:t>(Cont)</a:t>
            </a:r>
            <a:endParaRPr sz="2000"/>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215;p33">
            <a:extLst>
              <a:ext uri="{FF2B5EF4-FFF2-40B4-BE49-F238E27FC236}">
                <a16:creationId xmlns:a16="http://schemas.microsoft.com/office/drawing/2014/main" id="{6BBA799B-EEF7-8F0C-55B5-B052261389CD}"/>
              </a:ext>
            </a:extLst>
          </p:cNvPr>
          <p:cNvSpPr txBox="1">
            <a:spLocks/>
          </p:cNvSpPr>
          <p:nvPr/>
        </p:nvSpPr>
        <p:spPr>
          <a:xfrm>
            <a:off x="1716720" y="1437821"/>
            <a:ext cx="6081452" cy="4219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Wingdings" panose="05000000000000000000" pitchFamily="2" charset="2"/>
              <a:buChar char="q"/>
            </a:pPr>
            <a:r>
              <a:rPr lang="en-US"/>
              <a:t>Using the Internet of Things (IoT) has many benefits, including:</a:t>
            </a:r>
          </a:p>
          <a:p>
            <a:pPr>
              <a:buClr>
                <a:schemeClr val="dk1"/>
              </a:buClr>
              <a:buSzPts val="1100"/>
            </a:pPr>
            <a:endParaRPr lang="en-US"/>
          </a:p>
        </p:txBody>
      </p:sp>
      <p:sp>
        <p:nvSpPr>
          <p:cNvPr id="5" name="Google Shape;186;p30">
            <a:extLst>
              <a:ext uri="{FF2B5EF4-FFF2-40B4-BE49-F238E27FC236}">
                <a16:creationId xmlns:a16="http://schemas.microsoft.com/office/drawing/2014/main" id="{FBA18ABD-5DFF-9688-AB1E-ED38A05682FB}"/>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
        <p:nvSpPr>
          <p:cNvPr id="7" name="مربع نص 6">
            <a:extLst>
              <a:ext uri="{FF2B5EF4-FFF2-40B4-BE49-F238E27FC236}">
                <a16:creationId xmlns:a16="http://schemas.microsoft.com/office/drawing/2014/main" id="{60938217-7235-2BB7-ECE5-C6EE7A24796D}"/>
              </a:ext>
            </a:extLst>
          </p:cNvPr>
          <p:cNvSpPr txBox="1"/>
          <p:nvPr/>
        </p:nvSpPr>
        <p:spPr>
          <a:xfrm>
            <a:off x="2040834" y="1859797"/>
            <a:ext cx="4585252" cy="1668214"/>
          </a:xfrm>
          <a:prstGeom prst="rect">
            <a:avLst/>
          </a:prstGeom>
          <a:noFill/>
        </p:spPr>
        <p:txBody>
          <a:bodyPr wrap="square">
            <a:spAutoFit/>
          </a:bodyPr>
          <a:lstStyle/>
          <a:p>
            <a:pPr marL="342900" indent="-342900" algn="just">
              <a:lnSpc>
                <a:spcPct val="150000"/>
              </a:lnSpc>
              <a:buClr>
                <a:schemeClr val="dk1"/>
              </a:buClr>
              <a:buSzPts val="1100"/>
              <a:buFont typeface="+mj-lt"/>
              <a:buAutoNum type="arabicParenR"/>
            </a:pPr>
            <a:r>
              <a:rPr lang="en-US"/>
              <a:t>Improve efficiency and productivity.</a:t>
            </a:r>
          </a:p>
          <a:p>
            <a:pPr marL="342900" indent="-342900" algn="just">
              <a:lnSpc>
                <a:spcPct val="150000"/>
              </a:lnSpc>
              <a:buClr>
                <a:schemeClr val="dk1"/>
              </a:buClr>
              <a:buSzPts val="1100"/>
              <a:buFont typeface="+mj-lt"/>
              <a:buAutoNum type="arabicParenR"/>
            </a:pPr>
            <a:r>
              <a:rPr lang="en-US"/>
              <a:t> Cost saving</a:t>
            </a:r>
          </a:p>
          <a:p>
            <a:pPr marL="342900" indent="-342900" algn="just">
              <a:lnSpc>
                <a:spcPct val="150000"/>
              </a:lnSpc>
              <a:buClr>
                <a:schemeClr val="dk1"/>
              </a:buClr>
              <a:buSzPts val="1100"/>
              <a:buFont typeface="+mj-lt"/>
              <a:buAutoNum type="arabicParenR"/>
            </a:pPr>
            <a:r>
              <a:rPr lang="en-US"/>
              <a:t> Better data collection and analysis</a:t>
            </a:r>
          </a:p>
          <a:p>
            <a:pPr marL="342900" indent="-342900" algn="just">
              <a:lnSpc>
                <a:spcPct val="150000"/>
              </a:lnSpc>
              <a:buClr>
                <a:schemeClr val="dk1"/>
              </a:buClr>
              <a:buSzPts val="1100"/>
              <a:buFont typeface="+mj-lt"/>
              <a:buAutoNum type="arabicParenR"/>
            </a:pPr>
            <a:r>
              <a:rPr lang="en-US"/>
              <a:t> Enhanced safety and security</a:t>
            </a:r>
          </a:p>
          <a:p>
            <a:pPr marL="342900" indent="-342900" algn="just">
              <a:lnSpc>
                <a:spcPct val="150000"/>
              </a:lnSpc>
              <a:buClr>
                <a:schemeClr val="dk1"/>
              </a:buClr>
              <a:buSzPts val="1100"/>
              <a:buFont typeface="+mj-lt"/>
              <a:buAutoNum type="arabicParenR"/>
            </a:pPr>
            <a:r>
              <a:rPr lang="en-US"/>
              <a:t> Remote monitoring and control</a:t>
            </a:r>
          </a:p>
        </p:txBody>
      </p:sp>
    </p:spTree>
    <p:extLst>
      <p:ext uri="{BB962C8B-B14F-4D97-AF65-F5344CB8AC3E}">
        <p14:creationId xmlns:p14="http://schemas.microsoft.com/office/powerpoint/2010/main" val="384419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8" name="Google Shape;222;p34">
            <a:extLst>
              <a:ext uri="{FF2B5EF4-FFF2-40B4-BE49-F238E27FC236}">
                <a16:creationId xmlns:a16="http://schemas.microsoft.com/office/drawing/2014/main" id="{63B48648-3A32-879E-5FC5-CB662BBAC5DD}"/>
              </a:ext>
            </a:extLst>
          </p:cNvPr>
          <p:cNvSpPr txBox="1">
            <a:spLocks noGrp="1"/>
          </p:cNvSpPr>
          <p:nvPr>
            <p:ph type="title"/>
          </p:nvPr>
        </p:nvSpPr>
        <p:spPr>
          <a:xfrm>
            <a:off x="2558117" y="2636253"/>
            <a:ext cx="4177692" cy="467150"/>
          </a:xfrm>
          <a:prstGeom prst="rect">
            <a:avLst/>
          </a:prstGeom>
        </p:spPr>
        <p:txBody>
          <a:bodyPr spcFirstLastPara="1" wrap="square" lIns="91425" tIns="91425" rIns="91425" bIns="91425" anchor="ctr" anchorCtr="0">
            <a:noAutofit/>
          </a:bodyPr>
          <a:lstStyle/>
          <a:p>
            <a:r>
              <a:rPr lang="en-US" sz="3600"/>
              <a:t>Related Work</a:t>
            </a:r>
          </a:p>
        </p:txBody>
      </p:sp>
      <p:sp>
        <p:nvSpPr>
          <p:cNvPr id="9" name="Google Shape;199;p32">
            <a:extLst>
              <a:ext uri="{FF2B5EF4-FFF2-40B4-BE49-F238E27FC236}">
                <a16:creationId xmlns:a16="http://schemas.microsoft.com/office/drawing/2014/main" id="{B65C6721-61ED-AE60-B8B2-633A619DDBF4}"/>
              </a:ext>
            </a:extLst>
          </p:cNvPr>
          <p:cNvSpPr txBox="1">
            <a:spLocks/>
          </p:cNvSpPr>
          <p:nvPr/>
        </p:nvSpPr>
        <p:spPr>
          <a:xfrm>
            <a:off x="5300038" y="1997537"/>
            <a:ext cx="1435771" cy="5742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6000" b="1">
                <a:solidFill>
                  <a:schemeClr val="accent3"/>
                </a:solidFill>
                <a:latin typeface="Montserrat" panose="00000500000000000000" pitchFamily="2" charset="0"/>
              </a:rPr>
              <a:t>04</a:t>
            </a:r>
          </a:p>
        </p:txBody>
      </p:sp>
      <p:pic>
        <p:nvPicPr>
          <p:cNvPr id="10" name="صورة 9" descr="صورة تحتوي على نص, الخط, الرسومات, شعار&#10;&#10;تم إنشاء الوصف تلقائياً">
            <a:extLst>
              <a:ext uri="{FF2B5EF4-FFF2-40B4-BE49-F238E27FC236}">
                <a16:creationId xmlns:a16="http://schemas.microsoft.com/office/drawing/2014/main" id="{3F2D00A6-04FF-D142-FB3A-BFF6D185D7FF}"/>
              </a:ext>
            </a:extLst>
          </p:cNvPr>
          <p:cNvPicPr>
            <a:picLocks noChangeAspect="1"/>
          </p:cNvPicPr>
          <p:nvPr/>
        </p:nvPicPr>
        <p:blipFill>
          <a:blip r:embed="rId3"/>
          <a:stretch>
            <a:fillRect/>
          </a:stretch>
        </p:blipFill>
        <p:spPr>
          <a:xfrm>
            <a:off x="99500" y="122726"/>
            <a:ext cx="716442" cy="900574"/>
          </a:xfrm>
          <a:prstGeom prst="rect">
            <a:avLst/>
          </a:prstGeom>
        </p:spPr>
      </p:pic>
      <p:pic>
        <p:nvPicPr>
          <p:cNvPr id="11" name="صورة 10" descr="صورة تحتوي على رمز, فن, لافتة, كنيسة&#10;&#10;تم إنشاء الوصف تلقائياً">
            <a:extLst>
              <a:ext uri="{FF2B5EF4-FFF2-40B4-BE49-F238E27FC236}">
                <a16:creationId xmlns:a16="http://schemas.microsoft.com/office/drawing/2014/main" id="{97C08A92-5623-EA64-8724-02B02183412E}"/>
              </a:ext>
            </a:extLst>
          </p:cNvPr>
          <p:cNvPicPr>
            <a:picLocks noChangeAspect="1"/>
          </p:cNvPicPr>
          <p:nvPr/>
        </p:nvPicPr>
        <p:blipFill>
          <a:blip r:embed="rId4"/>
          <a:stretch>
            <a:fillRect/>
          </a:stretch>
        </p:blipFill>
        <p:spPr>
          <a:xfrm>
            <a:off x="8484754" y="122726"/>
            <a:ext cx="559746" cy="809272"/>
          </a:xfrm>
          <a:prstGeom prst="rect">
            <a:avLst/>
          </a:prstGeom>
        </p:spPr>
      </p:pic>
      <p:sp>
        <p:nvSpPr>
          <p:cNvPr id="2" name="Google Shape;186;p30">
            <a:extLst>
              <a:ext uri="{FF2B5EF4-FFF2-40B4-BE49-F238E27FC236}">
                <a16:creationId xmlns:a16="http://schemas.microsoft.com/office/drawing/2014/main" id="{125CBECF-47F7-8C10-0054-38EC98BC6C8D}"/>
              </a:ext>
            </a:extLst>
          </p:cNvPr>
          <p:cNvSpPr txBox="1">
            <a:spLocks/>
          </p:cNvSpPr>
          <p:nvPr/>
        </p:nvSpPr>
        <p:spPr>
          <a:xfrm>
            <a:off x="4229418" y="4781699"/>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Tree>
    <p:extLst>
      <p:ext uri="{BB962C8B-B14F-4D97-AF65-F5344CB8AC3E}">
        <p14:creationId xmlns:p14="http://schemas.microsoft.com/office/powerpoint/2010/main" val="5810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r>
              <a:rPr lang="en-US"/>
              <a:t>Related Work</a:t>
            </a:r>
            <a:br>
              <a:rPr lang="en-US"/>
            </a:br>
            <a:endParaRPr/>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215;p33">
            <a:extLst>
              <a:ext uri="{FF2B5EF4-FFF2-40B4-BE49-F238E27FC236}">
                <a16:creationId xmlns:a16="http://schemas.microsoft.com/office/drawing/2014/main" id="{6BBA799B-EEF7-8F0C-55B5-B052261389CD}"/>
              </a:ext>
            </a:extLst>
          </p:cNvPr>
          <p:cNvSpPr txBox="1">
            <a:spLocks/>
          </p:cNvSpPr>
          <p:nvPr/>
        </p:nvSpPr>
        <p:spPr>
          <a:xfrm>
            <a:off x="1285826" y="1105174"/>
            <a:ext cx="6228156" cy="4286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Clr>
                <a:schemeClr val="dk1"/>
              </a:buClr>
              <a:buSzPts val="1100"/>
              <a:buFont typeface="Wingdings" panose="05000000000000000000" pitchFamily="2" charset="2"/>
              <a:buChar char="q"/>
            </a:pPr>
            <a:r>
              <a:rPr lang="en-US"/>
              <a:t>In related works, we found several scientific papers that speak in our field:</a:t>
            </a:r>
          </a:p>
        </p:txBody>
      </p:sp>
      <p:sp>
        <p:nvSpPr>
          <p:cNvPr id="5" name="Google Shape;186;p30">
            <a:extLst>
              <a:ext uri="{FF2B5EF4-FFF2-40B4-BE49-F238E27FC236}">
                <a16:creationId xmlns:a16="http://schemas.microsoft.com/office/drawing/2014/main" id="{ECCE56A0-7422-B2A8-6F07-16084BB21DCD}"/>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
        <p:nvSpPr>
          <p:cNvPr id="6" name="Google Shape;215;p33">
            <a:extLst>
              <a:ext uri="{FF2B5EF4-FFF2-40B4-BE49-F238E27FC236}">
                <a16:creationId xmlns:a16="http://schemas.microsoft.com/office/drawing/2014/main" id="{D8A59E48-025F-77F8-6141-B6D252A05CF7}"/>
              </a:ext>
            </a:extLst>
          </p:cNvPr>
          <p:cNvSpPr txBox="1">
            <a:spLocks/>
          </p:cNvSpPr>
          <p:nvPr/>
        </p:nvSpPr>
        <p:spPr>
          <a:xfrm>
            <a:off x="1935182" y="1646772"/>
            <a:ext cx="5578800" cy="4286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dk1"/>
              </a:buClr>
              <a:buSzPts val="1100"/>
              <a:buFont typeface="+mj-lt"/>
              <a:buAutoNum type="arabicParenR"/>
            </a:pPr>
            <a:r>
              <a:rPr lang="en-US"/>
              <a:t>According to " Internet of Water Things: A Remote Raw Water Monitoring and Control System.“ The scientific paper published on IEEE </a:t>
            </a:r>
          </a:p>
          <a:p>
            <a:pPr marL="285750" indent="-285750" algn="just">
              <a:buClr>
                <a:schemeClr val="dk1"/>
              </a:buClr>
              <a:buSzPts val="1100"/>
              <a:buFont typeface="Wingdings" panose="05000000000000000000" pitchFamily="2" charset="2"/>
              <a:buChar char="§"/>
            </a:pPr>
            <a:endParaRPr lang="en-US"/>
          </a:p>
          <a:p>
            <a:pPr marL="285750" indent="-285750" algn="just">
              <a:buClr>
                <a:schemeClr val="dk1"/>
              </a:buClr>
              <a:buSzPts val="1100"/>
              <a:buFont typeface="Wingdings" panose="05000000000000000000" pitchFamily="2" charset="2"/>
              <a:buChar char="§"/>
            </a:pPr>
            <a:endParaRPr lang="en-US"/>
          </a:p>
        </p:txBody>
      </p:sp>
      <p:sp>
        <p:nvSpPr>
          <p:cNvPr id="8" name="Google Shape;215;p33">
            <a:extLst>
              <a:ext uri="{FF2B5EF4-FFF2-40B4-BE49-F238E27FC236}">
                <a16:creationId xmlns:a16="http://schemas.microsoft.com/office/drawing/2014/main" id="{F625160D-AA8E-42E2-2422-6F874AE831A7}"/>
              </a:ext>
            </a:extLst>
          </p:cNvPr>
          <p:cNvSpPr txBox="1">
            <a:spLocks/>
          </p:cNvSpPr>
          <p:nvPr/>
        </p:nvSpPr>
        <p:spPr>
          <a:xfrm>
            <a:off x="2093842" y="2357449"/>
            <a:ext cx="5420139" cy="4286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Clr>
                <a:schemeClr val="dk1"/>
              </a:buClr>
              <a:buSzPts val="1100"/>
              <a:buFont typeface="Wingdings" panose="05000000000000000000" pitchFamily="2" charset="2"/>
              <a:buChar char="ü"/>
            </a:pPr>
            <a:r>
              <a:rPr lang="en-US"/>
              <a:t>This study aims to develop a new online system called the Internet of Water Things (IOWT) for monitoring and managing water resources.</a:t>
            </a:r>
          </a:p>
          <a:p>
            <a:pPr marL="285750" indent="-285750" algn="just">
              <a:buClr>
                <a:schemeClr val="dk1"/>
              </a:buClr>
              <a:buSzPts val="1100"/>
              <a:buFont typeface="Wingdings" panose="05000000000000000000" pitchFamily="2" charset="2"/>
              <a:buChar char="ü"/>
            </a:pPr>
            <a:endParaRPr lang="en-US" sz="400"/>
          </a:p>
          <a:p>
            <a:pPr marL="285750" indent="-285750" algn="just">
              <a:buClr>
                <a:schemeClr val="dk1"/>
              </a:buClr>
              <a:buSzPts val="1100"/>
              <a:buFont typeface="Wingdings" panose="05000000000000000000" pitchFamily="2" charset="2"/>
              <a:buChar char="ü"/>
            </a:pPr>
            <a:r>
              <a:rPr lang="en-US"/>
              <a:t> The system is based on a serverless architecture and an IoT architectural reference model.</a:t>
            </a:r>
          </a:p>
          <a:p>
            <a:pPr marL="285750" indent="-285750" algn="just">
              <a:buClr>
                <a:schemeClr val="dk1"/>
              </a:buClr>
              <a:buSzPts val="1100"/>
              <a:buFont typeface="Wingdings" panose="05000000000000000000" pitchFamily="2" charset="2"/>
              <a:buChar char="ü"/>
            </a:pPr>
            <a:endParaRPr lang="en-US" sz="400"/>
          </a:p>
          <a:p>
            <a:pPr marL="285750" indent="-285750" algn="just">
              <a:buClr>
                <a:schemeClr val="dk1"/>
              </a:buClr>
              <a:buSzPts val="1100"/>
              <a:buFont typeface="Wingdings" panose="05000000000000000000" pitchFamily="2" charset="2"/>
              <a:buChar char="ü"/>
            </a:pPr>
            <a:r>
              <a:rPr lang="en-US"/>
              <a:t> The system is tested in a simulated environment using electronic devices such as level sensors, temperature sensors, and rain gauges.</a:t>
            </a:r>
          </a:p>
          <a:p>
            <a:pPr marL="285750" indent="-285750" algn="just">
              <a:buClr>
                <a:schemeClr val="dk1"/>
              </a:buClr>
              <a:buSzPts val="1100"/>
              <a:buFont typeface="Wingdings" panose="05000000000000000000" pitchFamily="2" charset="2"/>
              <a:buChar char="ü"/>
            </a:pPr>
            <a:endParaRPr lang="en-US" sz="400"/>
          </a:p>
          <a:p>
            <a:pPr marL="285750" indent="-285750" algn="just">
              <a:buClr>
                <a:schemeClr val="dk1"/>
              </a:buClr>
              <a:buSzPts val="1100"/>
              <a:buFont typeface="Wingdings" panose="05000000000000000000" pitchFamily="2" charset="2"/>
              <a:buChar char="ü"/>
            </a:pPr>
            <a:r>
              <a:rPr lang="en-US"/>
              <a:t> Data is collected and analyzed, then transmitted over the 3G network and processed.</a:t>
            </a:r>
          </a:p>
        </p:txBody>
      </p:sp>
    </p:spTree>
    <p:extLst>
      <p:ext uri="{BB962C8B-B14F-4D97-AF65-F5344CB8AC3E}">
        <p14:creationId xmlns:p14="http://schemas.microsoft.com/office/powerpoint/2010/main" val="3690912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943087" y="371387"/>
            <a:ext cx="7708200" cy="936300"/>
          </a:xfrm>
          <a:prstGeom prst="rect">
            <a:avLst/>
          </a:prstGeom>
        </p:spPr>
        <p:txBody>
          <a:bodyPr spcFirstLastPara="1" wrap="square" lIns="91425" tIns="91425" rIns="91425" bIns="91425" anchor="t" anchorCtr="0">
            <a:noAutofit/>
          </a:bodyPr>
          <a:lstStyle/>
          <a:p>
            <a:r>
              <a:rPr lang="en-US"/>
              <a:t>Related Work</a:t>
            </a:r>
            <a:r>
              <a:rPr lang="en-US" sz="2800" spc="-9"/>
              <a:t> </a:t>
            </a:r>
            <a:r>
              <a:rPr lang="en-US" sz="2000" spc="-9"/>
              <a:t>(Cont)</a:t>
            </a:r>
            <a:br>
              <a:rPr lang="en-US"/>
            </a:br>
            <a:endParaRPr/>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5" name="Google Shape;186;p30">
            <a:extLst>
              <a:ext uri="{FF2B5EF4-FFF2-40B4-BE49-F238E27FC236}">
                <a16:creationId xmlns:a16="http://schemas.microsoft.com/office/drawing/2014/main" id="{ECCE56A0-7422-B2A8-6F07-16084BB21DCD}"/>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
        <p:nvSpPr>
          <p:cNvPr id="6" name="Google Shape;215;p33">
            <a:extLst>
              <a:ext uri="{FF2B5EF4-FFF2-40B4-BE49-F238E27FC236}">
                <a16:creationId xmlns:a16="http://schemas.microsoft.com/office/drawing/2014/main" id="{D8A59E48-025F-77F8-6141-B6D252A05CF7}"/>
              </a:ext>
            </a:extLst>
          </p:cNvPr>
          <p:cNvSpPr txBox="1">
            <a:spLocks/>
          </p:cNvSpPr>
          <p:nvPr/>
        </p:nvSpPr>
        <p:spPr>
          <a:xfrm>
            <a:off x="1596968" y="1189665"/>
            <a:ext cx="5883883" cy="4286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dk1"/>
              </a:buClr>
              <a:buSzPts val="1100"/>
              <a:buFont typeface="+mj-lt"/>
              <a:buAutoNum type="arabicParenR" startAt="2"/>
            </a:pPr>
            <a:r>
              <a:rPr lang="en-US"/>
              <a:t>According to “Surface Water Monitoring Systems – Importance of Integration of Information Sources for Sustainable Watershed Management.” The scientific paper published on IEEE </a:t>
            </a:r>
          </a:p>
          <a:p>
            <a:pPr marL="342900" indent="-342900">
              <a:buClr>
                <a:schemeClr val="dk1"/>
              </a:buClr>
              <a:buSzPts val="1100"/>
              <a:buFont typeface="+mj-lt"/>
              <a:buAutoNum type="arabicParenR" startAt="2"/>
            </a:pPr>
            <a:endParaRPr lang="en-US"/>
          </a:p>
          <a:p>
            <a:pPr marL="342900" indent="-342900">
              <a:buClr>
                <a:schemeClr val="dk1"/>
              </a:buClr>
              <a:buSzPts val="1100"/>
              <a:buFont typeface="+mj-lt"/>
              <a:buAutoNum type="arabicParenR" startAt="2"/>
            </a:pPr>
            <a:endParaRPr lang="en-US"/>
          </a:p>
        </p:txBody>
      </p:sp>
      <p:sp>
        <p:nvSpPr>
          <p:cNvPr id="8" name="Google Shape;215;p33">
            <a:extLst>
              <a:ext uri="{FF2B5EF4-FFF2-40B4-BE49-F238E27FC236}">
                <a16:creationId xmlns:a16="http://schemas.microsoft.com/office/drawing/2014/main" id="{F625160D-AA8E-42E2-2422-6F874AE831A7}"/>
              </a:ext>
            </a:extLst>
          </p:cNvPr>
          <p:cNvSpPr txBox="1">
            <a:spLocks/>
          </p:cNvSpPr>
          <p:nvPr/>
        </p:nvSpPr>
        <p:spPr>
          <a:xfrm>
            <a:off x="2099905" y="2065902"/>
            <a:ext cx="5380946" cy="4286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Clr>
                <a:schemeClr val="dk1"/>
              </a:buClr>
              <a:buSzPts val="1100"/>
              <a:buFont typeface="Wingdings" panose="05000000000000000000" pitchFamily="2" charset="2"/>
              <a:buChar char="ü"/>
            </a:pPr>
            <a:r>
              <a:rPr lang="en-US"/>
              <a:t>A framework is proposed to integrate all water monitoring approaches, sampling techniques, and predictive models to provide comprehensive environmental assessment information.</a:t>
            </a:r>
          </a:p>
          <a:p>
            <a:pPr marL="285750" indent="-285750" algn="just">
              <a:buClr>
                <a:schemeClr val="dk1"/>
              </a:buClr>
              <a:buSzPts val="1100"/>
              <a:buFont typeface="Wingdings" panose="05000000000000000000" pitchFamily="2" charset="2"/>
              <a:buChar char="ü"/>
            </a:pPr>
            <a:endParaRPr lang="en-US" sz="600"/>
          </a:p>
          <a:p>
            <a:pPr marL="285750" indent="-285750" algn="just">
              <a:buClr>
                <a:schemeClr val="dk1"/>
              </a:buClr>
              <a:buSzPts val="1100"/>
              <a:buFont typeface="Wingdings" panose="05000000000000000000" pitchFamily="2" charset="2"/>
              <a:buChar char="ü"/>
            </a:pPr>
            <a:r>
              <a:rPr lang="en-US"/>
              <a:t>The study recommends integrating discrete modeling approaches through integrated semi-automated models, data science and artificial intelligence.</a:t>
            </a:r>
          </a:p>
          <a:p>
            <a:pPr algn="just">
              <a:buClr>
                <a:schemeClr val="dk1"/>
              </a:buClr>
              <a:buSzPts val="1100"/>
            </a:pPr>
            <a:endParaRPr lang="en-US" sz="500"/>
          </a:p>
          <a:p>
            <a:pPr marL="285750" indent="-285750" algn="just">
              <a:buClr>
                <a:schemeClr val="dk1"/>
              </a:buClr>
              <a:buSzPts val="1100"/>
              <a:buFont typeface="Wingdings" panose="05000000000000000000" pitchFamily="2" charset="2"/>
              <a:buChar char="ü"/>
            </a:pPr>
            <a:r>
              <a:rPr lang="en-US"/>
              <a:t>To achieve an overall goal of standardized water management through the implementation of integrated water monitoring systems.</a:t>
            </a:r>
          </a:p>
        </p:txBody>
      </p:sp>
    </p:spTree>
    <p:extLst>
      <p:ext uri="{BB962C8B-B14F-4D97-AF65-F5344CB8AC3E}">
        <p14:creationId xmlns:p14="http://schemas.microsoft.com/office/powerpoint/2010/main" val="3469812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8" name="Google Shape;222;p34">
            <a:extLst>
              <a:ext uri="{FF2B5EF4-FFF2-40B4-BE49-F238E27FC236}">
                <a16:creationId xmlns:a16="http://schemas.microsoft.com/office/drawing/2014/main" id="{63B48648-3A32-879E-5FC5-CB662BBAC5DD}"/>
              </a:ext>
            </a:extLst>
          </p:cNvPr>
          <p:cNvSpPr txBox="1">
            <a:spLocks noGrp="1"/>
          </p:cNvSpPr>
          <p:nvPr>
            <p:ph type="title"/>
          </p:nvPr>
        </p:nvSpPr>
        <p:spPr>
          <a:xfrm>
            <a:off x="2558117" y="2951747"/>
            <a:ext cx="4177692" cy="467150"/>
          </a:xfrm>
          <a:prstGeom prst="rect">
            <a:avLst/>
          </a:prstGeom>
        </p:spPr>
        <p:txBody>
          <a:bodyPr spcFirstLastPara="1" wrap="square" lIns="91425" tIns="91425" rIns="91425" bIns="91425" anchor="ctr" anchorCtr="0">
            <a:noAutofit/>
          </a:bodyPr>
          <a:lstStyle/>
          <a:p>
            <a:r>
              <a:rPr lang="en-US" sz="3600"/>
              <a:t>System Analysis &amp; Design</a:t>
            </a:r>
          </a:p>
        </p:txBody>
      </p:sp>
      <p:sp>
        <p:nvSpPr>
          <p:cNvPr id="9" name="Google Shape;199;p32">
            <a:extLst>
              <a:ext uri="{FF2B5EF4-FFF2-40B4-BE49-F238E27FC236}">
                <a16:creationId xmlns:a16="http://schemas.microsoft.com/office/drawing/2014/main" id="{B65C6721-61ED-AE60-B8B2-633A619DDBF4}"/>
              </a:ext>
            </a:extLst>
          </p:cNvPr>
          <p:cNvSpPr txBox="1">
            <a:spLocks/>
          </p:cNvSpPr>
          <p:nvPr/>
        </p:nvSpPr>
        <p:spPr>
          <a:xfrm>
            <a:off x="5300038" y="1997537"/>
            <a:ext cx="1435771" cy="5742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6000" b="1">
                <a:solidFill>
                  <a:schemeClr val="accent3"/>
                </a:solidFill>
                <a:latin typeface="Montserrat" panose="00000500000000000000" pitchFamily="2" charset="0"/>
              </a:rPr>
              <a:t>05</a:t>
            </a:r>
          </a:p>
        </p:txBody>
      </p:sp>
      <p:pic>
        <p:nvPicPr>
          <p:cNvPr id="10" name="صورة 9" descr="صورة تحتوي على نص, الخط, الرسومات, شعار&#10;&#10;تم إنشاء الوصف تلقائياً">
            <a:extLst>
              <a:ext uri="{FF2B5EF4-FFF2-40B4-BE49-F238E27FC236}">
                <a16:creationId xmlns:a16="http://schemas.microsoft.com/office/drawing/2014/main" id="{3F2D00A6-04FF-D142-FB3A-BFF6D185D7FF}"/>
              </a:ext>
            </a:extLst>
          </p:cNvPr>
          <p:cNvPicPr>
            <a:picLocks noChangeAspect="1"/>
          </p:cNvPicPr>
          <p:nvPr/>
        </p:nvPicPr>
        <p:blipFill>
          <a:blip r:embed="rId3"/>
          <a:stretch>
            <a:fillRect/>
          </a:stretch>
        </p:blipFill>
        <p:spPr>
          <a:xfrm>
            <a:off x="99500" y="122726"/>
            <a:ext cx="716442" cy="900574"/>
          </a:xfrm>
          <a:prstGeom prst="rect">
            <a:avLst/>
          </a:prstGeom>
        </p:spPr>
      </p:pic>
      <p:pic>
        <p:nvPicPr>
          <p:cNvPr id="11" name="صورة 10" descr="صورة تحتوي على رمز, فن, لافتة, كنيسة&#10;&#10;تم إنشاء الوصف تلقائياً">
            <a:extLst>
              <a:ext uri="{FF2B5EF4-FFF2-40B4-BE49-F238E27FC236}">
                <a16:creationId xmlns:a16="http://schemas.microsoft.com/office/drawing/2014/main" id="{97C08A92-5623-EA64-8724-02B02183412E}"/>
              </a:ext>
            </a:extLst>
          </p:cNvPr>
          <p:cNvPicPr>
            <a:picLocks noChangeAspect="1"/>
          </p:cNvPicPr>
          <p:nvPr/>
        </p:nvPicPr>
        <p:blipFill>
          <a:blip r:embed="rId4"/>
          <a:stretch>
            <a:fillRect/>
          </a:stretch>
        </p:blipFill>
        <p:spPr>
          <a:xfrm>
            <a:off x="8484754" y="122726"/>
            <a:ext cx="559746" cy="809272"/>
          </a:xfrm>
          <a:prstGeom prst="rect">
            <a:avLst/>
          </a:prstGeom>
        </p:spPr>
      </p:pic>
      <p:sp>
        <p:nvSpPr>
          <p:cNvPr id="2" name="Google Shape;186;p30">
            <a:extLst>
              <a:ext uri="{FF2B5EF4-FFF2-40B4-BE49-F238E27FC236}">
                <a16:creationId xmlns:a16="http://schemas.microsoft.com/office/drawing/2014/main" id="{8D5E630C-EA47-E3B2-2116-93C2FEE04ABE}"/>
              </a:ext>
            </a:extLst>
          </p:cNvPr>
          <p:cNvSpPr txBox="1">
            <a:spLocks/>
          </p:cNvSpPr>
          <p:nvPr/>
        </p:nvSpPr>
        <p:spPr>
          <a:xfrm>
            <a:off x="4229418" y="4781699"/>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Tree>
    <p:extLst>
      <p:ext uri="{BB962C8B-B14F-4D97-AF65-F5344CB8AC3E}">
        <p14:creationId xmlns:p14="http://schemas.microsoft.com/office/powerpoint/2010/main" val="295120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943087" y="371387"/>
            <a:ext cx="7708200" cy="936300"/>
          </a:xfrm>
          <a:prstGeom prst="rect">
            <a:avLst/>
          </a:prstGeom>
        </p:spPr>
        <p:txBody>
          <a:bodyPr spcFirstLastPara="1" wrap="square" lIns="91425" tIns="91425" rIns="91425" bIns="91425" anchor="t" anchorCtr="0">
            <a:noAutofit/>
          </a:bodyPr>
          <a:lstStyle/>
          <a:p>
            <a:r>
              <a:rPr lang="en-US"/>
              <a:t>Requirements Elicitation Techniques</a:t>
            </a:r>
            <a:endParaRPr/>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5" name="Google Shape;186;p30">
            <a:extLst>
              <a:ext uri="{FF2B5EF4-FFF2-40B4-BE49-F238E27FC236}">
                <a16:creationId xmlns:a16="http://schemas.microsoft.com/office/drawing/2014/main" id="{ECCE56A0-7422-B2A8-6F07-16084BB21DCD}"/>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
        <p:nvSpPr>
          <p:cNvPr id="6" name="Google Shape;215;p33">
            <a:extLst>
              <a:ext uri="{FF2B5EF4-FFF2-40B4-BE49-F238E27FC236}">
                <a16:creationId xmlns:a16="http://schemas.microsoft.com/office/drawing/2014/main" id="{D8A59E48-025F-77F8-6141-B6D252A05CF7}"/>
              </a:ext>
            </a:extLst>
          </p:cNvPr>
          <p:cNvSpPr txBox="1">
            <a:spLocks/>
          </p:cNvSpPr>
          <p:nvPr/>
        </p:nvSpPr>
        <p:spPr>
          <a:xfrm>
            <a:off x="1596966" y="1648809"/>
            <a:ext cx="5883883" cy="4286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dk1"/>
              </a:buClr>
              <a:buSzPts val="1100"/>
              <a:buFont typeface="+mj-lt"/>
              <a:buAutoNum type="arabicParenR"/>
            </a:pPr>
            <a:r>
              <a:rPr lang="en-US"/>
              <a:t>A questionnaire is a research tool used to gather information from respondents by presenting them with a series of questions or prompts.</a:t>
            </a:r>
          </a:p>
        </p:txBody>
      </p:sp>
      <p:sp>
        <p:nvSpPr>
          <p:cNvPr id="4" name="Google Shape;215;p33">
            <a:extLst>
              <a:ext uri="{FF2B5EF4-FFF2-40B4-BE49-F238E27FC236}">
                <a16:creationId xmlns:a16="http://schemas.microsoft.com/office/drawing/2014/main" id="{FF7AAEA6-EB9D-7F41-2009-E75FC8AEE95B}"/>
              </a:ext>
            </a:extLst>
          </p:cNvPr>
          <p:cNvSpPr txBox="1">
            <a:spLocks/>
          </p:cNvSpPr>
          <p:nvPr/>
        </p:nvSpPr>
        <p:spPr>
          <a:xfrm>
            <a:off x="1596967" y="2702970"/>
            <a:ext cx="5883883" cy="4286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dk1"/>
              </a:buClr>
              <a:buSzPts val="1100"/>
              <a:buFont typeface="+mj-lt"/>
              <a:buAutoNum type="arabicParenR" startAt="2"/>
            </a:pPr>
            <a:r>
              <a:rPr lang="en-US"/>
              <a:t>A Google Form was used to publish the questionnaire. There were 550 respondents and 169 answers.</a:t>
            </a:r>
          </a:p>
        </p:txBody>
      </p:sp>
    </p:spTree>
    <p:extLst>
      <p:ext uri="{BB962C8B-B14F-4D97-AF65-F5344CB8AC3E}">
        <p14:creationId xmlns:p14="http://schemas.microsoft.com/office/powerpoint/2010/main" val="253992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786303" y="277037"/>
            <a:ext cx="7708200" cy="936300"/>
          </a:xfrm>
          <a:prstGeom prst="rect">
            <a:avLst/>
          </a:prstGeom>
        </p:spPr>
        <p:txBody>
          <a:bodyPr spcFirstLastPara="1" wrap="square" lIns="91425" tIns="91425" rIns="91425" bIns="91425" anchor="t" anchorCtr="0">
            <a:noAutofit/>
          </a:bodyPr>
          <a:lstStyle/>
          <a:p>
            <a:r>
              <a:rPr lang="en-US"/>
              <a:t>System Analysis &amp; Design</a:t>
            </a:r>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215;p33">
            <a:extLst>
              <a:ext uri="{FF2B5EF4-FFF2-40B4-BE49-F238E27FC236}">
                <a16:creationId xmlns:a16="http://schemas.microsoft.com/office/drawing/2014/main" id="{6BBA799B-EEF7-8F0C-55B5-B052261389CD}"/>
              </a:ext>
            </a:extLst>
          </p:cNvPr>
          <p:cNvSpPr txBox="1">
            <a:spLocks/>
          </p:cNvSpPr>
          <p:nvPr/>
        </p:nvSpPr>
        <p:spPr>
          <a:xfrm>
            <a:off x="1614078" y="1128778"/>
            <a:ext cx="6396985" cy="201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a:p>
        </p:txBody>
      </p:sp>
      <p:sp>
        <p:nvSpPr>
          <p:cNvPr id="5" name="Google Shape;186;p30">
            <a:extLst>
              <a:ext uri="{FF2B5EF4-FFF2-40B4-BE49-F238E27FC236}">
                <a16:creationId xmlns:a16="http://schemas.microsoft.com/office/drawing/2014/main" id="{B5227590-9E1B-4249-DFFC-65C8A7C1E9B5}"/>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pic>
        <p:nvPicPr>
          <p:cNvPr id="9" name="صورة 8" descr="صورة تحتوي على نص, رسم بياني, خط, رسم&#10;&#10;تم إنشاء الوصف تلقائياً">
            <a:extLst>
              <a:ext uri="{FF2B5EF4-FFF2-40B4-BE49-F238E27FC236}">
                <a16:creationId xmlns:a16="http://schemas.microsoft.com/office/drawing/2014/main" id="{6FBB9A56-8755-4E41-414F-97D5A665005B}"/>
              </a:ext>
            </a:extLst>
          </p:cNvPr>
          <p:cNvPicPr>
            <a:picLocks noChangeAspect="1"/>
          </p:cNvPicPr>
          <p:nvPr/>
        </p:nvPicPr>
        <p:blipFill>
          <a:blip r:embed="rId5"/>
          <a:stretch>
            <a:fillRect/>
          </a:stretch>
        </p:blipFill>
        <p:spPr>
          <a:xfrm>
            <a:off x="2673683" y="1006414"/>
            <a:ext cx="4203031" cy="3576523"/>
          </a:xfrm>
          <a:prstGeom prst="rect">
            <a:avLst/>
          </a:prstGeom>
        </p:spPr>
      </p:pic>
      <p:sp>
        <p:nvSpPr>
          <p:cNvPr id="10" name="مستطيل 9">
            <a:extLst>
              <a:ext uri="{FF2B5EF4-FFF2-40B4-BE49-F238E27FC236}">
                <a16:creationId xmlns:a16="http://schemas.microsoft.com/office/drawing/2014/main" id="{CF6D7737-4483-A6FA-638F-CC8198FA5EEC}"/>
              </a:ext>
            </a:extLst>
          </p:cNvPr>
          <p:cNvSpPr/>
          <p:nvPr/>
        </p:nvSpPr>
        <p:spPr>
          <a:xfrm>
            <a:off x="2673684" y="1006414"/>
            <a:ext cx="4203032" cy="35765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مربع نص 10">
            <a:extLst>
              <a:ext uri="{FF2B5EF4-FFF2-40B4-BE49-F238E27FC236}">
                <a16:creationId xmlns:a16="http://schemas.microsoft.com/office/drawing/2014/main" id="{32D8F76B-4FC4-C42A-8BA9-4939B186DCA5}"/>
              </a:ext>
            </a:extLst>
          </p:cNvPr>
          <p:cNvSpPr txBox="1"/>
          <p:nvPr/>
        </p:nvSpPr>
        <p:spPr>
          <a:xfrm>
            <a:off x="3964633" y="4582937"/>
            <a:ext cx="2399848" cy="215444"/>
          </a:xfrm>
          <a:prstGeom prst="rect">
            <a:avLst/>
          </a:prstGeom>
          <a:noFill/>
        </p:spPr>
        <p:txBody>
          <a:bodyPr wrap="square" rtlCol="1">
            <a:spAutoFit/>
          </a:bodyPr>
          <a:lstStyle/>
          <a:p>
            <a:r>
              <a:rPr lang="en-US" sz="800" b="1"/>
              <a:t>     Figure 1. </a:t>
            </a:r>
            <a:r>
              <a:rPr lang="en-US" sz="800"/>
              <a:t>Use case diagram.</a:t>
            </a:r>
            <a:endParaRPr lang="ar-SA" sz="800"/>
          </a:p>
        </p:txBody>
      </p:sp>
      <p:sp>
        <p:nvSpPr>
          <p:cNvPr id="14" name="Google Shape;199;p32">
            <a:extLst>
              <a:ext uri="{FF2B5EF4-FFF2-40B4-BE49-F238E27FC236}">
                <a16:creationId xmlns:a16="http://schemas.microsoft.com/office/drawing/2014/main" id="{C0A6745A-4368-5B69-E997-FEA13A3124EA}"/>
              </a:ext>
            </a:extLst>
          </p:cNvPr>
          <p:cNvSpPr txBox="1">
            <a:spLocks/>
          </p:cNvSpPr>
          <p:nvPr/>
        </p:nvSpPr>
        <p:spPr>
          <a:xfrm>
            <a:off x="257469" y="1781542"/>
            <a:ext cx="2052594" cy="148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a:solidFill>
                  <a:schemeClr val="tx1"/>
                </a:solidFill>
                <a:latin typeface="Montserrat" panose="00000500000000000000" pitchFamily="2" charset="0"/>
              </a:rPr>
              <a:t>Use case diagram </a:t>
            </a:r>
            <a:r>
              <a:rPr lang="en-US" sz="1200">
                <a:solidFill>
                  <a:schemeClr val="tx1"/>
                </a:solidFill>
                <a:latin typeface="Montserrat" panose="00000500000000000000" pitchFamily="2" charset="0"/>
              </a:rPr>
              <a:t>:</a:t>
            </a:r>
            <a:endParaRPr lang="en" sz="1200">
              <a:solidFill>
                <a:schemeClr val="tx1"/>
              </a:solidFill>
              <a:latin typeface="Montserrat" panose="00000500000000000000" pitchFamily="2" charset="0"/>
            </a:endParaRPr>
          </a:p>
        </p:txBody>
      </p:sp>
    </p:spTree>
    <p:extLst>
      <p:ext uri="{BB962C8B-B14F-4D97-AF65-F5344CB8AC3E}">
        <p14:creationId xmlns:p14="http://schemas.microsoft.com/office/powerpoint/2010/main" val="2463783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786303" y="277037"/>
            <a:ext cx="7708200" cy="936300"/>
          </a:xfrm>
          <a:prstGeom prst="rect">
            <a:avLst/>
          </a:prstGeom>
        </p:spPr>
        <p:txBody>
          <a:bodyPr spcFirstLastPara="1" wrap="square" lIns="91425" tIns="91425" rIns="91425" bIns="91425" anchor="t" anchorCtr="0">
            <a:noAutofit/>
          </a:bodyPr>
          <a:lstStyle/>
          <a:p>
            <a:r>
              <a:rPr lang="en-US"/>
              <a:t>System Analysis &amp; Design</a:t>
            </a:r>
            <a:r>
              <a:rPr lang="en-US" sz="2800" spc="-9"/>
              <a:t> </a:t>
            </a:r>
            <a:r>
              <a:rPr lang="en-US" sz="2000" spc="-9"/>
              <a:t>(Cont)</a:t>
            </a:r>
            <a:endParaRPr lang="en-US" sz="2000"/>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215;p33">
            <a:extLst>
              <a:ext uri="{FF2B5EF4-FFF2-40B4-BE49-F238E27FC236}">
                <a16:creationId xmlns:a16="http://schemas.microsoft.com/office/drawing/2014/main" id="{6BBA799B-EEF7-8F0C-55B5-B052261389CD}"/>
              </a:ext>
            </a:extLst>
          </p:cNvPr>
          <p:cNvSpPr txBox="1">
            <a:spLocks/>
          </p:cNvSpPr>
          <p:nvPr/>
        </p:nvSpPr>
        <p:spPr>
          <a:xfrm>
            <a:off x="1614078" y="1128778"/>
            <a:ext cx="6396985" cy="201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a:p>
        </p:txBody>
      </p:sp>
      <p:sp>
        <p:nvSpPr>
          <p:cNvPr id="5" name="Google Shape;186;p30">
            <a:extLst>
              <a:ext uri="{FF2B5EF4-FFF2-40B4-BE49-F238E27FC236}">
                <a16:creationId xmlns:a16="http://schemas.microsoft.com/office/drawing/2014/main" id="{B5227590-9E1B-4249-DFFC-65C8A7C1E9B5}"/>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
        <p:nvSpPr>
          <p:cNvPr id="10" name="مستطيل 9">
            <a:extLst>
              <a:ext uri="{FF2B5EF4-FFF2-40B4-BE49-F238E27FC236}">
                <a16:creationId xmlns:a16="http://schemas.microsoft.com/office/drawing/2014/main" id="{CF6D7737-4483-A6FA-638F-CC8198FA5EEC}"/>
              </a:ext>
            </a:extLst>
          </p:cNvPr>
          <p:cNvSpPr/>
          <p:nvPr/>
        </p:nvSpPr>
        <p:spPr>
          <a:xfrm>
            <a:off x="2673686" y="1193056"/>
            <a:ext cx="4203032" cy="35765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مربع نص 10">
            <a:extLst>
              <a:ext uri="{FF2B5EF4-FFF2-40B4-BE49-F238E27FC236}">
                <a16:creationId xmlns:a16="http://schemas.microsoft.com/office/drawing/2014/main" id="{32D8F76B-4FC4-C42A-8BA9-4939B186DCA5}"/>
              </a:ext>
            </a:extLst>
          </p:cNvPr>
          <p:cNvSpPr txBox="1"/>
          <p:nvPr/>
        </p:nvSpPr>
        <p:spPr>
          <a:xfrm>
            <a:off x="3419920" y="977612"/>
            <a:ext cx="2785299" cy="215444"/>
          </a:xfrm>
          <a:prstGeom prst="rect">
            <a:avLst/>
          </a:prstGeom>
          <a:noFill/>
        </p:spPr>
        <p:txBody>
          <a:bodyPr wrap="square" rtlCol="1">
            <a:spAutoFit/>
          </a:bodyPr>
          <a:lstStyle/>
          <a:p>
            <a:r>
              <a:rPr lang="en-US" sz="800" b="1"/>
              <a:t>     Tabel 1. </a:t>
            </a:r>
            <a:r>
              <a:rPr lang="en-US" sz="800"/>
              <a:t>description of send notification use case.</a:t>
            </a:r>
            <a:endParaRPr lang="ar-SA" sz="800"/>
          </a:p>
        </p:txBody>
      </p:sp>
      <p:graphicFrame>
        <p:nvGraphicFramePr>
          <p:cNvPr id="6" name="جدول 5">
            <a:extLst>
              <a:ext uri="{FF2B5EF4-FFF2-40B4-BE49-F238E27FC236}">
                <a16:creationId xmlns:a16="http://schemas.microsoft.com/office/drawing/2014/main" id="{F6806597-B8F2-F474-C8C3-A7189D5BCB1E}"/>
              </a:ext>
            </a:extLst>
          </p:cNvPr>
          <p:cNvGraphicFramePr>
            <a:graphicFrameLocks noGrp="1"/>
          </p:cNvGraphicFramePr>
          <p:nvPr>
            <p:extLst>
              <p:ext uri="{D42A27DB-BD31-4B8C-83A1-F6EECF244321}">
                <p14:modId xmlns:p14="http://schemas.microsoft.com/office/powerpoint/2010/main" val="77699475"/>
              </p:ext>
            </p:extLst>
          </p:nvPr>
        </p:nvGraphicFramePr>
        <p:xfrm>
          <a:off x="2673686" y="1193056"/>
          <a:ext cx="4203030" cy="3589870"/>
        </p:xfrm>
        <a:graphic>
          <a:graphicData uri="http://schemas.openxmlformats.org/drawingml/2006/table">
            <a:tbl>
              <a:tblPr firstRow="1" firstCol="1" bandRow="1">
                <a:tableStyleId>{EBC9A261-5E40-4B78-8788-4852A71765BA}</a:tableStyleId>
              </a:tblPr>
              <a:tblGrid>
                <a:gridCol w="1814500">
                  <a:extLst>
                    <a:ext uri="{9D8B030D-6E8A-4147-A177-3AD203B41FA5}">
                      <a16:colId xmlns:a16="http://schemas.microsoft.com/office/drawing/2014/main" val="3559677870"/>
                    </a:ext>
                  </a:extLst>
                </a:gridCol>
                <a:gridCol w="1012291">
                  <a:extLst>
                    <a:ext uri="{9D8B030D-6E8A-4147-A177-3AD203B41FA5}">
                      <a16:colId xmlns:a16="http://schemas.microsoft.com/office/drawing/2014/main" val="4208568922"/>
                    </a:ext>
                  </a:extLst>
                </a:gridCol>
                <a:gridCol w="1376239">
                  <a:extLst>
                    <a:ext uri="{9D8B030D-6E8A-4147-A177-3AD203B41FA5}">
                      <a16:colId xmlns:a16="http://schemas.microsoft.com/office/drawing/2014/main" val="3601517018"/>
                    </a:ext>
                  </a:extLst>
                </a:gridCol>
              </a:tblGrid>
              <a:tr h="115415">
                <a:tc>
                  <a:txBody>
                    <a:bodyPr/>
                    <a:lstStyle/>
                    <a:p>
                      <a:pPr marR="31115" algn="just">
                        <a:lnSpc>
                          <a:spcPct val="107000"/>
                        </a:lnSpc>
                      </a:pPr>
                      <a:r>
                        <a:rPr lang="en-US" sz="800">
                          <a:effectLst/>
                        </a:rPr>
                        <a:t>Use case name:</a:t>
                      </a:r>
                      <a:endParaRPr lang="en-US" sz="800">
                        <a:effectLst/>
                        <a:latin typeface="Times New Roman" panose="02020603050405020304" pitchFamily="18" charset="0"/>
                        <a:ea typeface="Times New Roman" panose="02020603050405020304" pitchFamily="18" charset="0"/>
                        <a:cs typeface="Arial" panose="020B0604020202020204" pitchFamily="34" charset="0"/>
                      </a:endParaRPr>
                    </a:p>
                  </a:txBody>
                  <a:tcPr marL="55711" marR="31467" marT="7222" marB="0"/>
                </a:tc>
                <a:tc gridSpan="2">
                  <a:txBody>
                    <a:bodyPr/>
                    <a:lstStyle/>
                    <a:p>
                      <a:pPr marR="35560" algn="just">
                        <a:lnSpc>
                          <a:spcPct val="107000"/>
                        </a:lnSpc>
                      </a:pPr>
                      <a:r>
                        <a:rPr lang="en-US" sz="800">
                          <a:effectLst/>
                        </a:rPr>
                        <a:t>Send notification.</a:t>
                      </a:r>
                      <a:endParaRPr lang="en-US" sz="800">
                        <a:effectLst/>
                        <a:latin typeface="Times New Roman" panose="02020603050405020304" pitchFamily="18" charset="0"/>
                        <a:ea typeface="Times New Roman" panose="02020603050405020304" pitchFamily="18" charset="0"/>
                        <a:cs typeface="Arial" panose="020B0604020202020204" pitchFamily="34" charset="0"/>
                      </a:endParaRPr>
                    </a:p>
                  </a:txBody>
                  <a:tcPr marL="55711" marR="31467" marT="7222" marB="0"/>
                </a:tc>
                <a:tc hMerge="1">
                  <a:txBody>
                    <a:bodyPr/>
                    <a:lstStyle/>
                    <a:p>
                      <a:pPr rtl="1"/>
                      <a:endParaRPr lang="ar-SA"/>
                    </a:p>
                  </a:txBody>
                  <a:tcPr/>
                </a:tc>
                <a:extLst>
                  <a:ext uri="{0D108BD9-81ED-4DB2-BD59-A6C34878D82A}">
                    <a16:rowId xmlns:a16="http://schemas.microsoft.com/office/drawing/2014/main" val="4020600459"/>
                  </a:ext>
                </a:extLst>
              </a:tr>
              <a:tr h="351981">
                <a:tc>
                  <a:txBody>
                    <a:bodyPr/>
                    <a:lstStyle/>
                    <a:p>
                      <a:pPr marR="31115" algn="just">
                        <a:lnSpc>
                          <a:spcPct val="107000"/>
                        </a:lnSpc>
                      </a:pPr>
                      <a:r>
                        <a:rPr lang="en-US" sz="800">
                          <a:effectLst/>
                        </a:rPr>
                        <a:t>Scenario:</a:t>
                      </a:r>
                      <a:endParaRPr lang="en-US" sz="800">
                        <a:effectLst/>
                        <a:latin typeface="Times New Roman" panose="02020603050405020304" pitchFamily="18" charset="0"/>
                        <a:ea typeface="Times New Roman" panose="02020603050405020304" pitchFamily="18" charset="0"/>
                        <a:cs typeface="Arial" panose="020B0604020202020204" pitchFamily="34" charset="0"/>
                      </a:endParaRPr>
                    </a:p>
                  </a:txBody>
                  <a:tcPr marL="55711" marR="31467" marT="7222" marB="0"/>
                </a:tc>
                <a:tc gridSpan="2">
                  <a:txBody>
                    <a:bodyPr/>
                    <a:lstStyle/>
                    <a:p>
                      <a:pPr algn="just">
                        <a:lnSpc>
                          <a:spcPct val="107000"/>
                        </a:lnSpc>
                      </a:pPr>
                      <a:r>
                        <a:rPr lang="en-US" sz="800">
                          <a:effectLst/>
                        </a:rPr>
                        <a:t>The administrator sends notifications to the user to inform him of the current tunnel status.</a:t>
                      </a:r>
                      <a:endParaRPr lang="en-US" sz="800">
                        <a:effectLst/>
                        <a:latin typeface="Times New Roman" panose="02020603050405020304" pitchFamily="18" charset="0"/>
                        <a:ea typeface="Times New Roman" panose="02020603050405020304" pitchFamily="18" charset="0"/>
                        <a:cs typeface="Arial" panose="020B0604020202020204" pitchFamily="34" charset="0"/>
                      </a:endParaRPr>
                    </a:p>
                  </a:txBody>
                  <a:tcPr marL="55711" marR="31467" marT="7222" marB="0"/>
                </a:tc>
                <a:tc hMerge="1">
                  <a:txBody>
                    <a:bodyPr/>
                    <a:lstStyle/>
                    <a:p>
                      <a:pPr rtl="1"/>
                      <a:endParaRPr lang="ar-SA"/>
                    </a:p>
                  </a:txBody>
                  <a:tcPr/>
                </a:tc>
                <a:extLst>
                  <a:ext uri="{0D108BD9-81ED-4DB2-BD59-A6C34878D82A}">
                    <a16:rowId xmlns:a16="http://schemas.microsoft.com/office/drawing/2014/main" val="3292154608"/>
                  </a:ext>
                </a:extLst>
              </a:tr>
              <a:tr h="1416527">
                <a:tc>
                  <a:txBody>
                    <a:bodyPr/>
                    <a:lstStyle/>
                    <a:p>
                      <a:pPr marR="34290" algn="just">
                        <a:lnSpc>
                          <a:spcPct val="107000"/>
                        </a:lnSpc>
                      </a:pPr>
                      <a:r>
                        <a:rPr lang="en-US" sz="800">
                          <a:effectLst/>
                        </a:rPr>
                        <a:t>Brief description:</a:t>
                      </a:r>
                      <a:endParaRPr lang="en-US" sz="800">
                        <a:effectLst/>
                        <a:latin typeface="Times New Roman" panose="02020603050405020304" pitchFamily="18" charset="0"/>
                        <a:ea typeface="Times New Roman" panose="02020603050405020304" pitchFamily="18" charset="0"/>
                        <a:cs typeface="Arial" panose="020B0604020202020204" pitchFamily="34" charset="0"/>
                      </a:endParaRPr>
                    </a:p>
                  </a:txBody>
                  <a:tcPr marL="55711" marR="31467" marT="7222" marB="0"/>
                </a:tc>
                <a:tc gridSpan="2">
                  <a:txBody>
                    <a:bodyPr/>
                    <a:lstStyle/>
                    <a:p>
                      <a:pPr marR="34925" algn="just">
                        <a:lnSpc>
                          <a:spcPct val="107000"/>
                        </a:lnSpc>
                      </a:pPr>
                      <a:r>
                        <a:rPr lang="en-US" sz="800">
                          <a:effectLst/>
                        </a:rPr>
                        <a:t>In the event of a change in the current tunnel status (tunnel classification), the administrator sends notifications to the user to inform him of the tunnel status. The notification includes the tunnel name, location, notification content and the time of the change, as well as the user's ability to delete the notification, knowing that there is a search box for notifications according to the date</a:t>
                      </a:r>
                      <a:endParaRPr lang="en-US" sz="800">
                        <a:effectLst/>
                        <a:latin typeface="Times New Roman" panose="02020603050405020304" pitchFamily="18" charset="0"/>
                        <a:ea typeface="Times New Roman" panose="02020603050405020304" pitchFamily="18" charset="0"/>
                        <a:cs typeface="Arial" panose="020B0604020202020204" pitchFamily="34" charset="0"/>
                      </a:endParaRPr>
                    </a:p>
                  </a:txBody>
                  <a:tcPr marL="55711" marR="31467" marT="7222" marB="0"/>
                </a:tc>
                <a:tc hMerge="1">
                  <a:txBody>
                    <a:bodyPr/>
                    <a:lstStyle/>
                    <a:p>
                      <a:pPr rtl="1"/>
                      <a:endParaRPr lang="ar-SA"/>
                    </a:p>
                  </a:txBody>
                  <a:tcPr/>
                </a:tc>
                <a:extLst>
                  <a:ext uri="{0D108BD9-81ED-4DB2-BD59-A6C34878D82A}">
                    <a16:rowId xmlns:a16="http://schemas.microsoft.com/office/drawing/2014/main" val="548132731"/>
                  </a:ext>
                </a:extLst>
              </a:tr>
              <a:tr h="588547">
                <a:tc>
                  <a:txBody>
                    <a:bodyPr/>
                    <a:lstStyle/>
                    <a:p>
                      <a:pPr marR="33655" algn="just">
                        <a:lnSpc>
                          <a:spcPct val="107000"/>
                        </a:lnSpc>
                      </a:pPr>
                      <a:r>
                        <a:rPr lang="en-US" sz="800">
                          <a:effectLst/>
                        </a:rPr>
                        <a:t>Actors:</a:t>
                      </a:r>
                      <a:endParaRPr lang="en-US" sz="800">
                        <a:effectLst/>
                        <a:latin typeface="Times New Roman" panose="02020603050405020304" pitchFamily="18" charset="0"/>
                        <a:ea typeface="Times New Roman" panose="02020603050405020304" pitchFamily="18" charset="0"/>
                        <a:cs typeface="Arial" panose="020B0604020202020204" pitchFamily="34" charset="0"/>
                      </a:endParaRPr>
                    </a:p>
                  </a:txBody>
                  <a:tcPr marL="55711" marR="31467" marT="7222" marB="0"/>
                </a:tc>
                <a:tc gridSpan="2">
                  <a:txBody>
                    <a:bodyPr/>
                    <a:lstStyle/>
                    <a:p>
                      <a:pPr marL="915670" marR="911860" algn="just">
                        <a:lnSpc>
                          <a:spcPct val="107000"/>
                        </a:lnSpc>
                        <a:spcAft>
                          <a:spcPts val="0"/>
                        </a:spcAft>
                      </a:pPr>
                      <a:r>
                        <a:rPr lang="en-US" sz="800">
                          <a:effectLst/>
                        </a:rPr>
                        <a:t>Administrator.</a:t>
                      </a:r>
                      <a:endParaRPr lang="en-US" sz="800">
                        <a:effectLst/>
                        <a:latin typeface="Times New Roman" panose="02020603050405020304" pitchFamily="18" charset="0"/>
                        <a:ea typeface="Times New Roman" panose="02020603050405020304" pitchFamily="18" charset="0"/>
                        <a:cs typeface="Arial" panose="020B0604020202020204" pitchFamily="34" charset="0"/>
                      </a:endParaRPr>
                    </a:p>
                  </a:txBody>
                  <a:tcPr marL="55711" marR="31467" marT="7222" marB="0"/>
                </a:tc>
                <a:tc hMerge="1">
                  <a:txBody>
                    <a:bodyPr/>
                    <a:lstStyle/>
                    <a:p>
                      <a:pPr rtl="1"/>
                      <a:endParaRPr lang="ar-SA"/>
                    </a:p>
                  </a:txBody>
                  <a:tcPr/>
                </a:tc>
                <a:extLst>
                  <a:ext uri="{0D108BD9-81ED-4DB2-BD59-A6C34878D82A}">
                    <a16:rowId xmlns:a16="http://schemas.microsoft.com/office/drawing/2014/main" val="3908146929"/>
                  </a:ext>
                </a:extLst>
              </a:tr>
              <a:tr h="1104054">
                <a:tc>
                  <a:txBody>
                    <a:bodyPr/>
                    <a:lstStyle/>
                    <a:p>
                      <a:pPr marR="32385" algn="just">
                        <a:lnSpc>
                          <a:spcPct val="107000"/>
                        </a:lnSpc>
                      </a:pPr>
                      <a:r>
                        <a:rPr lang="en-US" sz="800">
                          <a:effectLst/>
                        </a:rPr>
                        <a:t>Flow of activities:</a:t>
                      </a:r>
                      <a:endParaRPr lang="en-US" sz="800">
                        <a:effectLst/>
                        <a:latin typeface="Times New Roman" panose="02020603050405020304" pitchFamily="18" charset="0"/>
                        <a:ea typeface="Times New Roman" panose="02020603050405020304" pitchFamily="18" charset="0"/>
                        <a:cs typeface="Arial" panose="020B0604020202020204" pitchFamily="34" charset="0"/>
                      </a:endParaRPr>
                    </a:p>
                  </a:txBody>
                  <a:tcPr marL="55711" marR="31467" marT="7222" marB="0"/>
                </a:tc>
                <a:tc>
                  <a:txBody>
                    <a:bodyPr/>
                    <a:lstStyle/>
                    <a:p>
                      <a:pPr marR="33655" algn="just">
                        <a:lnSpc>
                          <a:spcPct val="107000"/>
                        </a:lnSpc>
                        <a:spcAft>
                          <a:spcPts val="80"/>
                        </a:spcAft>
                      </a:pPr>
                      <a:r>
                        <a:rPr lang="en-US" sz="800">
                          <a:effectLst/>
                        </a:rPr>
                        <a:t>1-Actor:</a:t>
                      </a:r>
                    </a:p>
                    <a:p>
                      <a:pPr algn="just">
                        <a:lnSpc>
                          <a:spcPct val="113000"/>
                        </a:lnSpc>
                        <a:spcAft>
                          <a:spcPts val="20"/>
                        </a:spcAft>
                      </a:pPr>
                      <a:r>
                        <a:rPr lang="en-US" sz="800">
                          <a:effectLst/>
                        </a:rPr>
                        <a:t>- The administrator sets the tunnel classification.</a:t>
                      </a:r>
                    </a:p>
                    <a:p>
                      <a:pPr marL="17145" indent="-17145" algn="just">
                        <a:lnSpc>
                          <a:spcPct val="107000"/>
                        </a:lnSpc>
                      </a:pPr>
                      <a:r>
                        <a:rPr lang="en-US" sz="800">
                          <a:effectLst/>
                        </a:rPr>
                        <a:t>-Connect it with SALEK system.</a:t>
                      </a:r>
                      <a:endParaRPr lang="en-US" sz="800">
                        <a:effectLst/>
                        <a:latin typeface="Times New Roman" panose="02020603050405020304" pitchFamily="18" charset="0"/>
                        <a:ea typeface="Times New Roman" panose="02020603050405020304" pitchFamily="18" charset="0"/>
                        <a:cs typeface="Arial" panose="020B0604020202020204" pitchFamily="34" charset="0"/>
                      </a:endParaRPr>
                    </a:p>
                  </a:txBody>
                  <a:tcPr marL="55711" marR="31467" marT="7222" marB="0"/>
                </a:tc>
                <a:tc>
                  <a:txBody>
                    <a:bodyPr/>
                    <a:lstStyle/>
                    <a:p>
                      <a:pPr marR="31750" algn="just">
                        <a:lnSpc>
                          <a:spcPct val="107000"/>
                        </a:lnSpc>
                        <a:spcAft>
                          <a:spcPts val="80"/>
                        </a:spcAft>
                      </a:pPr>
                      <a:r>
                        <a:rPr lang="en-US" sz="800">
                          <a:effectLst/>
                        </a:rPr>
                        <a:t>2-System:</a:t>
                      </a:r>
                    </a:p>
                    <a:p>
                      <a:pPr algn="just">
                        <a:lnSpc>
                          <a:spcPct val="113000"/>
                        </a:lnSpc>
                        <a:spcAft>
                          <a:spcPts val="20"/>
                        </a:spcAft>
                      </a:pPr>
                      <a:r>
                        <a:rPr lang="en-US" sz="800">
                          <a:effectLst/>
                        </a:rPr>
                        <a:t>-Configure the tunnel status.</a:t>
                      </a:r>
                    </a:p>
                    <a:p>
                      <a:pPr algn="just">
                        <a:lnSpc>
                          <a:spcPct val="113000"/>
                        </a:lnSpc>
                        <a:spcAft>
                          <a:spcPts val="20"/>
                        </a:spcAft>
                      </a:pPr>
                      <a:r>
                        <a:rPr lang="en-US" sz="800">
                          <a:effectLst/>
                        </a:rPr>
                        <a:t>- Sending notifications to inform the user.</a:t>
                      </a:r>
                      <a:endParaRPr lang="en-US" sz="800">
                        <a:effectLst/>
                        <a:latin typeface="Times New Roman" panose="02020603050405020304" pitchFamily="18" charset="0"/>
                        <a:ea typeface="Times New Roman" panose="02020603050405020304" pitchFamily="18" charset="0"/>
                        <a:cs typeface="Arial" panose="020B0604020202020204" pitchFamily="34" charset="0"/>
                      </a:endParaRPr>
                    </a:p>
                  </a:txBody>
                  <a:tcPr marL="55711" marR="31467" marT="7222" marB="0"/>
                </a:tc>
                <a:extLst>
                  <a:ext uri="{0D108BD9-81ED-4DB2-BD59-A6C34878D82A}">
                    <a16:rowId xmlns:a16="http://schemas.microsoft.com/office/drawing/2014/main" val="1568377813"/>
                  </a:ext>
                </a:extLst>
              </a:tr>
            </a:tbl>
          </a:graphicData>
        </a:graphic>
      </p:graphicFrame>
      <p:sp>
        <p:nvSpPr>
          <p:cNvPr id="7" name="Google Shape;199;p32">
            <a:extLst>
              <a:ext uri="{FF2B5EF4-FFF2-40B4-BE49-F238E27FC236}">
                <a16:creationId xmlns:a16="http://schemas.microsoft.com/office/drawing/2014/main" id="{69C99111-9359-DFFD-9569-C19C4B4C9414}"/>
              </a:ext>
            </a:extLst>
          </p:cNvPr>
          <p:cNvSpPr txBox="1">
            <a:spLocks/>
          </p:cNvSpPr>
          <p:nvPr/>
        </p:nvSpPr>
        <p:spPr>
          <a:xfrm>
            <a:off x="257469" y="1781542"/>
            <a:ext cx="2052594" cy="148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a:solidFill>
                  <a:schemeClr val="tx1"/>
                </a:solidFill>
                <a:latin typeface="Montserrat" panose="00000500000000000000" pitchFamily="2" charset="0"/>
              </a:rPr>
              <a:t>Descrirtion of send Notification use case :</a:t>
            </a:r>
            <a:endParaRPr lang="en" sz="1200">
              <a:solidFill>
                <a:schemeClr val="tx1"/>
              </a:solidFill>
              <a:latin typeface="Montserrat" panose="00000500000000000000" pitchFamily="2" charset="0"/>
            </a:endParaRPr>
          </a:p>
        </p:txBody>
      </p:sp>
    </p:spTree>
    <p:extLst>
      <p:ext uri="{BB962C8B-B14F-4D97-AF65-F5344CB8AC3E}">
        <p14:creationId xmlns:p14="http://schemas.microsoft.com/office/powerpoint/2010/main" val="96247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786303" y="277037"/>
            <a:ext cx="7708200" cy="936300"/>
          </a:xfrm>
          <a:prstGeom prst="rect">
            <a:avLst/>
          </a:prstGeom>
        </p:spPr>
        <p:txBody>
          <a:bodyPr spcFirstLastPara="1" wrap="square" lIns="91425" tIns="91425" rIns="91425" bIns="91425" anchor="t" anchorCtr="0">
            <a:noAutofit/>
          </a:bodyPr>
          <a:lstStyle/>
          <a:p>
            <a:r>
              <a:rPr lang="en-US"/>
              <a:t>System Analysis &amp; Design</a:t>
            </a:r>
            <a:r>
              <a:rPr lang="en-US" sz="2800" spc="-9"/>
              <a:t> </a:t>
            </a:r>
            <a:r>
              <a:rPr lang="en-US" sz="2000" spc="-9"/>
              <a:t>(Cont)</a:t>
            </a:r>
            <a:endParaRPr lang="en-US" sz="2000"/>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215;p33">
            <a:extLst>
              <a:ext uri="{FF2B5EF4-FFF2-40B4-BE49-F238E27FC236}">
                <a16:creationId xmlns:a16="http://schemas.microsoft.com/office/drawing/2014/main" id="{6BBA799B-EEF7-8F0C-55B5-B052261389CD}"/>
              </a:ext>
            </a:extLst>
          </p:cNvPr>
          <p:cNvSpPr txBox="1">
            <a:spLocks/>
          </p:cNvSpPr>
          <p:nvPr/>
        </p:nvSpPr>
        <p:spPr>
          <a:xfrm>
            <a:off x="1614078" y="1128778"/>
            <a:ext cx="6396985" cy="201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a:p>
        </p:txBody>
      </p:sp>
      <p:sp>
        <p:nvSpPr>
          <p:cNvPr id="5" name="Google Shape;186;p30">
            <a:extLst>
              <a:ext uri="{FF2B5EF4-FFF2-40B4-BE49-F238E27FC236}">
                <a16:creationId xmlns:a16="http://schemas.microsoft.com/office/drawing/2014/main" id="{B5227590-9E1B-4249-DFFC-65C8A7C1E9B5}"/>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
        <p:nvSpPr>
          <p:cNvPr id="10" name="مستطيل 9">
            <a:extLst>
              <a:ext uri="{FF2B5EF4-FFF2-40B4-BE49-F238E27FC236}">
                <a16:creationId xmlns:a16="http://schemas.microsoft.com/office/drawing/2014/main" id="{CF6D7737-4483-A6FA-638F-CC8198FA5EEC}"/>
              </a:ext>
            </a:extLst>
          </p:cNvPr>
          <p:cNvSpPr/>
          <p:nvPr/>
        </p:nvSpPr>
        <p:spPr>
          <a:xfrm>
            <a:off x="1892968" y="1021940"/>
            <a:ext cx="5491748" cy="35765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صورة 7" descr="صورة تحتوي على نص, لقطة شاشة, الخط, التصميم&#10;&#10;تم إنشاء الوصف تلقائياً">
            <a:extLst>
              <a:ext uri="{FF2B5EF4-FFF2-40B4-BE49-F238E27FC236}">
                <a16:creationId xmlns:a16="http://schemas.microsoft.com/office/drawing/2014/main" id="{276EB334-211F-CE9B-C273-17BD7ED1B731}"/>
              </a:ext>
            </a:extLst>
          </p:cNvPr>
          <p:cNvPicPr>
            <a:picLocks noChangeAspect="1"/>
          </p:cNvPicPr>
          <p:nvPr/>
        </p:nvPicPr>
        <p:blipFill>
          <a:blip r:embed="rId5"/>
          <a:stretch>
            <a:fillRect/>
          </a:stretch>
        </p:blipFill>
        <p:spPr>
          <a:xfrm>
            <a:off x="1967832" y="1117569"/>
            <a:ext cx="5342022" cy="3406306"/>
          </a:xfrm>
          <a:prstGeom prst="rect">
            <a:avLst/>
          </a:prstGeom>
        </p:spPr>
      </p:pic>
      <p:sp>
        <p:nvSpPr>
          <p:cNvPr id="9" name="مربع نص 8">
            <a:extLst>
              <a:ext uri="{FF2B5EF4-FFF2-40B4-BE49-F238E27FC236}">
                <a16:creationId xmlns:a16="http://schemas.microsoft.com/office/drawing/2014/main" id="{AB1639FE-2816-1DD8-0D5B-53FB76CC239D}"/>
              </a:ext>
            </a:extLst>
          </p:cNvPr>
          <p:cNvSpPr txBox="1"/>
          <p:nvPr/>
        </p:nvSpPr>
        <p:spPr>
          <a:xfrm>
            <a:off x="3814906" y="4586370"/>
            <a:ext cx="2399848" cy="215444"/>
          </a:xfrm>
          <a:prstGeom prst="rect">
            <a:avLst/>
          </a:prstGeom>
          <a:noFill/>
        </p:spPr>
        <p:txBody>
          <a:bodyPr wrap="square" rtlCol="1">
            <a:spAutoFit/>
          </a:bodyPr>
          <a:lstStyle/>
          <a:p>
            <a:r>
              <a:rPr lang="en-US" sz="800" b="1"/>
              <a:t>     Figure 2. </a:t>
            </a:r>
            <a:r>
              <a:rPr lang="en-US" sz="800"/>
              <a:t>Class diagram.</a:t>
            </a:r>
            <a:endParaRPr lang="ar-SA" sz="800"/>
          </a:p>
        </p:txBody>
      </p:sp>
      <p:sp>
        <p:nvSpPr>
          <p:cNvPr id="12" name="Google Shape;199;p32">
            <a:extLst>
              <a:ext uri="{FF2B5EF4-FFF2-40B4-BE49-F238E27FC236}">
                <a16:creationId xmlns:a16="http://schemas.microsoft.com/office/drawing/2014/main" id="{E3BE38C0-74D5-409B-0CFE-B00A9A766610}"/>
              </a:ext>
            </a:extLst>
          </p:cNvPr>
          <p:cNvSpPr txBox="1">
            <a:spLocks/>
          </p:cNvSpPr>
          <p:nvPr/>
        </p:nvSpPr>
        <p:spPr>
          <a:xfrm>
            <a:off x="257469" y="1828800"/>
            <a:ext cx="1892173" cy="143414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 sz="1200">
                <a:solidFill>
                  <a:schemeClr val="tx1"/>
                </a:solidFill>
                <a:latin typeface="Montserrat" panose="00000500000000000000" pitchFamily="2" charset="0"/>
              </a:rPr>
              <a:t>Class diagram :</a:t>
            </a:r>
          </a:p>
        </p:txBody>
      </p:sp>
    </p:spTree>
    <p:extLst>
      <p:ext uri="{BB962C8B-B14F-4D97-AF65-F5344CB8AC3E}">
        <p14:creationId xmlns:p14="http://schemas.microsoft.com/office/powerpoint/2010/main" val="3203358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786303" y="277037"/>
            <a:ext cx="7708200" cy="936300"/>
          </a:xfrm>
          <a:prstGeom prst="rect">
            <a:avLst/>
          </a:prstGeom>
        </p:spPr>
        <p:txBody>
          <a:bodyPr spcFirstLastPara="1" wrap="square" lIns="91425" tIns="91425" rIns="91425" bIns="91425" anchor="t" anchorCtr="0">
            <a:noAutofit/>
          </a:bodyPr>
          <a:lstStyle/>
          <a:p>
            <a:r>
              <a:rPr lang="en-US"/>
              <a:t>System Analysis &amp; Design</a:t>
            </a:r>
            <a:r>
              <a:rPr lang="en-US" sz="2800" spc="-9"/>
              <a:t> </a:t>
            </a:r>
            <a:r>
              <a:rPr lang="en-US" sz="2000" spc="-9"/>
              <a:t>(Cont)</a:t>
            </a:r>
            <a:endParaRPr lang="en-US" sz="2000"/>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215;p33">
            <a:extLst>
              <a:ext uri="{FF2B5EF4-FFF2-40B4-BE49-F238E27FC236}">
                <a16:creationId xmlns:a16="http://schemas.microsoft.com/office/drawing/2014/main" id="{6BBA799B-EEF7-8F0C-55B5-B052261389CD}"/>
              </a:ext>
            </a:extLst>
          </p:cNvPr>
          <p:cNvSpPr txBox="1">
            <a:spLocks/>
          </p:cNvSpPr>
          <p:nvPr/>
        </p:nvSpPr>
        <p:spPr>
          <a:xfrm>
            <a:off x="1614078" y="1128778"/>
            <a:ext cx="6396985" cy="201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a:p>
        </p:txBody>
      </p:sp>
      <p:sp>
        <p:nvSpPr>
          <p:cNvPr id="5" name="Google Shape;186;p30">
            <a:extLst>
              <a:ext uri="{FF2B5EF4-FFF2-40B4-BE49-F238E27FC236}">
                <a16:creationId xmlns:a16="http://schemas.microsoft.com/office/drawing/2014/main" id="{B5227590-9E1B-4249-DFFC-65C8A7C1E9B5}"/>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
        <p:nvSpPr>
          <p:cNvPr id="10" name="مستطيل 9">
            <a:extLst>
              <a:ext uri="{FF2B5EF4-FFF2-40B4-BE49-F238E27FC236}">
                <a16:creationId xmlns:a16="http://schemas.microsoft.com/office/drawing/2014/main" id="{CF6D7737-4483-A6FA-638F-CC8198FA5EEC}"/>
              </a:ext>
            </a:extLst>
          </p:cNvPr>
          <p:cNvSpPr/>
          <p:nvPr/>
        </p:nvSpPr>
        <p:spPr>
          <a:xfrm>
            <a:off x="1892968" y="1021940"/>
            <a:ext cx="5491748" cy="35765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مربع نص 8">
            <a:extLst>
              <a:ext uri="{FF2B5EF4-FFF2-40B4-BE49-F238E27FC236}">
                <a16:creationId xmlns:a16="http://schemas.microsoft.com/office/drawing/2014/main" id="{AB1639FE-2816-1DD8-0D5B-53FB76CC239D}"/>
              </a:ext>
            </a:extLst>
          </p:cNvPr>
          <p:cNvSpPr txBox="1"/>
          <p:nvPr/>
        </p:nvSpPr>
        <p:spPr>
          <a:xfrm>
            <a:off x="3466882" y="4588119"/>
            <a:ext cx="2820672" cy="215444"/>
          </a:xfrm>
          <a:prstGeom prst="rect">
            <a:avLst/>
          </a:prstGeom>
          <a:noFill/>
        </p:spPr>
        <p:txBody>
          <a:bodyPr wrap="square" rtlCol="1">
            <a:spAutoFit/>
          </a:bodyPr>
          <a:lstStyle/>
          <a:p>
            <a:r>
              <a:rPr lang="en-US" sz="800" b="1"/>
              <a:t>     Figure 3. </a:t>
            </a:r>
            <a:r>
              <a:rPr lang="en-US" sz="800"/>
              <a:t>SendNotification(). Sequence diagram.</a:t>
            </a:r>
            <a:endParaRPr lang="ar-SA" sz="800"/>
          </a:p>
        </p:txBody>
      </p:sp>
      <p:sp>
        <p:nvSpPr>
          <p:cNvPr id="12" name="Google Shape;199;p32">
            <a:extLst>
              <a:ext uri="{FF2B5EF4-FFF2-40B4-BE49-F238E27FC236}">
                <a16:creationId xmlns:a16="http://schemas.microsoft.com/office/drawing/2014/main" id="{E3BE38C0-74D5-409B-0CFE-B00A9A766610}"/>
              </a:ext>
            </a:extLst>
          </p:cNvPr>
          <p:cNvSpPr txBox="1">
            <a:spLocks/>
          </p:cNvSpPr>
          <p:nvPr/>
        </p:nvSpPr>
        <p:spPr>
          <a:xfrm>
            <a:off x="84907" y="1854679"/>
            <a:ext cx="1892173" cy="143414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 sz="1200">
                <a:solidFill>
                  <a:schemeClr val="tx1"/>
                </a:solidFill>
                <a:latin typeface="Montserrat" panose="00000500000000000000" pitchFamily="2" charset="0"/>
              </a:rPr>
              <a:t>Sequence diagram :</a:t>
            </a:r>
          </a:p>
        </p:txBody>
      </p:sp>
      <p:pic>
        <p:nvPicPr>
          <p:cNvPr id="7" name="صورة 6" descr="صورة تحتوي على لقطة شاشة, رسم بياني, التصميم&#10;&#10;تم إنشاء الوصف تلقائياً">
            <a:extLst>
              <a:ext uri="{FF2B5EF4-FFF2-40B4-BE49-F238E27FC236}">
                <a16:creationId xmlns:a16="http://schemas.microsoft.com/office/drawing/2014/main" id="{34BEBD45-53FC-99AB-DF9B-AE7264F8B9C1}"/>
              </a:ext>
            </a:extLst>
          </p:cNvPr>
          <p:cNvPicPr>
            <a:picLocks noChangeAspect="1"/>
          </p:cNvPicPr>
          <p:nvPr/>
        </p:nvPicPr>
        <p:blipFill>
          <a:blip r:embed="rId5"/>
          <a:stretch>
            <a:fillRect/>
          </a:stretch>
        </p:blipFill>
        <p:spPr>
          <a:xfrm>
            <a:off x="1977080" y="1128778"/>
            <a:ext cx="5310513" cy="3362903"/>
          </a:xfrm>
          <a:prstGeom prst="rect">
            <a:avLst/>
          </a:prstGeom>
        </p:spPr>
      </p:pic>
    </p:spTree>
    <p:extLst>
      <p:ext uri="{BB962C8B-B14F-4D97-AF65-F5344CB8AC3E}">
        <p14:creationId xmlns:p14="http://schemas.microsoft.com/office/powerpoint/2010/main" val="92551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Introduction</a:t>
            </a:r>
            <a:endParaRPr/>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215;p33">
            <a:extLst>
              <a:ext uri="{FF2B5EF4-FFF2-40B4-BE49-F238E27FC236}">
                <a16:creationId xmlns:a16="http://schemas.microsoft.com/office/drawing/2014/main" id="{6BBA799B-EEF7-8F0C-55B5-B052261389CD}"/>
              </a:ext>
            </a:extLst>
          </p:cNvPr>
          <p:cNvSpPr txBox="1">
            <a:spLocks/>
          </p:cNvSpPr>
          <p:nvPr/>
        </p:nvSpPr>
        <p:spPr>
          <a:xfrm>
            <a:off x="1489146" y="1146261"/>
            <a:ext cx="6324443" cy="201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Clr>
                <a:schemeClr val="dk1"/>
              </a:buClr>
              <a:buSzPts val="1100"/>
              <a:buFont typeface="Wingdings" panose="05000000000000000000" pitchFamily="2" charset="2"/>
              <a:buChar char="q"/>
            </a:pPr>
            <a:r>
              <a:rPr lang="en-US"/>
              <a:t>Welcome to the innovative SALEK project! This project is designed to monitor the water level in tunnels during rainy situations and send timely notifications to the relevant authorities. By utilizing Internet of Things (IoT) technology, this project aims to enhance safety measures and minimize the risks associated with water accumulation in tunnels.This project is not just about mitigating risks, but it is also about utilizing cutting-edge technology to make the world a safer and better place.</a:t>
            </a:r>
          </a:p>
        </p:txBody>
      </p:sp>
      <p:sp>
        <p:nvSpPr>
          <p:cNvPr id="5" name="Google Shape;186;p30">
            <a:extLst>
              <a:ext uri="{FF2B5EF4-FFF2-40B4-BE49-F238E27FC236}">
                <a16:creationId xmlns:a16="http://schemas.microsoft.com/office/drawing/2014/main" id="{1F594133-C04B-2E15-168B-98256C8E3353}"/>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Tree>
    <p:extLst>
      <p:ext uri="{BB962C8B-B14F-4D97-AF65-F5344CB8AC3E}">
        <p14:creationId xmlns:p14="http://schemas.microsoft.com/office/powerpoint/2010/main" val="1643651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786303" y="277037"/>
            <a:ext cx="7708200" cy="936300"/>
          </a:xfrm>
          <a:prstGeom prst="rect">
            <a:avLst/>
          </a:prstGeom>
        </p:spPr>
        <p:txBody>
          <a:bodyPr spcFirstLastPara="1" wrap="square" lIns="91425" tIns="91425" rIns="91425" bIns="91425" anchor="t" anchorCtr="0">
            <a:noAutofit/>
          </a:bodyPr>
          <a:lstStyle/>
          <a:p>
            <a:r>
              <a:rPr lang="en-US"/>
              <a:t>System Analysis &amp; Design</a:t>
            </a:r>
            <a:r>
              <a:rPr lang="en-US" sz="2800" spc="-9"/>
              <a:t> </a:t>
            </a:r>
            <a:r>
              <a:rPr lang="en-US" sz="2000" spc="-9"/>
              <a:t>(Cont)</a:t>
            </a:r>
            <a:endParaRPr lang="en-US" sz="2000"/>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215;p33">
            <a:extLst>
              <a:ext uri="{FF2B5EF4-FFF2-40B4-BE49-F238E27FC236}">
                <a16:creationId xmlns:a16="http://schemas.microsoft.com/office/drawing/2014/main" id="{6BBA799B-EEF7-8F0C-55B5-B052261389CD}"/>
              </a:ext>
            </a:extLst>
          </p:cNvPr>
          <p:cNvSpPr txBox="1">
            <a:spLocks/>
          </p:cNvSpPr>
          <p:nvPr/>
        </p:nvSpPr>
        <p:spPr>
          <a:xfrm>
            <a:off x="1614078" y="1128778"/>
            <a:ext cx="6396985" cy="201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a:p>
        </p:txBody>
      </p:sp>
      <p:sp>
        <p:nvSpPr>
          <p:cNvPr id="5" name="Google Shape;186;p30">
            <a:extLst>
              <a:ext uri="{FF2B5EF4-FFF2-40B4-BE49-F238E27FC236}">
                <a16:creationId xmlns:a16="http://schemas.microsoft.com/office/drawing/2014/main" id="{B5227590-9E1B-4249-DFFC-65C8A7C1E9B5}"/>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
        <p:nvSpPr>
          <p:cNvPr id="10" name="مستطيل 9">
            <a:extLst>
              <a:ext uri="{FF2B5EF4-FFF2-40B4-BE49-F238E27FC236}">
                <a16:creationId xmlns:a16="http://schemas.microsoft.com/office/drawing/2014/main" id="{CF6D7737-4483-A6FA-638F-CC8198FA5EEC}"/>
              </a:ext>
            </a:extLst>
          </p:cNvPr>
          <p:cNvSpPr/>
          <p:nvPr/>
        </p:nvSpPr>
        <p:spPr>
          <a:xfrm>
            <a:off x="417689" y="1303867"/>
            <a:ext cx="8308621" cy="3008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مربع نص 8">
            <a:extLst>
              <a:ext uri="{FF2B5EF4-FFF2-40B4-BE49-F238E27FC236}">
                <a16:creationId xmlns:a16="http://schemas.microsoft.com/office/drawing/2014/main" id="{AB1639FE-2816-1DD8-0D5B-53FB76CC239D}"/>
              </a:ext>
            </a:extLst>
          </p:cNvPr>
          <p:cNvSpPr txBox="1"/>
          <p:nvPr/>
        </p:nvSpPr>
        <p:spPr>
          <a:xfrm>
            <a:off x="3685084" y="4345444"/>
            <a:ext cx="2399848" cy="215444"/>
          </a:xfrm>
          <a:prstGeom prst="rect">
            <a:avLst/>
          </a:prstGeom>
          <a:noFill/>
        </p:spPr>
        <p:txBody>
          <a:bodyPr wrap="square" rtlCol="1">
            <a:spAutoFit/>
          </a:bodyPr>
          <a:lstStyle/>
          <a:p>
            <a:r>
              <a:rPr lang="en-US" sz="800" b="1"/>
              <a:t>     Figure 3. </a:t>
            </a:r>
            <a:r>
              <a:rPr lang="en-US" sz="800"/>
              <a:t>User interface prototype.</a:t>
            </a:r>
            <a:endParaRPr lang="ar-SA" sz="800"/>
          </a:p>
        </p:txBody>
      </p:sp>
      <p:pic>
        <p:nvPicPr>
          <p:cNvPr id="17" name="صورة 16" descr="صورة تحتوي على نص, لقطة شاشة, رسم بياني, رقم&#10;&#10;تم إنشاء الوصف تلقائياً">
            <a:extLst>
              <a:ext uri="{FF2B5EF4-FFF2-40B4-BE49-F238E27FC236}">
                <a16:creationId xmlns:a16="http://schemas.microsoft.com/office/drawing/2014/main" id="{E40CC5B5-E099-28F2-FE90-44EBA4881EEF}"/>
              </a:ext>
            </a:extLst>
          </p:cNvPr>
          <p:cNvPicPr>
            <a:picLocks noChangeAspect="1"/>
          </p:cNvPicPr>
          <p:nvPr/>
        </p:nvPicPr>
        <p:blipFill>
          <a:blip r:embed="rId5"/>
          <a:stretch>
            <a:fillRect/>
          </a:stretch>
        </p:blipFill>
        <p:spPr>
          <a:xfrm>
            <a:off x="551483" y="1544331"/>
            <a:ext cx="2565323" cy="2429920"/>
          </a:xfrm>
          <a:prstGeom prst="rect">
            <a:avLst/>
          </a:prstGeom>
        </p:spPr>
      </p:pic>
      <p:pic>
        <p:nvPicPr>
          <p:cNvPr id="19" name="صورة 18" descr="صورة تحتوي على نص, لقطة شاشة, رسم بياني, خط&#10;&#10;تم إنشاء الوصف تلقائياً">
            <a:extLst>
              <a:ext uri="{FF2B5EF4-FFF2-40B4-BE49-F238E27FC236}">
                <a16:creationId xmlns:a16="http://schemas.microsoft.com/office/drawing/2014/main" id="{17E7EA5F-B1BB-B0E3-B7AE-60AEACA78A7B}"/>
              </a:ext>
            </a:extLst>
          </p:cNvPr>
          <p:cNvPicPr>
            <a:picLocks noChangeAspect="1"/>
          </p:cNvPicPr>
          <p:nvPr/>
        </p:nvPicPr>
        <p:blipFill>
          <a:blip r:embed="rId6"/>
          <a:stretch>
            <a:fillRect/>
          </a:stretch>
        </p:blipFill>
        <p:spPr>
          <a:xfrm>
            <a:off x="3245649" y="1602471"/>
            <a:ext cx="2518909" cy="2371780"/>
          </a:xfrm>
          <a:prstGeom prst="rect">
            <a:avLst/>
          </a:prstGeom>
        </p:spPr>
      </p:pic>
      <p:pic>
        <p:nvPicPr>
          <p:cNvPr id="21" name="صورة 20" descr="صورة تحتوي على نص, لقطة شاشة, رسم بياني, رقم&#10;&#10;تم إنشاء الوصف تلقائياً">
            <a:extLst>
              <a:ext uri="{FF2B5EF4-FFF2-40B4-BE49-F238E27FC236}">
                <a16:creationId xmlns:a16="http://schemas.microsoft.com/office/drawing/2014/main" id="{0DF70605-28B1-72A1-BDFE-0873CFA04942}"/>
              </a:ext>
            </a:extLst>
          </p:cNvPr>
          <p:cNvPicPr>
            <a:picLocks noChangeAspect="1"/>
          </p:cNvPicPr>
          <p:nvPr/>
        </p:nvPicPr>
        <p:blipFill>
          <a:blip r:embed="rId7"/>
          <a:stretch>
            <a:fillRect/>
          </a:stretch>
        </p:blipFill>
        <p:spPr>
          <a:xfrm>
            <a:off x="5893402" y="1544331"/>
            <a:ext cx="2764070" cy="2502509"/>
          </a:xfrm>
          <a:prstGeom prst="rect">
            <a:avLst/>
          </a:prstGeom>
        </p:spPr>
      </p:pic>
      <p:sp>
        <p:nvSpPr>
          <p:cNvPr id="22" name="Google Shape;199;p32">
            <a:extLst>
              <a:ext uri="{FF2B5EF4-FFF2-40B4-BE49-F238E27FC236}">
                <a16:creationId xmlns:a16="http://schemas.microsoft.com/office/drawing/2014/main" id="{4A1FF708-71D3-764B-A28A-DD4995F52CF3}"/>
              </a:ext>
            </a:extLst>
          </p:cNvPr>
          <p:cNvSpPr txBox="1">
            <a:spLocks/>
          </p:cNvSpPr>
          <p:nvPr/>
        </p:nvSpPr>
        <p:spPr>
          <a:xfrm>
            <a:off x="1351815" y="3877325"/>
            <a:ext cx="524526" cy="46072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000" b="1">
                <a:solidFill>
                  <a:schemeClr val="accent3"/>
                </a:solidFill>
                <a:latin typeface="Montserrat" panose="00000500000000000000" pitchFamily="2" charset="0"/>
              </a:rPr>
              <a:t>1</a:t>
            </a:r>
          </a:p>
        </p:txBody>
      </p:sp>
      <p:sp>
        <p:nvSpPr>
          <p:cNvPr id="23" name="Google Shape;199;p32">
            <a:extLst>
              <a:ext uri="{FF2B5EF4-FFF2-40B4-BE49-F238E27FC236}">
                <a16:creationId xmlns:a16="http://schemas.microsoft.com/office/drawing/2014/main" id="{7578573C-210F-181B-DF33-61621515E8B3}"/>
              </a:ext>
            </a:extLst>
          </p:cNvPr>
          <p:cNvSpPr txBox="1">
            <a:spLocks/>
          </p:cNvSpPr>
          <p:nvPr/>
        </p:nvSpPr>
        <p:spPr>
          <a:xfrm>
            <a:off x="7007959" y="3864477"/>
            <a:ext cx="524526" cy="46072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000" b="1">
                <a:solidFill>
                  <a:schemeClr val="accent3"/>
                </a:solidFill>
                <a:latin typeface="Montserrat" panose="00000500000000000000" pitchFamily="2" charset="0"/>
              </a:rPr>
              <a:t>3</a:t>
            </a:r>
          </a:p>
        </p:txBody>
      </p:sp>
      <p:sp>
        <p:nvSpPr>
          <p:cNvPr id="24" name="Google Shape;199;p32">
            <a:extLst>
              <a:ext uri="{FF2B5EF4-FFF2-40B4-BE49-F238E27FC236}">
                <a16:creationId xmlns:a16="http://schemas.microsoft.com/office/drawing/2014/main" id="{915E0D8B-9D2C-E3D0-8657-37A669F0C4AD}"/>
              </a:ext>
            </a:extLst>
          </p:cNvPr>
          <p:cNvSpPr txBox="1">
            <a:spLocks/>
          </p:cNvSpPr>
          <p:nvPr/>
        </p:nvSpPr>
        <p:spPr>
          <a:xfrm>
            <a:off x="4169840" y="3838797"/>
            <a:ext cx="524526" cy="47356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2000" b="1">
                <a:solidFill>
                  <a:schemeClr val="accent3"/>
                </a:solidFill>
                <a:latin typeface="Montserrat" panose="00000500000000000000" pitchFamily="2" charset="0"/>
              </a:rPr>
              <a:t>2</a:t>
            </a:r>
          </a:p>
        </p:txBody>
      </p:sp>
    </p:spTree>
    <p:extLst>
      <p:ext uri="{BB962C8B-B14F-4D97-AF65-F5344CB8AC3E}">
        <p14:creationId xmlns:p14="http://schemas.microsoft.com/office/powerpoint/2010/main" val="39431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786303" y="277037"/>
            <a:ext cx="7708200" cy="936300"/>
          </a:xfrm>
          <a:prstGeom prst="rect">
            <a:avLst/>
          </a:prstGeom>
        </p:spPr>
        <p:txBody>
          <a:bodyPr spcFirstLastPara="1" wrap="square" lIns="91425" tIns="91425" rIns="91425" bIns="91425" anchor="t" anchorCtr="0">
            <a:noAutofit/>
          </a:bodyPr>
          <a:lstStyle/>
          <a:p>
            <a:r>
              <a:rPr lang="en-US"/>
              <a:t>System Analysis &amp; Design</a:t>
            </a:r>
            <a:r>
              <a:rPr lang="en-US" sz="2800" spc="-9"/>
              <a:t> </a:t>
            </a:r>
            <a:r>
              <a:rPr lang="en-US" sz="2000" spc="-9"/>
              <a:t>(Cont)</a:t>
            </a:r>
            <a:endParaRPr lang="en-US" sz="2000"/>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215;p33">
            <a:extLst>
              <a:ext uri="{FF2B5EF4-FFF2-40B4-BE49-F238E27FC236}">
                <a16:creationId xmlns:a16="http://schemas.microsoft.com/office/drawing/2014/main" id="{6BBA799B-EEF7-8F0C-55B5-B052261389CD}"/>
              </a:ext>
            </a:extLst>
          </p:cNvPr>
          <p:cNvSpPr txBox="1">
            <a:spLocks/>
          </p:cNvSpPr>
          <p:nvPr/>
        </p:nvSpPr>
        <p:spPr>
          <a:xfrm>
            <a:off x="1614078" y="1128778"/>
            <a:ext cx="6396985" cy="201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a:p>
        </p:txBody>
      </p:sp>
      <p:sp>
        <p:nvSpPr>
          <p:cNvPr id="5" name="Google Shape;186;p30">
            <a:extLst>
              <a:ext uri="{FF2B5EF4-FFF2-40B4-BE49-F238E27FC236}">
                <a16:creationId xmlns:a16="http://schemas.microsoft.com/office/drawing/2014/main" id="{B5227590-9E1B-4249-DFFC-65C8A7C1E9B5}"/>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
        <p:nvSpPr>
          <p:cNvPr id="10" name="مستطيل 9">
            <a:extLst>
              <a:ext uri="{FF2B5EF4-FFF2-40B4-BE49-F238E27FC236}">
                <a16:creationId xmlns:a16="http://schemas.microsoft.com/office/drawing/2014/main" id="{CF6D7737-4483-A6FA-638F-CC8198FA5EEC}"/>
              </a:ext>
            </a:extLst>
          </p:cNvPr>
          <p:cNvSpPr/>
          <p:nvPr/>
        </p:nvSpPr>
        <p:spPr>
          <a:xfrm>
            <a:off x="1717589" y="1031789"/>
            <a:ext cx="5690287" cy="3280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مربع نص 8">
            <a:extLst>
              <a:ext uri="{FF2B5EF4-FFF2-40B4-BE49-F238E27FC236}">
                <a16:creationId xmlns:a16="http://schemas.microsoft.com/office/drawing/2014/main" id="{AB1639FE-2816-1DD8-0D5B-53FB76CC239D}"/>
              </a:ext>
            </a:extLst>
          </p:cNvPr>
          <p:cNvSpPr txBox="1"/>
          <p:nvPr/>
        </p:nvSpPr>
        <p:spPr>
          <a:xfrm>
            <a:off x="3685084" y="4345444"/>
            <a:ext cx="2399848" cy="215444"/>
          </a:xfrm>
          <a:prstGeom prst="rect">
            <a:avLst/>
          </a:prstGeom>
          <a:noFill/>
        </p:spPr>
        <p:txBody>
          <a:bodyPr wrap="square" rtlCol="1">
            <a:spAutoFit/>
          </a:bodyPr>
          <a:lstStyle/>
          <a:p>
            <a:r>
              <a:rPr lang="en-US" sz="800" b="1"/>
              <a:t>     Figure 4. </a:t>
            </a:r>
            <a:r>
              <a:rPr lang="en-US" sz="800"/>
              <a:t>All screen interface prototype.</a:t>
            </a:r>
            <a:endParaRPr lang="ar-SA" sz="800"/>
          </a:p>
        </p:txBody>
      </p:sp>
      <p:pic>
        <p:nvPicPr>
          <p:cNvPr id="7" name="صورة 6" descr="صورة تحتوي على رسم, رسم بياني, رسم تقني, خطة&#10;&#10;تم إنشاء الوصف تلقائياً">
            <a:extLst>
              <a:ext uri="{FF2B5EF4-FFF2-40B4-BE49-F238E27FC236}">
                <a16:creationId xmlns:a16="http://schemas.microsoft.com/office/drawing/2014/main" id="{323CBAB6-1810-313A-15A1-D814146EF8F9}"/>
              </a:ext>
            </a:extLst>
          </p:cNvPr>
          <p:cNvPicPr>
            <a:picLocks noChangeAspect="1"/>
          </p:cNvPicPr>
          <p:nvPr/>
        </p:nvPicPr>
        <p:blipFill>
          <a:blip r:embed="rId5"/>
          <a:stretch>
            <a:fillRect/>
          </a:stretch>
        </p:blipFill>
        <p:spPr>
          <a:xfrm>
            <a:off x="1787195" y="1071259"/>
            <a:ext cx="5577431" cy="3185644"/>
          </a:xfrm>
          <a:prstGeom prst="rect">
            <a:avLst/>
          </a:prstGeom>
        </p:spPr>
      </p:pic>
    </p:spTree>
    <p:extLst>
      <p:ext uri="{BB962C8B-B14F-4D97-AF65-F5344CB8AC3E}">
        <p14:creationId xmlns:p14="http://schemas.microsoft.com/office/powerpoint/2010/main" val="1763649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8" name="Google Shape;222;p34">
            <a:extLst>
              <a:ext uri="{FF2B5EF4-FFF2-40B4-BE49-F238E27FC236}">
                <a16:creationId xmlns:a16="http://schemas.microsoft.com/office/drawing/2014/main" id="{63B48648-3A32-879E-5FC5-CB662BBAC5DD}"/>
              </a:ext>
            </a:extLst>
          </p:cNvPr>
          <p:cNvSpPr txBox="1">
            <a:spLocks noGrp="1"/>
          </p:cNvSpPr>
          <p:nvPr>
            <p:ph type="title"/>
          </p:nvPr>
        </p:nvSpPr>
        <p:spPr>
          <a:xfrm>
            <a:off x="2558117" y="2727158"/>
            <a:ext cx="4177692" cy="467150"/>
          </a:xfrm>
          <a:prstGeom prst="rect">
            <a:avLst/>
          </a:prstGeom>
        </p:spPr>
        <p:txBody>
          <a:bodyPr spcFirstLastPara="1" wrap="square" lIns="91425" tIns="91425" rIns="91425" bIns="91425" anchor="ctr" anchorCtr="0">
            <a:noAutofit/>
          </a:bodyPr>
          <a:lstStyle/>
          <a:p>
            <a:r>
              <a:rPr lang="en-US" sz="3600"/>
              <a:t>Conclusion</a:t>
            </a:r>
          </a:p>
        </p:txBody>
      </p:sp>
      <p:sp>
        <p:nvSpPr>
          <p:cNvPr id="9" name="Google Shape;199;p32">
            <a:extLst>
              <a:ext uri="{FF2B5EF4-FFF2-40B4-BE49-F238E27FC236}">
                <a16:creationId xmlns:a16="http://schemas.microsoft.com/office/drawing/2014/main" id="{B65C6721-61ED-AE60-B8B2-633A619DDBF4}"/>
              </a:ext>
            </a:extLst>
          </p:cNvPr>
          <p:cNvSpPr txBox="1">
            <a:spLocks/>
          </p:cNvSpPr>
          <p:nvPr/>
        </p:nvSpPr>
        <p:spPr>
          <a:xfrm>
            <a:off x="5300038" y="1997537"/>
            <a:ext cx="1435771" cy="5742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6000" b="1">
                <a:solidFill>
                  <a:schemeClr val="accent3"/>
                </a:solidFill>
                <a:latin typeface="Montserrat" panose="00000500000000000000" pitchFamily="2" charset="0"/>
              </a:rPr>
              <a:t>06</a:t>
            </a:r>
          </a:p>
        </p:txBody>
      </p:sp>
      <p:pic>
        <p:nvPicPr>
          <p:cNvPr id="10" name="صورة 9" descr="صورة تحتوي على نص, الخط, الرسومات, شعار&#10;&#10;تم إنشاء الوصف تلقائياً">
            <a:extLst>
              <a:ext uri="{FF2B5EF4-FFF2-40B4-BE49-F238E27FC236}">
                <a16:creationId xmlns:a16="http://schemas.microsoft.com/office/drawing/2014/main" id="{3F2D00A6-04FF-D142-FB3A-BFF6D185D7FF}"/>
              </a:ext>
            </a:extLst>
          </p:cNvPr>
          <p:cNvPicPr>
            <a:picLocks noChangeAspect="1"/>
          </p:cNvPicPr>
          <p:nvPr/>
        </p:nvPicPr>
        <p:blipFill>
          <a:blip r:embed="rId3"/>
          <a:stretch>
            <a:fillRect/>
          </a:stretch>
        </p:blipFill>
        <p:spPr>
          <a:xfrm>
            <a:off x="99500" y="122726"/>
            <a:ext cx="716442" cy="900574"/>
          </a:xfrm>
          <a:prstGeom prst="rect">
            <a:avLst/>
          </a:prstGeom>
        </p:spPr>
      </p:pic>
      <p:pic>
        <p:nvPicPr>
          <p:cNvPr id="11" name="صورة 10" descr="صورة تحتوي على رمز, فن, لافتة, كنيسة&#10;&#10;تم إنشاء الوصف تلقائياً">
            <a:extLst>
              <a:ext uri="{FF2B5EF4-FFF2-40B4-BE49-F238E27FC236}">
                <a16:creationId xmlns:a16="http://schemas.microsoft.com/office/drawing/2014/main" id="{97C08A92-5623-EA64-8724-02B02183412E}"/>
              </a:ext>
            </a:extLst>
          </p:cNvPr>
          <p:cNvPicPr>
            <a:picLocks noChangeAspect="1"/>
          </p:cNvPicPr>
          <p:nvPr/>
        </p:nvPicPr>
        <p:blipFill>
          <a:blip r:embed="rId4"/>
          <a:stretch>
            <a:fillRect/>
          </a:stretch>
        </p:blipFill>
        <p:spPr>
          <a:xfrm>
            <a:off x="8484754" y="122726"/>
            <a:ext cx="559746" cy="809272"/>
          </a:xfrm>
          <a:prstGeom prst="rect">
            <a:avLst/>
          </a:prstGeom>
        </p:spPr>
      </p:pic>
      <p:sp>
        <p:nvSpPr>
          <p:cNvPr id="2" name="Google Shape;186;p30">
            <a:extLst>
              <a:ext uri="{FF2B5EF4-FFF2-40B4-BE49-F238E27FC236}">
                <a16:creationId xmlns:a16="http://schemas.microsoft.com/office/drawing/2014/main" id="{CE95F6DF-9C85-6EC3-278E-3C50C8C5BF74}"/>
              </a:ext>
            </a:extLst>
          </p:cNvPr>
          <p:cNvSpPr txBox="1">
            <a:spLocks/>
          </p:cNvSpPr>
          <p:nvPr/>
        </p:nvSpPr>
        <p:spPr>
          <a:xfrm>
            <a:off x="4229418" y="4781699"/>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Tree>
    <p:extLst>
      <p:ext uri="{BB962C8B-B14F-4D97-AF65-F5344CB8AC3E}">
        <p14:creationId xmlns:p14="http://schemas.microsoft.com/office/powerpoint/2010/main" val="2817885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r>
              <a:rPr lang="en-US"/>
              <a:t>Conclusion</a:t>
            </a:r>
            <a:endParaRPr/>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215;p33">
            <a:extLst>
              <a:ext uri="{FF2B5EF4-FFF2-40B4-BE49-F238E27FC236}">
                <a16:creationId xmlns:a16="http://schemas.microsoft.com/office/drawing/2014/main" id="{6BBA799B-EEF7-8F0C-55B5-B052261389CD}"/>
              </a:ext>
            </a:extLst>
          </p:cNvPr>
          <p:cNvSpPr txBox="1">
            <a:spLocks/>
          </p:cNvSpPr>
          <p:nvPr/>
        </p:nvSpPr>
        <p:spPr>
          <a:xfrm>
            <a:off x="1531174" y="1510245"/>
            <a:ext cx="6081452" cy="201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Clr>
                <a:schemeClr val="dk1"/>
              </a:buClr>
              <a:buSzPts val="1100"/>
              <a:buFont typeface="Wingdings" panose="05000000000000000000" pitchFamily="2" charset="2"/>
              <a:buChar char="q"/>
            </a:pPr>
            <a:r>
              <a:rPr lang="en-US"/>
              <a:t>The SALEK project is a shining example of how technology can be used for the benefit of society, and is a major breakthrough in the field of Internet of Things. This project is evidence of the ability to innovate and create in our current era.Given the potential for inspiration and pioneering initiatives offered by the country, we hope that Salik will cover all logistical lines in the future.</a:t>
            </a:r>
          </a:p>
        </p:txBody>
      </p:sp>
      <p:sp>
        <p:nvSpPr>
          <p:cNvPr id="5" name="Google Shape;186;p30">
            <a:extLst>
              <a:ext uri="{FF2B5EF4-FFF2-40B4-BE49-F238E27FC236}">
                <a16:creationId xmlns:a16="http://schemas.microsoft.com/office/drawing/2014/main" id="{CF429A33-CCD3-6755-1E33-6427685A1602}"/>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Tree>
    <p:extLst>
      <p:ext uri="{BB962C8B-B14F-4D97-AF65-F5344CB8AC3E}">
        <p14:creationId xmlns:p14="http://schemas.microsoft.com/office/powerpoint/2010/main" val="2654820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7"/>
          <p:cNvSpPr txBox="1">
            <a:spLocks noGrp="1"/>
          </p:cNvSpPr>
          <p:nvPr>
            <p:ph type="title"/>
          </p:nvPr>
        </p:nvSpPr>
        <p:spPr>
          <a:xfrm>
            <a:off x="719404" y="926756"/>
            <a:ext cx="5526937" cy="27810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200"/>
              <a:t>Any Question ?</a:t>
            </a:r>
            <a:endParaRPr sz="7200"/>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D5B656EB-7971-A711-BB59-85C848DA207A}"/>
              </a:ext>
            </a:extLst>
          </p:cNvPr>
          <p:cNvPicPr>
            <a:picLocks noChangeAspect="1"/>
          </p:cNvPicPr>
          <p:nvPr/>
        </p:nvPicPr>
        <p:blipFill>
          <a:blip r:embed="rId3"/>
          <a:stretch>
            <a:fillRect/>
          </a:stretch>
        </p:blipFill>
        <p:spPr>
          <a:xfrm>
            <a:off x="99500" y="122726"/>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97167FB4-FBFB-60D7-5098-F751AB801FBD}"/>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186;p30">
            <a:extLst>
              <a:ext uri="{FF2B5EF4-FFF2-40B4-BE49-F238E27FC236}">
                <a16:creationId xmlns:a16="http://schemas.microsoft.com/office/drawing/2014/main" id="{12D07A3C-E37D-2BEF-872D-4A5F708E5114}"/>
              </a:ext>
            </a:extLst>
          </p:cNvPr>
          <p:cNvSpPr txBox="1">
            <a:spLocks/>
          </p:cNvSpPr>
          <p:nvPr/>
        </p:nvSpPr>
        <p:spPr>
          <a:xfrm>
            <a:off x="4229418" y="4781699"/>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
        <p:nvSpPr>
          <p:cNvPr id="5" name="Google Shape;455;p47">
            <a:extLst>
              <a:ext uri="{FF2B5EF4-FFF2-40B4-BE49-F238E27FC236}">
                <a16:creationId xmlns:a16="http://schemas.microsoft.com/office/drawing/2014/main" id="{3A43F56B-EB15-B101-F29C-F8D555214782}"/>
              </a:ext>
            </a:extLst>
          </p:cNvPr>
          <p:cNvSpPr txBox="1">
            <a:spLocks/>
          </p:cNvSpPr>
          <p:nvPr/>
        </p:nvSpPr>
        <p:spPr>
          <a:xfrm>
            <a:off x="815942" y="3478238"/>
            <a:ext cx="5526937" cy="7154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Montserrat"/>
              <a:buNone/>
              <a:defRPr sz="74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r>
              <a:rPr lang="en-US" sz="2400">
                <a:solidFill>
                  <a:schemeClr val="accent3"/>
                </a:solidFill>
              </a:rPr>
              <a:t>Feel free to ask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2" name="صورة 1" descr="صورة تحتوي على نص, الخط, الرسومات, شعار&#10;&#10;تم إنشاء الوصف تلقائياً">
            <a:extLst>
              <a:ext uri="{FF2B5EF4-FFF2-40B4-BE49-F238E27FC236}">
                <a16:creationId xmlns:a16="http://schemas.microsoft.com/office/drawing/2014/main" id="{D5B656EB-7971-A711-BB59-85C848DA207A}"/>
              </a:ext>
            </a:extLst>
          </p:cNvPr>
          <p:cNvPicPr>
            <a:picLocks noChangeAspect="1"/>
          </p:cNvPicPr>
          <p:nvPr/>
        </p:nvPicPr>
        <p:blipFill>
          <a:blip r:embed="rId3"/>
          <a:stretch>
            <a:fillRect/>
          </a:stretch>
        </p:blipFill>
        <p:spPr>
          <a:xfrm>
            <a:off x="99500" y="122726"/>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97167FB4-FBFB-60D7-5098-F751AB801FBD}"/>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186;p30">
            <a:extLst>
              <a:ext uri="{FF2B5EF4-FFF2-40B4-BE49-F238E27FC236}">
                <a16:creationId xmlns:a16="http://schemas.microsoft.com/office/drawing/2014/main" id="{E32154BC-E4BA-AAC6-04DC-277187440614}"/>
              </a:ext>
            </a:extLst>
          </p:cNvPr>
          <p:cNvSpPr txBox="1">
            <a:spLocks/>
          </p:cNvSpPr>
          <p:nvPr/>
        </p:nvSpPr>
        <p:spPr>
          <a:xfrm>
            <a:off x="4229418" y="4781699"/>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
        <p:nvSpPr>
          <p:cNvPr id="7" name="Google Shape;648;p62">
            <a:extLst>
              <a:ext uri="{FF2B5EF4-FFF2-40B4-BE49-F238E27FC236}">
                <a16:creationId xmlns:a16="http://schemas.microsoft.com/office/drawing/2014/main" id="{CC947D40-702D-E4C2-E834-7FB3AE3DAF27}"/>
              </a:ext>
            </a:extLst>
          </p:cNvPr>
          <p:cNvSpPr txBox="1">
            <a:spLocks noGrp="1"/>
          </p:cNvSpPr>
          <p:nvPr>
            <p:ph type="title"/>
          </p:nvPr>
        </p:nvSpPr>
        <p:spPr>
          <a:xfrm>
            <a:off x="713223" y="1290480"/>
            <a:ext cx="5879105" cy="13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a:t>
            </a:r>
            <a:endParaRPr/>
          </a:p>
        </p:txBody>
      </p:sp>
      <p:sp>
        <p:nvSpPr>
          <p:cNvPr id="9" name="Google Shape;455;p47">
            <a:extLst>
              <a:ext uri="{FF2B5EF4-FFF2-40B4-BE49-F238E27FC236}">
                <a16:creationId xmlns:a16="http://schemas.microsoft.com/office/drawing/2014/main" id="{6DC3AB86-14E7-6EEA-61FA-7E6EB10CC115}"/>
              </a:ext>
            </a:extLst>
          </p:cNvPr>
          <p:cNvSpPr txBox="1">
            <a:spLocks/>
          </p:cNvSpPr>
          <p:nvPr/>
        </p:nvSpPr>
        <p:spPr>
          <a:xfrm>
            <a:off x="889306" y="2420601"/>
            <a:ext cx="5526937" cy="7154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Montserrat"/>
              <a:buNone/>
              <a:defRPr sz="74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r>
              <a:rPr lang="en-US" sz="2400">
                <a:solidFill>
                  <a:schemeClr val="accent3"/>
                </a:solidFill>
              </a:rPr>
              <a:t>For your listening </a:t>
            </a:r>
          </a:p>
        </p:txBody>
      </p:sp>
      <p:sp>
        <p:nvSpPr>
          <p:cNvPr id="10" name="Google Shape;186;p30">
            <a:extLst>
              <a:ext uri="{FF2B5EF4-FFF2-40B4-BE49-F238E27FC236}">
                <a16:creationId xmlns:a16="http://schemas.microsoft.com/office/drawing/2014/main" id="{209158DA-276F-C138-1B0C-73D581963CDC}"/>
              </a:ext>
            </a:extLst>
          </p:cNvPr>
          <p:cNvSpPr txBox="1">
            <a:spLocks/>
          </p:cNvSpPr>
          <p:nvPr/>
        </p:nvSpPr>
        <p:spPr>
          <a:xfrm>
            <a:off x="889306" y="3696224"/>
            <a:ext cx="6382552" cy="64290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Supervisor : Dr.Fahad Omar Alomary</a:t>
            </a:r>
          </a:p>
        </p:txBody>
      </p:sp>
      <p:sp>
        <p:nvSpPr>
          <p:cNvPr id="11" name="Google Shape;186;p30">
            <a:extLst>
              <a:ext uri="{FF2B5EF4-FFF2-40B4-BE49-F238E27FC236}">
                <a16:creationId xmlns:a16="http://schemas.microsoft.com/office/drawing/2014/main" id="{A2C56F34-0F98-0ACE-35D4-D8798559E59D}"/>
              </a:ext>
            </a:extLst>
          </p:cNvPr>
          <p:cNvSpPr txBox="1">
            <a:spLocks/>
          </p:cNvSpPr>
          <p:nvPr/>
        </p:nvSpPr>
        <p:spPr>
          <a:xfrm>
            <a:off x="889306" y="4058049"/>
            <a:ext cx="6382552" cy="6429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a:t>Made by : Mohammed Mansour Bin Gasem – Abdulelah Abdullah Alotaibi – Abdullah Omran Alomran</a:t>
            </a:r>
          </a:p>
        </p:txBody>
      </p:sp>
    </p:spTree>
    <p:extLst>
      <p:ext uri="{BB962C8B-B14F-4D97-AF65-F5344CB8AC3E}">
        <p14:creationId xmlns:p14="http://schemas.microsoft.com/office/powerpoint/2010/main" val="173837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094347" y="429328"/>
            <a:ext cx="2494824" cy="2873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Outline</a:t>
            </a:r>
            <a:endParaRPr/>
          </a:p>
        </p:txBody>
      </p:sp>
      <p:sp>
        <p:nvSpPr>
          <p:cNvPr id="199" name="Google Shape;199;p32"/>
          <p:cNvSpPr txBox="1">
            <a:spLocks noGrp="1"/>
          </p:cNvSpPr>
          <p:nvPr>
            <p:ph type="title" idx="3"/>
          </p:nvPr>
        </p:nvSpPr>
        <p:spPr>
          <a:xfrm>
            <a:off x="1622924" y="1207615"/>
            <a:ext cx="518695" cy="51628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400"/>
              <a:t>01</a:t>
            </a:r>
            <a:endParaRPr sz="2400"/>
          </a:p>
        </p:txBody>
      </p:sp>
      <p:sp>
        <p:nvSpPr>
          <p:cNvPr id="201" name="Google Shape;201;p32"/>
          <p:cNvSpPr txBox="1">
            <a:spLocks noGrp="1"/>
          </p:cNvSpPr>
          <p:nvPr>
            <p:ph type="ctrTitle" idx="4"/>
          </p:nvPr>
        </p:nvSpPr>
        <p:spPr>
          <a:xfrm>
            <a:off x="2401862" y="1253468"/>
            <a:ext cx="2865296" cy="2483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Definition </a:t>
            </a:r>
            <a:endParaRPr/>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B815B8F4-F794-1C86-78EE-11340DA2D616}"/>
              </a:ext>
            </a:extLst>
          </p:cNvPr>
          <p:cNvPicPr>
            <a:picLocks noChangeAspect="1"/>
          </p:cNvPicPr>
          <p:nvPr/>
        </p:nvPicPr>
        <p:blipFill>
          <a:blip r:embed="rId3"/>
          <a:stretch>
            <a:fillRect/>
          </a:stretch>
        </p:blipFill>
        <p:spPr>
          <a:xfrm>
            <a:off x="99500" y="122726"/>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96A21E22-92D2-2638-66B6-376D7FD8BCAF}"/>
              </a:ext>
            </a:extLst>
          </p:cNvPr>
          <p:cNvPicPr>
            <a:picLocks noChangeAspect="1"/>
          </p:cNvPicPr>
          <p:nvPr/>
        </p:nvPicPr>
        <p:blipFill>
          <a:blip r:embed="rId4"/>
          <a:stretch>
            <a:fillRect/>
          </a:stretch>
        </p:blipFill>
        <p:spPr>
          <a:xfrm>
            <a:off x="8484754" y="122726"/>
            <a:ext cx="559746" cy="809272"/>
          </a:xfrm>
          <a:prstGeom prst="rect">
            <a:avLst/>
          </a:prstGeom>
        </p:spPr>
      </p:pic>
      <p:sp>
        <p:nvSpPr>
          <p:cNvPr id="22" name="Google Shape;199;p32">
            <a:extLst>
              <a:ext uri="{FF2B5EF4-FFF2-40B4-BE49-F238E27FC236}">
                <a16:creationId xmlns:a16="http://schemas.microsoft.com/office/drawing/2014/main" id="{F24A4E11-FDFC-5BFE-6DA4-EDD3B4D1BE95}"/>
              </a:ext>
            </a:extLst>
          </p:cNvPr>
          <p:cNvSpPr txBox="1">
            <a:spLocks/>
          </p:cNvSpPr>
          <p:nvPr/>
        </p:nvSpPr>
        <p:spPr>
          <a:xfrm>
            <a:off x="1454475" y="2297481"/>
            <a:ext cx="735269" cy="5162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2400"/>
              <a:t>03</a:t>
            </a:r>
          </a:p>
        </p:txBody>
      </p:sp>
      <p:sp>
        <p:nvSpPr>
          <p:cNvPr id="23" name="Google Shape;199;p32">
            <a:extLst>
              <a:ext uri="{FF2B5EF4-FFF2-40B4-BE49-F238E27FC236}">
                <a16:creationId xmlns:a16="http://schemas.microsoft.com/office/drawing/2014/main" id="{DC192A06-235B-4E9A-BB4B-693F32766636}"/>
              </a:ext>
            </a:extLst>
          </p:cNvPr>
          <p:cNvSpPr txBox="1">
            <a:spLocks/>
          </p:cNvSpPr>
          <p:nvPr/>
        </p:nvSpPr>
        <p:spPr>
          <a:xfrm>
            <a:off x="1529338" y="1754293"/>
            <a:ext cx="649712" cy="5162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2400"/>
              <a:t>02</a:t>
            </a:r>
          </a:p>
        </p:txBody>
      </p:sp>
      <p:sp>
        <p:nvSpPr>
          <p:cNvPr id="24" name="Google Shape;199;p32">
            <a:extLst>
              <a:ext uri="{FF2B5EF4-FFF2-40B4-BE49-F238E27FC236}">
                <a16:creationId xmlns:a16="http://schemas.microsoft.com/office/drawing/2014/main" id="{24A49790-BD00-B812-A664-9BF823E0A633}"/>
              </a:ext>
            </a:extLst>
          </p:cNvPr>
          <p:cNvSpPr txBox="1">
            <a:spLocks/>
          </p:cNvSpPr>
          <p:nvPr/>
        </p:nvSpPr>
        <p:spPr>
          <a:xfrm>
            <a:off x="1578806" y="2837854"/>
            <a:ext cx="649712" cy="5162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2400"/>
              <a:t>04</a:t>
            </a:r>
          </a:p>
        </p:txBody>
      </p:sp>
      <p:sp>
        <p:nvSpPr>
          <p:cNvPr id="25" name="Google Shape;199;p32">
            <a:extLst>
              <a:ext uri="{FF2B5EF4-FFF2-40B4-BE49-F238E27FC236}">
                <a16:creationId xmlns:a16="http://schemas.microsoft.com/office/drawing/2014/main" id="{D7648663-D341-5A5A-8B1B-AB054EFB4629}"/>
              </a:ext>
            </a:extLst>
          </p:cNvPr>
          <p:cNvSpPr txBox="1">
            <a:spLocks/>
          </p:cNvSpPr>
          <p:nvPr/>
        </p:nvSpPr>
        <p:spPr>
          <a:xfrm>
            <a:off x="1594847" y="3356209"/>
            <a:ext cx="612280" cy="5162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2400"/>
              <a:t>05</a:t>
            </a:r>
          </a:p>
        </p:txBody>
      </p:sp>
      <p:sp>
        <p:nvSpPr>
          <p:cNvPr id="26" name="Google Shape;199;p32">
            <a:extLst>
              <a:ext uri="{FF2B5EF4-FFF2-40B4-BE49-F238E27FC236}">
                <a16:creationId xmlns:a16="http://schemas.microsoft.com/office/drawing/2014/main" id="{E67CD642-C120-1845-7925-9C8038329B45}"/>
              </a:ext>
            </a:extLst>
          </p:cNvPr>
          <p:cNvSpPr txBox="1">
            <a:spLocks/>
          </p:cNvSpPr>
          <p:nvPr/>
        </p:nvSpPr>
        <p:spPr>
          <a:xfrm>
            <a:off x="1622924" y="3932401"/>
            <a:ext cx="612280" cy="5162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2400"/>
              <a:t>06</a:t>
            </a:r>
          </a:p>
        </p:txBody>
      </p:sp>
      <p:sp>
        <p:nvSpPr>
          <p:cNvPr id="27" name="Google Shape;201;p32">
            <a:extLst>
              <a:ext uri="{FF2B5EF4-FFF2-40B4-BE49-F238E27FC236}">
                <a16:creationId xmlns:a16="http://schemas.microsoft.com/office/drawing/2014/main" id="{C338AEC7-B0A6-AE9A-06EB-87D1433EB348}"/>
              </a:ext>
            </a:extLst>
          </p:cNvPr>
          <p:cNvSpPr txBox="1">
            <a:spLocks/>
          </p:cNvSpPr>
          <p:nvPr/>
        </p:nvSpPr>
        <p:spPr>
          <a:xfrm>
            <a:off x="2401861" y="1774358"/>
            <a:ext cx="2555149" cy="248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US"/>
              <a:t>Aims &amp; Objective</a:t>
            </a:r>
          </a:p>
        </p:txBody>
      </p:sp>
      <p:sp>
        <p:nvSpPr>
          <p:cNvPr id="32" name="Google Shape;201;p32">
            <a:extLst>
              <a:ext uri="{FF2B5EF4-FFF2-40B4-BE49-F238E27FC236}">
                <a16:creationId xmlns:a16="http://schemas.microsoft.com/office/drawing/2014/main" id="{46847A0E-F950-E94F-D54D-EA6253D486DD}"/>
              </a:ext>
            </a:extLst>
          </p:cNvPr>
          <p:cNvSpPr txBox="1">
            <a:spLocks/>
          </p:cNvSpPr>
          <p:nvPr/>
        </p:nvSpPr>
        <p:spPr>
          <a:xfrm>
            <a:off x="2376904" y="2325753"/>
            <a:ext cx="2580106" cy="248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US"/>
              <a:t>Background</a:t>
            </a:r>
          </a:p>
        </p:txBody>
      </p:sp>
      <p:sp>
        <p:nvSpPr>
          <p:cNvPr id="33" name="Google Shape;201;p32">
            <a:extLst>
              <a:ext uri="{FF2B5EF4-FFF2-40B4-BE49-F238E27FC236}">
                <a16:creationId xmlns:a16="http://schemas.microsoft.com/office/drawing/2014/main" id="{C480D23B-67CF-FB2B-5293-F6BA6D054937}"/>
              </a:ext>
            </a:extLst>
          </p:cNvPr>
          <p:cNvSpPr txBox="1">
            <a:spLocks/>
          </p:cNvSpPr>
          <p:nvPr/>
        </p:nvSpPr>
        <p:spPr>
          <a:xfrm>
            <a:off x="2401861" y="2847628"/>
            <a:ext cx="2617538" cy="248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US"/>
              <a:t>Related Work</a:t>
            </a:r>
          </a:p>
        </p:txBody>
      </p:sp>
      <p:sp>
        <p:nvSpPr>
          <p:cNvPr id="34" name="Google Shape;201;p32">
            <a:extLst>
              <a:ext uri="{FF2B5EF4-FFF2-40B4-BE49-F238E27FC236}">
                <a16:creationId xmlns:a16="http://schemas.microsoft.com/office/drawing/2014/main" id="{4252F478-5410-C2B5-1D92-B9EBC09DCDF6}"/>
              </a:ext>
            </a:extLst>
          </p:cNvPr>
          <p:cNvSpPr txBox="1">
            <a:spLocks/>
          </p:cNvSpPr>
          <p:nvPr/>
        </p:nvSpPr>
        <p:spPr>
          <a:xfrm>
            <a:off x="2401861" y="3397414"/>
            <a:ext cx="3376864" cy="248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US"/>
              <a:t>System Analysis &amp; Design</a:t>
            </a:r>
          </a:p>
        </p:txBody>
      </p:sp>
      <p:sp>
        <p:nvSpPr>
          <p:cNvPr id="35" name="Google Shape;201;p32">
            <a:extLst>
              <a:ext uri="{FF2B5EF4-FFF2-40B4-BE49-F238E27FC236}">
                <a16:creationId xmlns:a16="http://schemas.microsoft.com/office/drawing/2014/main" id="{4F03DD72-27B9-FE36-5BF0-6138675D02A9}"/>
              </a:ext>
            </a:extLst>
          </p:cNvPr>
          <p:cNvSpPr txBox="1">
            <a:spLocks/>
          </p:cNvSpPr>
          <p:nvPr/>
        </p:nvSpPr>
        <p:spPr>
          <a:xfrm>
            <a:off x="2401861" y="3975617"/>
            <a:ext cx="1911685" cy="248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US"/>
              <a:t>Conclusion</a:t>
            </a:r>
          </a:p>
        </p:txBody>
      </p:sp>
      <p:sp>
        <p:nvSpPr>
          <p:cNvPr id="36" name="Google Shape;217;p33">
            <a:extLst>
              <a:ext uri="{FF2B5EF4-FFF2-40B4-BE49-F238E27FC236}">
                <a16:creationId xmlns:a16="http://schemas.microsoft.com/office/drawing/2014/main" id="{3139C0FA-6BD6-D116-7D23-8D21D3DFCAFA}"/>
              </a:ext>
            </a:extLst>
          </p:cNvPr>
          <p:cNvSpPr/>
          <p:nvPr/>
        </p:nvSpPr>
        <p:spPr>
          <a:xfrm>
            <a:off x="7251032" y="1831966"/>
            <a:ext cx="946484" cy="90588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6;p33">
            <a:extLst>
              <a:ext uri="{FF2B5EF4-FFF2-40B4-BE49-F238E27FC236}">
                <a16:creationId xmlns:a16="http://schemas.microsoft.com/office/drawing/2014/main" id="{E495B3F7-0EDF-564D-31F3-D80EF8BA8A53}"/>
              </a:ext>
            </a:extLst>
          </p:cNvPr>
          <p:cNvSpPr/>
          <p:nvPr/>
        </p:nvSpPr>
        <p:spPr>
          <a:xfrm>
            <a:off x="8197516" y="2737853"/>
            <a:ext cx="946484" cy="241619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6;p30">
            <a:extLst>
              <a:ext uri="{FF2B5EF4-FFF2-40B4-BE49-F238E27FC236}">
                <a16:creationId xmlns:a16="http://schemas.microsoft.com/office/drawing/2014/main" id="{85B8D3F3-33A4-9070-EAC5-6E23368AE14C}"/>
              </a:ext>
            </a:extLst>
          </p:cNvPr>
          <p:cNvSpPr txBox="1">
            <a:spLocks/>
          </p:cNvSpPr>
          <p:nvPr/>
        </p:nvSpPr>
        <p:spPr>
          <a:xfrm>
            <a:off x="7678705" y="4829825"/>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8" name="Google Shape;222;p34">
            <a:extLst>
              <a:ext uri="{FF2B5EF4-FFF2-40B4-BE49-F238E27FC236}">
                <a16:creationId xmlns:a16="http://schemas.microsoft.com/office/drawing/2014/main" id="{63B48648-3A32-879E-5FC5-CB662BBAC5DD}"/>
              </a:ext>
            </a:extLst>
          </p:cNvPr>
          <p:cNvSpPr txBox="1">
            <a:spLocks noGrp="1"/>
          </p:cNvSpPr>
          <p:nvPr>
            <p:ph type="title"/>
          </p:nvPr>
        </p:nvSpPr>
        <p:spPr>
          <a:xfrm>
            <a:off x="2558117" y="3326063"/>
            <a:ext cx="4177692" cy="467150"/>
          </a:xfrm>
          <a:prstGeom prst="rect">
            <a:avLst/>
          </a:prstGeom>
        </p:spPr>
        <p:txBody>
          <a:bodyPr spcFirstLastPara="1" wrap="square" lIns="91425" tIns="91425" rIns="91425" bIns="91425" anchor="ctr" anchorCtr="0">
            <a:noAutofit/>
          </a:bodyPr>
          <a:lstStyle/>
          <a:p>
            <a:r>
              <a:rPr lang="en-US" sz="3600"/>
              <a:t>Problem Definition </a:t>
            </a:r>
            <a:br>
              <a:rPr lang="en-US" sz="3600"/>
            </a:br>
            <a:endParaRPr sz="4800"/>
          </a:p>
        </p:txBody>
      </p:sp>
      <p:sp>
        <p:nvSpPr>
          <p:cNvPr id="9" name="Google Shape;199;p32">
            <a:extLst>
              <a:ext uri="{FF2B5EF4-FFF2-40B4-BE49-F238E27FC236}">
                <a16:creationId xmlns:a16="http://schemas.microsoft.com/office/drawing/2014/main" id="{B65C6721-61ED-AE60-B8B2-633A619DDBF4}"/>
              </a:ext>
            </a:extLst>
          </p:cNvPr>
          <p:cNvSpPr txBox="1">
            <a:spLocks/>
          </p:cNvSpPr>
          <p:nvPr/>
        </p:nvSpPr>
        <p:spPr>
          <a:xfrm>
            <a:off x="5300038" y="1997537"/>
            <a:ext cx="1435771" cy="5742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6000" b="1">
                <a:solidFill>
                  <a:schemeClr val="accent3"/>
                </a:solidFill>
                <a:latin typeface="Montserrat" panose="00000500000000000000" pitchFamily="2" charset="0"/>
              </a:rPr>
              <a:t>01</a:t>
            </a:r>
          </a:p>
        </p:txBody>
      </p:sp>
      <p:pic>
        <p:nvPicPr>
          <p:cNvPr id="10" name="صورة 9" descr="صورة تحتوي على نص, الخط, الرسومات, شعار&#10;&#10;تم إنشاء الوصف تلقائياً">
            <a:extLst>
              <a:ext uri="{FF2B5EF4-FFF2-40B4-BE49-F238E27FC236}">
                <a16:creationId xmlns:a16="http://schemas.microsoft.com/office/drawing/2014/main" id="{3F2D00A6-04FF-D142-FB3A-BFF6D185D7FF}"/>
              </a:ext>
            </a:extLst>
          </p:cNvPr>
          <p:cNvPicPr>
            <a:picLocks noChangeAspect="1"/>
          </p:cNvPicPr>
          <p:nvPr/>
        </p:nvPicPr>
        <p:blipFill>
          <a:blip r:embed="rId3"/>
          <a:stretch>
            <a:fillRect/>
          </a:stretch>
        </p:blipFill>
        <p:spPr>
          <a:xfrm>
            <a:off x="99500" y="122726"/>
            <a:ext cx="716442" cy="900574"/>
          </a:xfrm>
          <a:prstGeom prst="rect">
            <a:avLst/>
          </a:prstGeom>
        </p:spPr>
      </p:pic>
      <p:pic>
        <p:nvPicPr>
          <p:cNvPr id="11" name="صورة 10" descr="صورة تحتوي على رمز, فن, لافتة, كنيسة&#10;&#10;تم إنشاء الوصف تلقائياً">
            <a:extLst>
              <a:ext uri="{FF2B5EF4-FFF2-40B4-BE49-F238E27FC236}">
                <a16:creationId xmlns:a16="http://schemas.microsoft.com/office/drawing/2014/main" id="{97C08A92-5623-EA64-8724-02B02183412E}"/>
              </a:ext>
            </a:extLst>
          </p:cNvPr>
          <p:cNvPicPr>
            <a:picLocks noChangeAspect="1"/>
          </p:cNvPicPr>
          <p:nvPr/>
        </p:nvPicPr>
        <p:blipFill>
          <a:blip r:embed="rId4"/>
          <a:stretch>
            <a:fillRect/>
          </a:stretch>
        </p:blipFill>
        <p:spPr>
          <a:xfrm>
            <a:off x="8484754" y="122726"/>
            <a:ext cx="559746" cy="809272"/>
          </a:xfrm>
          <a:prstGeom prst="rect">
            <a:avLst/>
          </a:prstGeom>
        </p:spPr>
      </p:pic>
      <p:sp>
        <p:nvSpPr>
          <p:cNvPr id="12" name="Google Shape;186;p30">
            <a:extLst>
              <a:ext uri="{FF2B5EF4-FFF2-40B4-BE49-F238E27FC236}">
                <a16:creationId xmlns:a16="http://schemas.microsoft.com/office/drawing/2014/main" id="{23BD0438-40EF-A747-6948-B94EDE4355B2}"/>
              </a:ext>
            </a:extLst>
          </p:cNvPr>
          <p:cNvSpPr txBox="1">
            <a:spLocks/>
          </p:cNvSpPr>
          <p:nvPr/>
        </p:nvSpPr>
        <p:spPr>
          <a:xfrm>
            <a:off x="4229418" y="4781699"/>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t>Problem Definition </a:t>
            </a:r>
            <a:br>
              <a:rPr lang="en-US" sz="2800"/>
            </a:br>
            <a:endParaRPr/>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215;p33">
            <a:extLst>
              <a:ext uri="{FF2B5EF4-FFF2-40B4-BE49-F238E27FC236}">
                <a16:creationId xmlns:a16="http://schemas.microsoft.com/office/drawing/2014/main" id="{6BBA799B-EEF7-8F0C-55B5-B052261389CD}"/>
              </a:ext>
            </a:extLst>
          </p:cNvPr>
          <p:cNvSpPr txBox="1">
            <a:spLocks/>
          </p:cNvSpPr>
          <p:nvPr/>
        </p:nvSpPr>
        <p:spPr>
          <a:xfrm>
            <a:off x="1643834" y="1486337"/>
            <a:ext cx="6314096" cy="201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Wingdings" panose="05000000000000000000" pitchFamily="2" charset="2"/>
              <a:buChar char="q"/>
            </a:pPr>
            <a:r>
              <a:rPr lang="en-US"/>
              <a:t> Many cities around the world face the problem of flooding tunnels during periods of heavy rains, and this leads to several economic and social problems.</a:t>
            </a:r>
          </a:p>
          <a:p>
            <a:pPr marL="285750" indent="-285750">
              <a:buClr>
                <a:schemeClr val="dk1"/>
              </a:buClr>
              <a:buSzPts val="1100"/>
              <a:buFont typeface="Wingdings" panose="05000000000000000000" pitchFamily="2" charset="2"/>
              <a:buChar char="q"/>
            </a:pPr>
            <a:endParaRPr lang="en-US"/>
          </a:p>
          <a:p>
            <a:pPr marL="285750" indent="-285750">
              <a:buClr>
                <a:schemeClr val="dk1"/>
              </a:buClr>
              <a:buSzPts val="1100"/>
              <a:buFont typeface="Wingdings" panose="05000000000000000000" pitchFamily="2" charset="2"/>
              <a:buChar char="q"/>
            </a:pPr>
            <a:r>
              <a:rPr lang="en-US"/>
              <a:t>There are many people who were affected by the sinking of tunnels, their vehicles were damaged and their trips were disrupted.</a:t>
            </a:r>
          </a:p>
          <a:p>
            <a:pPr marL="285750" indent="-285750">
              <a:buClr>
                <a:schemeClr val="dk1"/>
              </a:buClr>
              <a:buSzPts val="1100"/>
              <a:buFont typeface="Wingdings" panose="05000000000000000000" pitchFamily="2" charset="2"/>
              <a:buChar char="q"/>
            </a:pPr>
            <a:endParaRPr lang="en-US"/>
          </a:p>
          <a:p>
            <a:pPr marL="285750" indent="-285750">
              <a:buClr>
                <a:schemeClr val="dk1"/>
              </a:buClr>
              <a:buSzPts val="1100"/>
              <a:buFont typeface="Wingdings" panose="05000000000000000000" pitchFamily="2" charset="2"/>
              <a:buChar char="q"/>
            </a:pPr>
            <a:r>
              <a:rPr lang="en-US"/>
              <a:t>The occurrence of flooding in tunnels can cause traffic disruption and a risk to public safety.</a:t>
            </a:r>
          </a:p>
        </p:txBody>
      </p:sp>
      <p:sp>
        <p:nvSpPr>
          <p:cNvPr id="5" name="Google Shape;186;p30">
            <a:extLst>
              <a:ext uri="{FF2B5EF4-FFF2-40B4-BE49-F238E27FC236}">
                <a16:creationId xmlns:a16="http://schemas.microsoft.com/office/drawing/2014/main" id="{D8337D78-C282-6375-D35C-725CE960AA1B}"/>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Tree>
    <p:extLst>
      <p:ext uri="{BB962C8B-B14F-4D97-AF65-F5344CB8AC3E}">
        <p14:creationId xmlns:p14="http://schemas.microsoft.com/office/powerpoint/2010/main" val="197838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8" name="Google Shape;222;p34">
            <a:extLst>
              <a:ext uri="{FF2B5EF4-FFF2-40B4-BE49-F238E27FC236}">
                <a16:creationId xmlns:a16="http://schemas.microsoft.com/office/drawing/2014/main" id="{63B48648-3A32-879E-5FC5-CB662BBAC5DD}"/>
              </a:ext>
            </a:extLst>
          </p:cNvPr>
          <p:cNvSpPr txBox="1">
            <a:spLocks noGrp="1"/>
          </p:cNvSpPr>
          <p:nvPr>
            <p:ph type="title"/>
          </p:nvPr>
        </p:nvSpPr>
        <p:spPr>
          <a:xfrm>
            <a:off x="2558117" y="3026611"/>
            <a:ext cx="4177692" cy="467149"/>
          </a:xfrm>
          <a:prstGeom prst="rect">
            <a:avLst/>
          </a:prstGeom>
        </p:spPr>
        <p:txBody>
          <a:bodyPr spcFirstLastPara="1" wrap="square" lIns="91425" tIns="91425" rIns="91425" bIns="91425" anchor="ctr" anchorCtr="0">
            <a:noAutofit/>
          </a:bodyPr>
          <a:lstStyle/>
          <a:p>
            <a:r>
              <a:rPr lang="en-US" sz="3600"/>
              <a:t>Aims &amp; Objective</a:t>
            </a:r>
          </a:p>
        </p:txBody>
      </p:sp>
      <p:sp>
        <p:nvSpPr>
          <p:cNvPr id="9" name="Google Shape;199;p32">
            <a:extLst>
              <a:ext uri="{FF2B5EF4-FFF2-40B4-BE49-F238E27FC236}">
                <a16:creationId xmlns:a16="http://schemas.microsoft.com/office/drawing/2014/main" id="{B65C6721-61ED-AE60-B8B2-633A619DDBF4}"/>
              </a:ext>
            </a:extLst>
          </p:cNvPr>
          <p:cNvSpPr txBox="1">
            <a:spLocks/>
          </p:cNvSpPr>
          <p:nvPr/>
        </p:nvSpPr>
        <p:spPr>
          <a:xfrm>
            <a:off x="5300038" y="1997537"/>
            <a:ext cx="1435771" cy="5742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6000" b="1">
                <a:solidFill>
                  <a:schemeClr val="accent3"/>
                </a:solidFill>
                <a:latin typeface="Montserrat" panose="00000500000000000000" pitchFamily="2" charset="0"/>
              </a:rPr>
              <a:t>02</a:t>
            </a:r>
          </a:p>
        </p:txBody>
      </p:sp>
      <p:pic>
        <p:nvPicPr>
          <p:cNvPr id="10" name="صورة 9" descr="صورة تحتوي على نص, الخط, الرسومات, شعار&#10;&#10;تم إنشاء الوصف تلقائياً">
            <a:extLst>
              <a:ext uri="{FF2B5EF4-FFF2-40B4-BE49-F238E27FC236}">
                <a16:creationId xmlns:a16="http://schemas.microsoft.com/office/drawing/2014/main" id="{3F2D00A6-04FF-D142-FB3A-BFF6D185D7FF}"/>
              </a:ext>
            </a:extLst>
          </p:cNvPr>
          <p:cNvPicPr>
            <a:picLocks noChangeAspect="1"/>
          </p:cNvPicPr>
          <p:nvPr/>
        </p:nvPicPr>
        <p:blipFill>
          <a:blip r:embed="rId3"/>
          <a:stretch>
            <a:fillRect/>
          </a:stretch>
        </p:blipFill>
        <p:spPr>
          <a:xfrm>
            <a:off x="99500" y="122726"/>
            <a:ext cx="716442" cy="900574"/>
          </a:xfrm>
          <a:prstGeom prst="rect">
            <a:avLst/>
          </a:prstGeom>
        </p:spPr>
      </p:pic>
      <p:pic>
        <p:nvPicPr>
          <p:cNvPr id="11" name="صورة 10" descr="صورة تحتوي على رمز, فن, لافتة, كنيسة&#10;&#10;تم إنشاء الوصف تلقائياً">
            <a:extLst>
              <a:ext uri="{FF2B5EF4-FFF2-40B4-BE49-F238E27FC236}">
                <a16:creationId xmlns:a16="http://schemas.microsoft.com/office/drawing/2014/main" id="{97C08A92-5623-EA64-8724-02B02183412E}"/>
              </a:ext>
            </a:extLst>
          </p:cNvPr>
          <p:cNvPicPr>
            <a:picLocks noChangeAspect="1"/>
          </p:cNvPicPr>
          <p:nvPr/>
        </p:nvPicPr>
        <p:blipFill>
          <a:blip r:embed="rId4"/>
          <a:stretch>
            <a:fillRect/>
          </a:stretch>
        </p:blipFill>
        <p:spPr>
          <a:xfrm>
            <a:off x="8484754" y="122726"/>
            <a:ext cx="559746" cy="809272"/>
          </a:xfrm>
          <a:prstGeom prst="rect">
            <a:avLst/>
          </a:prstGeom>
        </p:spPr>
      </p:pic>
      <p:sp>
        <p:nvSpPr>
          <p:cNvPr id="2" name="Google Shape;186;p30">
            <a:extLst>
              <a:ext uri="{FF2B5EF4-FFF2-40B4-BE49-F238E27FC236}">
                <a16:creationId xmlns:a16="http://schemas.microsoft.com/office/drawing/2014/main" id="{3D53EA98-35B6-BECF-3696-8B1AA7A5BF59}"/>
              </a:ext>
            </a:extLst>
          </p:cNvPr>
          <p:cNvSpPr txBox="1">
            <a:spLocks/>
          </p:cNvSpPr>
          <p:nvPr/>
        </p:nvSpPr>
        <p:spPr>
          <a:xfrm>
            <a:off x="4229418" y="4781699"/>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Tree>
    <p:extLst>
      <p:ext uri="{BB962C8B-B14F-4D97-AF65-F5344CB8AC3E}">
        <p14:creationId xmlns:p14="http://schemas.microsoft.com/office/powerpoint/2010/main" val="160709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r>
              <a:rPr lang="en-US"/>
              <a:t>Aims &amp; Objective</a:t>
            </a:r>
            <a:br>
              <a:rPr lang="en-US"/>
            </a:br>
            <a:endParaRPr/>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215;p33">
            <a:extLst>
              <a:ext uri="{FF2B5EF4-FFF2-40B4-BE49-F238E27FC236}">
                <a16:creationId xmlns:a16="http://schemas.microsoft.com/office/drawing/2014/main" id="{6BBA799B-EEF7-8F0C-55B5-B052261389CD}"/>
              </a:ext>
            </a:extLst>
          </p:cNvPr>
          <p:cNvSpPr txBox="1">
            <a:spLocks/>
          </p:cNvSpPr>
          <p:nvPr/>
        </p:nvSpPr>
        <p:spPr>
          <a:xfrm>
            <a:off x="1597253" y="1115899"/>
            <a:ext cx="6081452" cy="201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Wingdings" panose="05000000000000000000" pitchFamily="2" charset="2"/>
              <a:buChar char="q"/>
            </a:pPr>
            <a:r>
              <a:rPr lang="en-US"/>
              <a:t>Aim :</a:t>
            </a:r>
          </a:p>
          <a:p>
            <a:pPr>
              <a:buClr>
                <a:schemeClr val="dk1"/>
              </a:buClr>
              <a:buSzPts val="1100"/>
            </a:pPr>
            <a:endParaRPr lang="en-US"/>
          </a:p>
          <a:p>
            <a:pPr marL="285750" indent="-285750" algn="just">
              <a:buClr>
                <a:schemeClr val="dk1"/>
              </a:buClr>
              <a:buSzPts val="1100"/>
              <a:buFont typeface="Arial" panose="020B0604020202020204" pitchFamily="34" charset="0"/>
              <a:buChar char="•"/>
            </a:pPr>
            <a:endParaRPr lang="en-US"/>
          </a:p>
          <a:p>
            <a:pPr marL="285750" indent="-285750" algn="just">
              <a:buClr>
                <a:schemeClr val="dk1"/>
              </a:buClr>
              <a:buSzPts val="1100"/>
              <a:buFont typeface="Arial" panose="020B0604020202020204" pitchFamily="34" charset="0"/>
              <a:buChar char="•"/>
            </a:pPr>
            <a:endParaRPr lang="en-US"/>
          </a:p>
          <a:p>
            <a:pPr marL="285750" indent="-285750" algn="just">
              <a:buClr>
                <a:schemeClr val="dk1"/>
              </a:buClr>
              <a:buSzPts val="1100"/>
              <a:buFont typeface="Arial" panose="020B0604020202020204" pitchFamily="34" charset="0"/>
              <a:buChar char="•"/>
            </a:pPr>
            <a:endParaRPr lang="en-US"/>
          </a:p>
          <a:p>
            <a:pPr marL="285750" indent="-285750" algn="just">
              <a:buClr>
                <a:schemeClr val="dk1"/>
              </a:buClr>
              <a:buSzPts val="1100"/>
              <a:buFont typeface="Arial" panose="020B0604020202020204" pitchFamily="34" charset="0"/>
              <a:buChar char="•"/>
            </a:pPr>
            <a:endParaRPr lang="en-US"/>
          </a:p>
          <a:p>
            <a:pPr algn="just">
              <a:buClr>
                <a:schemeClr val="dk1"/>
              </a:buClr>
              <a:buSzPts val="1100"/>
            </a:pPr>
            <a:endParaRPr lang="en-US"/>
          </a:p>
          <a:p>
            <a:pPr marL="285750" indent="-285750" algn="just">
              <a:buClr>
                <a:schemeClr val="dk1"/>
              </a:buClr>
              <a:buSzPts val="1100"/>
              <a:buFont typeface="Wingdings" panose="05000000000000000000" pitchFamily="2" charset="2"/>
              <a:buChar char="q"/>
            </a:pPr>
            <a:r>
              <a:rPr lang="en-US"/>
              <a:t>Objective :</a:t>
            </a:r>
          </a:p>
          <a:p>
            <a:pPr marL="285750" indent="-285750" algn="just">
              <a:buClr>
                <a:schemeClr val="dk1"/>
              </a:buClr>
              <a:buSzPts val="1100"/>
              <a:buFont typeface="Wingdings" panose="05000000000000000000" pitchFamily="2" charset="2"/>
              <a:buChar char="q"/>
            </a:pPr>
            <a:endParaRPr lang="en-US"/>
          </a:p>
        </p:txBody>
      </p:sp>
      <p:sp>
        <p:nvSpPr>
          <p:cNvPr id="5" name="Google Shape;186;p30">
            <a:extLst>
              <a:ext uri="{FF2B5EF4-FFF2-40B4-BE49-F238E27FC236}">
                <a16:creationId xmlns:a16="http://schemas.microsoft.com/office/drawing/2014/main" id="{7EEF34F8-987D-4A32-EFDD-64C1A310394D}"/>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
        <p:nvSpPr>
          <p:cNvPr id="6" name="مربع نص 5">
            <a:extLst>
              <a:ext uri="{FF2B5EF4-FFF2-40B4-BE49-F238E27FC236}">
                <a16:creationId xmlns:a16="http://schemas.microsoft.com/office/drawing/2014/main" id="{B043E2F9-6BA2-BCFD-402D-FB0CC34479EF}"/>
              </a:ext>
            </a:extLst>
          </p:cNvPr>
          <p:cNvSpPr txBox="1"/>
          <p:nvPr/>
        </p:nvSpPr>
        <p:spPr>
          <a:xfrm>
            <a:off x="2116752" y="1539346"/>
            <a:ext cx="5561953" cy="1292662"/>
          </a:xfrm>
          <a:prstGeom prst="rect">
            <a:avLst/>
          </a:prstGeom>
          <a:noFill/>
        </p:spPr>
        <p:txBody>
          <a:bodyPr wrap="square" rtlCol="1">
            <a:spAutoFit/>
          </a:bodyPr>
          <a:lstStyle/>
          <a:p>
            <a:pPr marL="285750" indent="-285750" algn="just">
              <a:buClr>
                <a:schemeClr val="dk1"/>
              </a:buClr>
              <a:buSzPts val="1100"/>
              <a:buFont typeface="Wingdings" panose="05000000000000000000" pitchFamily="2" charset="2"/>
              <a:buChar char="§"/>
            </a:pPr>
            <a:r>
              <a:rPr lang="en-US"/>
              <a:t>Help the concerned sectors such as (Civil Defense, Traffic and the Ministry of Municipal and Rural Affairs and Housing) in facilitating traffic in tunnels.</a:t>
            </a:r>
          </a:p>
          <a:p>
            <a:pPr marL="285750" indent="-285750" algn="just">
              <a:buClr>
                <a:schemeClr val="dk1"/>
              </a:buClr>
              <a:buSzPts val="1100"/>
              <a:buFont typeface="Wingdings" panose="05000000000000000000" pitchFamily="2" charset="2"/>
              <a:buChar char="§"/>
            </a:pPr>
            <a:endParaRPr lang="en-US" sz="800"/>
          </a:p>
          <a:p>
            <a:pPr marL="285750" indent="-285750" algn="just">
              <a:buClr>
                <a:schemeClr val="dk1"/>
              </a:buClr>
              <a:buSzPts val="1100"/>
              <a:buFont typeface="Wingdings" panose="05000000000000000000" pitchFamily="2" charset="2"/>
              <a:buChar char="§"/>
            </a:pPr>
            <a:r>
              <a:rPr lang="en-US"/>
              <a:t> Reducing injuries and risks resulting from rain and floods.</a:t>
            </a:r>
          </a:p>
          <a:p>
            <a:endParaRPr lang="ar-SA"/>
          </a:p>
        </p:txBody>
      </p:sp>
      <p:sp>
        <p:nvSpPr>
          <p:cNvPr id="7" name="مربع نص 6">
            <a:extLst>
              <a:ext uri="{FF2B5EF4-FFF2-40B4-BE49-F238E27FC236}">
                <a16:creationId xmlns:a16="http://schemas.microsoft.com/office/drawing/2014/main" id="{A59CF1D4-BDF9-49E6-FA98-C619DA5ECF49}"/>
              </a:ext>
            </a:extLst>
          </p:cNvPr>
          <p:cNvSpPr txBox="1"/>
          <p:nvPr/>
        </p:nvSpPr>
        <p:spPr>
          <a:xfrm>
            <a:off x="2116752" y="3074069"/>
            <a:ext cx="5561953" cy="1846659"/>
          </a:xfrm>
          <a:prstGeom prst="rect">
            <a:avLst/>
          </a:prstGeom>
          <a:noFill/>
        </p:spPr>
        <p:txBody>
          <a:bodyPr wrap="square" rtlCol="1">
            <a:spAutoFit/>
          </a:bodyPr>
          <a:lstStyle/>
          <a:p>
            <a:pPr marL="285750" indent="-285750" algn="just">
              <a:buClr>
                <a:schemeClr val="dk1"/>
              </a:buClr>
              <a:buSzPts val="1100"/>
              <a:buFont typeface="Wingdings" panose="05000000000000000000" pitchFamily="2" charset="2"/>
              <a:buChar char="§"/>
            </a:pPr>
            <a:r>
              <a:rPr lang="en-US"/>
              <a:t>Absorb the largest number of problems of drowning and blockages and work to solve them as soon as possible.</a:t>
            </a:r>
            <a:endParaRPr lang="en-US" sz="800"/>
          </a:p>
          <a:p>
            <a:pPr marL="285750" indent="-285750" algn="just">
              <a:buClr>
                <a:schemeClr val="dk1"/>
              </a:buClr>
              <a:buSzPts val="1100"/>
              <a:buFont typeface="Wingdings" panose="05000000000000000000" pitchFamily="2" charset="2"/>
              <a:buChar char="§"/>
            </a:pPr>
            <a:endParaRPr lang="en-US" sz="800"/>
          </a:p>
          <a:p>
            <a:pPr marL="285750" indent="-285750" algn="just">
              <a:buClr>
                <a:schemeClr val="dk1"/>
              </a:buClr>
              <a:buSzPts val="1100"/>
              <a:buFont typeface="Wingdings" panose="05000000000000000000" pitchFamily="2" charset="2"/>
              <a:buChar char="§"/>
            </a:pPr>
            <a:r>
              <a:rPr lang="en-US"/>
              <a:t>Facilitate the movement of vehicle owners during rain and torrential rains.</a:t>
            </a:r>
          </a:p>
          <a:p>
            <a:pPr marL="285750" indent="-285750" algn="just">
              <a:buClr>
                <a:schemeClr val="dk1"/>
              </a:buClr>
              <a:buSzPts val="1100"/>
              <a:buFont typeface="Wingdings" panose="05000000000000000000" pitchFamily="2" charset="2"/>
              <a:buChar char="§"/>
            </a:pPr>
            <a:endParaRPr lang="en-US" sz="800"/>
          </a:p>
          <a:p>
            <a:pPr marL="285750" indent="-285750" algn="just">
              <a:buClr>
                <a:schemeClr val="dk1"/>
              </a:buClr>
              <a:buSzPts val="1100"/>
              <a:buFont typeface="Wingdings" panose="05000000000000000000" pitchFamily="2" charset="2"/>
              <a:buChar char="§"/>
            </a:pPr>
            <a:r>
              <a:rPr lang="en-US"/>
              <a:t>Warning people about closed tunnels and staying away from them.</a:t>
            </a:r>
          </a:p>
          <a:p>
            <a:endParaRPr lang="ar-SA"/>
          </a:p>
        </p:txBody>
      </p:sp>
    </p:spTree>
    <p:extLst>
      <p:ext uri="{BB962C8B-B14F-4D97-AF65-F5344CB8AC3E}">
        <p14:creationId xmlns:p14="http://schemas.microsoft.com/office/powerpoint/2010/main" val="96151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8" name="Google Shape;222;p34">
            <a:extLst>
              <a:ext uri="{FF2B5EF4-FFF2-40B4-BE49-F238E27FC236}">
                <a16:creationId xmlns:a16="http://schemas.microsoft.com/office/drawing/2014/main" id="{63B48648-3A32-879E-5FC5-CB662BBAC5DD}"/>
              </a:ext>
            </a:extLst>
          </p:cNvPr>
          <p:cNvSpPr txBox="1">
            <a:spLocks noGrp="1"/>
          </p:cNvSpPr>
          <p:nvPr>
            <p:ph type="title"/>
          </p:nvPr>
        </p:nvSpPr>
        <p:spPr>
          <a:xfrm>
            <a:off x="2616938" y="2652295"/>
            <a:ext cx="4177692" cy="467150"/>
          </a:xfrm>
          <a:prstGeom prst="rect">
            <a:avLst/>
          </a:prstGeom>
        </p:spPr>
        <p:txBody>
          <a:bodyPr spcFirstLastPara="1" wrap="square" lIns="91425" tIns="91425" rIns="91425" bIns="91425" anchor="ctr" anchorCtr="0">
            <a:noAutofit/>
          </a:bodyPr>
          <a:lstStyle/>
          <a:p>
            <a:r>
              <a:rPr lang="en-US" sz="3600"/>
              <a:t>Background</a:t>
            </a:r>
            <a:endParaRPr sz="3600"/>
          </a:p>
        </p:txBody>
      </p:sp>
      <p:sp>
        <p:nvSpPr>
          <p:cNvPr id="9" name="Google Shape;199;p32">
            <a:extLst>
              <a:ext uri="{FF2B5EF4-FFF2-40B4-BE49-F238E27FC236}">
                <a16:creationId xmlns:a16="http://schemas.microsoft.com/office/drawing/2014/main" id="{B65C6721-61ED-AE60-B8B2-633A619DDBF4}"/>
              </a:ext>
            </a:extLst>
          </p:cNvPr>
          <p:cNvSpPr txBox="1">
            <a:spLocks/>
          </p:cNvSpPr>
          <p:nvPr/>
        </p:nvSpPr>
        <p:spPr>
          <a:xfrm>
            <a:off x="5300038" y="1997537"/>
            <a:ext cx="1435771" cy="5742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6000" b="1">
                <a:solidFill>
                  <a:schemeClr val="accent3"/>
                </a:solidFill>
                <a:latin typeface="Montserrat" panose="00000500000000000000" pitchFamily="2" charset="0"/>
              </a:rPr>
              <a:t>03</a:t>
            </a:r>
          </a:p>
        </p:txBody>
      </p:sp>
      <p:pic>
        <p:nvPicPr>
          <p:cNvPr id="10" name="صورة 9" descr="صورة تحتوي على نص, الخط, الرسومات, شعار&#10;&#10;تم إنشاء الوصف تلقائياً">
            <a:extLst>
              <a:ext uri="{FF2B5EF4-FFF2-40B4-BE49-F238E27FC236}">
                <a16:creationId xmlns:a16="http://schemas.microsoft.com/office/drawing/2014/main" id="{3F2D00A6-04FF-D142-FB3A-BFF6D185D7FF}"/>
              </a:ext>
            </a:extLst>
          </p:cNvPr>
          <p:cNvPicPr>
            <a:picLocks noChangeAspect="1"/>
          </p:cNvPicPr>
          <p:nvPr/>
        </p:nvPicPr>
        <p:blipFill>
          <a:blip r:embed="rId3"/>
          <a:stretch>
            <a:fillRect/>
          </a:stretch>
        </p:blipFill>
        <p:spPr>
          <a:xfrm>
            <a:off x="99500" y="122726"/>
            <a:ext cx="716442" cy="900574"/>
          </a:xfrm>
          <a:prstGeom prst="rect">
            <a:avLst/>
          </a:prstGeom>
        </p:spPr>
      </p:pic>
      <p:pic>
        <p:nvPicPr>
          <p:cNvPr id="11" name="صورة 10" descr="صورة تحتوي على رمز, فن, لافتة, كنيسة&#10;&#10;تم إنشاء الوصف تلقائياً">
            <a:extLst>
              <a:ext uri="{FF2B5EF4-FFF2-40B4-BE49-F238E27FC236}">
                <a16:creationId xmlns:a16="http://schemas.microsoft.com/office/drawing/2014/main" id="{97C08A92-5623-EA64-8724-02B02183412E}"/>
              </a:ext>
            </a:extLst>
          </p:cNvPr>
          <p:cNvPicPr>
            <a:picLocks noChangeAspect="1"/>
          </p:cNvPicPr>
          <p:nvPr/>
        </p:nvPicPr>
        <p:blipFill>
          <a:blip r:embed="rId4"/>
          <a:stretch>
            <a:fillRect/>
          </a:stretch>
        </p:blipFill>
        <p:spPr>
          <a:xfrm>
            <a:off x="8484754" y="122726"/>
            <a:ext cx="559746" cy="809272"/>
          </a:xfrm>
          <a:prstGeom prst="rect">
            <a:avLst/>
          </a:prstGeom>
        </p:spPr>
      </p:pic>
      <p:sp>
        <p:nvSpPr>
          <p:cNvPr id="2" name="Google Shape;186;p30">
            <a:extLst>
              <a:ext uri="{FF2B5EF4-FFF2-40B4-BE49-F238E27FC236}">
                <a16:creationId xmlns:a16="http://schemas.microsoft.com/office/drawing/2014/main" id="{1905E562-29E9-0001-A69A-B3120E622A4D}"/>
              </a:ext>
            </a:extLst>
          </p:cNvPr>
          <p:cNvSpPr txBox="1">
            <a:spLocks/>
          </p:cNvSpPr>
          <p:nvPr/>
        </p:nvSpPr>
        <p:spPr>
          <a:xfrm>
            <a:off x="4229418" y="4781699"/>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Tree>
    <p:extLst>
      <p:ext uri="{BB962C8B-B14F-4D97-AF65-F5344CB8AC3E}">
        <p14:creationId xmlns:p14="http://schemas.microsoft.com/office/powerpoint/2010/main" val="157447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Background</a:t>
            </a:r>
            <a:endParaRPr/>
          </a:p>
        </p:txBody>
      </p:sp>
      <p:pic>
        <p:nvPicPr>
          <p:cNvPr id="2" name="صورة 1" descr="صورة تحتوي على نص, الخط, الرسومات, شعار&#10;&#10;تم إنشاء الوصف تلقائياً">
            <a:extLst>
              <a:ext uri="{FF2B5EF4-FFF2-40B4-BE49-F238E27FC236}">
                <a16:creationId xmlns:a16="http://schemas.microsoft.com/office/drawing/2014/main" id="{1EC75EFB-270B-B810-D272-2F9EE62AB871}"/>
              </a:ext>
            </a:extLst>
          </p:cNvPr>
          <p:cNvPicPr>
            <a:picLocks noChangeAspect="1"/>
          </p:cNvPicPr>
          <p:nvPr/>
        </p:nvPicPr>
        <p:blipFill>
          <a:blip r:embed="rId3"/>
          <a:stretch>
            <a:fillRect/>
          </a:stretch>
        </p:blipFill>
        <p:spPr>
          <a:xfrm>
            <a:off x="75101" y="29227"/>
            <a:ext cx="716442" cy="900574"/>
          </a:xfrm>
          <a:prstGeom prst="rect">
            <a:avLst/>
          </a:prstGeom>
        </p:spPr>
      </p:pic>
      <p:pic>
        <p:nvPicPr>
          <p:cNvPr id="3" name="صورة 2" descr="صورة تحتوي على رمز, فن, لافتة, كنيسة&#10;&#10;تم إنشاء الوصف تلقائياً">
            <a:extLst>
              <a:ext uri="{FF2B5EF4-FFF2-40B4-BE49-F238E27FC236}">
                <a16:creationId xmlns:a16="http://schemas.microsoft.com/office/drawing/2014/main" id="{C4A1EB8A-4AC1-DD18-98B2-FC92FF089DA4}"/>
              </a:ext>
            </a:extLst>
          </p:cNvPr>
          <p:cNvPicPr>
            <a:picLocks noChangeAspect="1"/>
          </p:cNvPicPr>
          <p:nvPr/>
        </p:nvPicPr>
        <p:blipFill>
          <a:blip r:embed="rId4"/>
          <a:stretch>
            <a:fillRect/>
          </a:stretch>
        </p:blipFill>
        <p:spPr>
          <a:xfrm>
            <a:off x="8489262" y="30265"/>
            <a:ext cx="559746" cy="809272"/>
          </a:xfrm>
          <a:prstGeom prst="rect">
            <a:avLst/>
          </a:prstGeom>
        </p:spPr>
      </p:pic>
      <p:sp>
        <p:nvSpPr>
          <p:cNvPr id="4" name="Google Shape;215;p33">
            <a:extLst>
              <a:ext uri="{FF2B5EF4-FFF2-40B4-BE49-F238E27FC236}">
                <a16:creationId xmlns:a16="http://schemas.microsoft.com/office/drawing/2014/main" id="{6BBA799B-EEF7-8F0C-55B5-B052261389CD}"/>
              </a:ext>
            </a:extLst>
          </p:cNvPr>
          <p:cNvSpPr txBox="1">
            <a:spLocks/>
          </p:cNvSpPr>
          <p:nvPr/>
        </p:nvSpPr>
        <p:spPr>
          <a:xfrm>
            <a:off x="1710095" y="1393572"/>
            <a:ext cx="6081452" cy="201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Low">
              <a:buClr>
                <a:schemeClr val="dk1"/>
              </a:buClr>
              <a:buSzPts val="1100"/>
              <a:buFont typeface="Wingdings" panose="05000000000000000000" pitchFamily="2" charset="2"/>
              <a:buChar char="q"/>
            </a:pPr>
            <a:r>
              <a:rPr lang="en-US"/>
              <a:t>The Internet of Things (IoT) has changed the way we measure water levels. </a:t>
            </a:r>
          </a:p>
          <a:p>
            <a:pPr marL="285750" indent="-285750" algn="justLow">
              <a:buClr>
                <a:schemeClr val="dk1"/>
              </a:buClr>
              <a:buSzPts val="1100"/>
              <a:buFont typeface="Wingdings" panose="05000000000000000000" pitchFamily="2" charset="2"/>
              <a:buChar char="q"/>
            </a:pPr>
            <a:endParaRPr lang="en-US"/>
          </a:p>
          <a:p>
            <a:pPr marL="285750" indent="-285750" algn="justLow">
              <a:buClr>
                <a:schemeClr val="dk1"/>
              </a:buClr>
              <a:buSzPts val="1100"/>
              <a:buFont typeface="Wingdings" panose="05000000000000000000" pitchFamily="2" charset="2"/>
              <a:buChar char="q"/>
            </a:pPr>
            <a:r>
              <a:rPr lang="en-US"/>
              <a:t>Traditional methods of measuring water levels were manual labor and were often time consuming and inaccurate.</a:t>
            </a:r>
          </a:p>
          <a:p>
            <a:pPr marL="285750" indent="-285750" algn="justLow">
              <a:buClr>
                <a:schemeClr val="dk1"/>
              </a:buClr>
              <a:buSzPts val="1100"/>
              <a:buFont typeface="Wingdings" panose="05000000000000000000" pitchFamily="2" charset="2"/>
              <a:buChar char="q"/>
            </a:pPr>
            <a:endParaRPr lang="en-US"/>
          </a:p>
          <a:p>
            <a:pPr marL="285750" indent="-285750" algn="justLow">
              <a:buClr>
                <a:schemeClr val="dk1"/>
              </a:buClr>
              <a:buSzPts val="1100"/>
              <a:buFont typeface="Wingdings" panose="05000000000000000000" pitchFamily="2" charset="2"/>
              <a:buChar char="q"/>
            </a:pPr>
            <a:r>
              <a:rPr lang="en-US"/>
              <a:t>We can use IoT-based water level measurement systems in various fields such as irrigation, flood control, and water supply management.</a:t>
            </a:r>
          </a:p>
          <a:p>
            <a:pPr marL="285750" indent="-285750" algn="justLow">
              <a:buClr>
                <a:schemeClr val="dk1"/>
              </a:buClr>
              <a:buSzPts val="1100"/>
              <a:buFont typeface="Wingdings" panose="05000000000000000000" pitchFamily="2" charset="2"/>
              <a:buChar char="q"/>
            </a:pPr>
            <a:endParaRPr lang="en-US"/>
          </a:p>
          <a:p>
            <a:pPr marL="285750" indent="-285750" algn="justLow">
              <a:buClr>
                <a:schemeClr val="dk1"/>
              </a:buClr>
              <a:buSzPts val="1100"/>
              <a:buFont typeface="Wingdings" panose="05000000000000000000" pitchFamily="2" charset="2"/>
              <a:buChar char="q"/>
            </a:pPr>
            <a:r>
              <a:rPr lang="en-US"/>
              <a:t>IoT-based water level measurement systems have the potential to improve water management, conserve water resources, and protect the environment by providing accurate, real-time data on water levels.</a:t>
            </a:r>
          </a:p>
          <a:p>
            <a:pPr>
              <a:buClr>
                <a:schemeClr val="dk1"/>
              </a:buClr>
              <a:buSzPts val="1100"/>
            </a:pPr>
            <a:endParaRPr lang="en-US"/>
          </a:p>
        </p:txBody>
      </p:sp>
      <p:sp>
        <p:nvSpPr>
          <p:cNvPr id="5" name="Google Shape;186;p30">
            <a:extLst>
              <a:ext uri="{FF2B5EF4-FFF2-40B4-BE49-F238E27FC236}">
                <a16:creationId xmlns:a16="http://schemas.microsoft.com/office/drawing/2014/main" id="{FBA18ABD-5DFF-9688-AB1E-ED38A05682FB}"/>
              </a:ext>
            </a:extLst>
          </p:cNvPr>
          <p:cNvSpPr txBox="1">
            <a:spLocks/>
          </p:cNvSpPr>
          <p:nvPr/>
        </p:nvSpPr>
        <p:spPr>
          <a:xfrm>
            <a:off x="7678705" y="4824478"/>
            <a:ext cx="1494589" cy="361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r>
              <a:rPr lang="en-US" sz="1000">
                <a:effectLst/>
                <a:latin typeface="Times New Roman" panose="02020603050405020304" pitchFamily="18" charset="0"/>
                <a:ea typeface="Times New Roman" panose="02020603050405020304" pitchFamily="18" charset="0"/>
              </a:rPr>
              <a:t>Fall 2023 – Group #178</a:t>
            </a:r>
          </a:p>
          <a:p>
            <a:pPr marL="0" indent="0" algn="l"/>
            <a:endParaRPr lang="en-US"/>
          </a:p>
        </p:txBody>
      </p:sp>
    </p:spTree>
    <p:extLst>
      <p:ext uri="{BB962C8B-B14F-4D97-AF65-F5344CB8AC3E}">
        <p14:creationId xmlns:p14="http://schemas.microsoft.com/office/powerpoint/2010/main" val="2156847233"/>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TotalTime>
  <Words>1213</Words>
  <Application>Microsoft Office PowerPoint</Application>
  <PresentationFormat>عرض على الشاشة (16:9)</PresentationFormat>
  <Paragraphs>156</Paragraphs>
  <Slides>25</Slides>
  <Notes>25</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25</vt:i4>
      </vt:variant>
    </vt:vector>
  </HeadingPairs>
  <TitlesOfParts>
    <vt:vector size="31" baseType="lpstr">
      <vt:lpstr>Wingdings</vt:lpstr>
      <vt:lpstr>Times New Roman</vt:lpstr>
      <vt:lpstr>Montserrat</vt:lpstr>
      <vt:lpstr>Arial</vt:lpstr>
      <vt:lpstr>Fira Sans Extra Condensed Medium</vt:lpstr>
      <vt:lpstr>Management Consulting Toolkit by Slidesgo</vt:lpstr>
      <vt:lpstr>SALEK  For monitoring Water</vt:lpstr>
      <vt:lpstr>Introduction</vt:lpstr>
      <vt:lpstr>Outline</vt:lpstr>
      <vt:lpstr>Problem Definition  </vt:lpstr>
      <vt:lpstr>Problem Definition  </vt:lpstr>
      <vt:lpstr>Aims &amp; Objective</vt:lpstr>
      <vt:lpstr>Aims &amp; Objective </vt:lpstr>
      <vt:lpstr>Background</vt:lpstr>
      <vt:lpstr>Background</vt:lpstr>
      <vt:lpstr>Background (Cont)</vt:lpstr>
      <vt:lpstr>Related Work</vt:lpstr>
      <vt:lpstr>Related Work </vt:lpstr>
      <vt:lpstr>Related Work (Cont) </vt:lpstr>
      <vt:lpstr>System Analysis &amp; Design</vt:lpstr>
      <vt:lpstr>Requirements Elicitation Techniques</vt:lpstr>
      <vt:lpstr>System Analysis &amp; Design</vt:lpstr>
      <vt:lpstr>System Analysis &amp; Design (Cont)</vt:lpstr>
      <vt:lpstr>System Analysis &amp; Design (Cont)</vt:lpstr>
      <vt:lpstr>System Analysis &amp; Design (Cont)</vt:lpstr>
      <vt:lpstr>System Analysis &amp; Design (Cont)</vt:lpstr>
      <vt:lpstr>System Analysis &amp; Design (Cont)</vt:lpstr>
      <vt:lpstr>Conclusion</vt:lpstr>
      <vt:lpstr>Conclusion</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SALEK  for monitoring water</dc:title>
  <dc:creator>mohamed gassem</dc:creator>
  <cp:lastModifiedBy>Mohammed Mansour Mousa Bingassem</cp:lastModifiedBy>
  <cp:revision>4</cp:revision>
  <dcterms:modified xsi:type="dcterms:W3CDTF">2023-06-06T06:22:03Z</dcterms:modified>
</cp:coreProperties>
</file>