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3" r:id="rId2"/>
    <p:sldId id="262" r:id="rId3"/>
    <p:sldId id="263" r:id="rId4"/>
    <p:sldId id="264" r:id="rId5"/>
    <p:sldId id="266" r:id="rId6"/>
    <p:sldId id="267" r:id="rId7"/>
    <p:sldId id="268" r:id="rId8"/>
    <p:sldId id="270" r:id="rId9"/>
    <p:sldId id="269" r:id="rId10"/>
    <p:sldId id="271" r:id="rId11"/>
    <p:sldId id="274" r:id="rId12"/>
    <p:sldId id="257" r:id="rId13"/>
    <p:sldId id="272" r:id="rId14"/>
    <p:sldId id="275" r:id="rId15"/>
    <p:sldId id="276" r:id="rId16"/>
    <p:sldId id="259" r:id="rId17"/>
    <p:sldId id="26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6E5AC-9DD7-4A94-B795-09531D5FB4F3}" type="datetimeFigureOut">
              <a:rPr lang="en-US" smtClean="0"/>
              <a:t>04-Feb-17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6B7-DC8D-45C8-B6F5-FAAF45B30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936411-A485-4194-927F-60732C32B40C}" type="slidenum">
              <a:rPr 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0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04-Feb-17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50863" y="2405063"/>
            <a:ext cx="8723312" cy="1646237"/>
          </a:xfrm>
        </p:spPr>
        <p:txBody>
          <a:bodyPr/>
          <a:lstStyle/>
          <a:p>
            <a:r>
              <a:rPr lang="en-US" sz="4400" smtClean="0"/>
              <a:t>Object Oriented Methodology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4051300"/>
            <a:ext cx="8723312" cy="1096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Md. Mujahid Islam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Software Developer &amp; Guest Lecturer</a:t>
            </a:r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EDFD0-100F-48A6-896D-F8972FFD1621}" type="slidenum">
              <a:rPr lang="en-US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40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212562"/>
          </a:xfrm>
        </p:spPr>
        <p:txBody>
          <a:bodyPr/>
          <a:lstStyle/>
          <a:p>
            <a:r>
              <a:rPr lang="en-US" dirty="0"/>
              <a:t>float: The float data type is a single-precision 32-bit IEEE 754 floating point. Its range of values is beyond the scope of this discussion, but is specified in the Floating-Point Types, Formats, and Values section of the Java Language Specification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double</a:t>
            </a:r>
            <a:r>
              <a:rPr lang="en-US" dirty="0"/>
              <a:t>: The double data type is a double-precision 64-bit IEEE 754 floating point. Its range of values is beyond the scope of this discussion, but is specified in the Floating-Point Types, Formats, and Values section of the Java Language Specification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boolean</a:t>
            </a:r>
            <a:r>
              <a:rPr lang="en-US" dirty="0"/>
              <a:t>: The </a:t>
            </a:r>
            <a:r>
              <a:rPr lang="en-US" dirty="0" err="1"/>
              <a:t>boolean</a:t>
            </a:r>
            <a:r>
              <a:rPr lang="en-US" dirty="0"/>
              <a:t> data type has only two possible values: true and false</a:t>
            </a:r>
            <a:r>
              <a:rPr lang="en-US" dirty="0" smtClean="0"/>
              <a:t>.</a:t>
            </a:r>
          </a:p>
          <a:p>
            <a:r>
              <a:rPr lang="en-US" dirty="0"/>
              <a:t>char: The char data type is a single 16-bit Unicode character. It has a minimum value of '\u0000' (or 0) and a maximum value of '\</a:t>
            </a:r>
            <a:r>
              <a:rPr lang="en-US" dirty="0" err="1"/>
              <a:t>uffff</a:t>
            </a:r>
            <a:r>
              <a:rPr lang="en-US" dirty="0"/>
              <a:t>' (or 65,535 inclusive).</a:t>
            </a:r>
          </a:p>
        </p:txBody>
      </p:sp>
    </p:spTree>
    <p:extLst>
      <p:ext uri="{BB962C8B-B14F-4D97-AF65-F5344CB8AC3E}">
        <p14:creationId xmlns:p14="http://schemas.microsoft.com/office/powerpoint/2010/main" val="34104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Primitive Data Type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ignored by the compiler but are useful to other programmers. The Java programming language supports three kinds of comments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/* </a:t>
            </a:r>
            <a:r>
              <a:rPr lang="en-US" i="1" dirty="0"/>
              <a:t>text</a:t>
            </a:r>
            <a:r>
              <a:rPr lang="en-US" dirty="0"/>
              <a:t> </a:t>
            </a:r>
            <a:r>
              <a:rPr lang="en-US" dirty="0" smtClean="0"/>
              <a:t>*/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/** </a:t>
            </a:r>
            <a:r>
              <a:rPr lang="en-US" i="1" dirty="0"/>
              <a:t>documentation</a:t>
            </a:r>
            <a:r>
              <a:rPr lang="en-US" dirty="0"/>
              <a:t> </a:t>
            </a:r>
            <a:r>
              <a:rPr lang="en-US" dirty="0" smtClean="0"/>
              <a:t>*/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// </a:t>
            </a:r>
            <a:r>
              <a:rPr lang="en-US" i="1" dirty="0" smtClean="0"/>
              <a:t>single line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Assignment, Arithmetic, and Unary </a:t>
            </a:r>
            <a:r>
              <a:rPr lang="en-US" b="1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US" dirty="0" smtClean="0"/>
              <a:t>Assignment Operator :</a:t>
            </a:r>
          </a:p>
          <a:p>
            <a:pPr marL="400050" lvl="1" indent="0">
              <a:buNone/>
            </a:pPr>
            <a:r>
              <a:rPr lang="en-US" dirty="0" smtClean="0"/>
              <a:t>One </a:t>
            </a:r>
            <a:r>
              <a:rPr lang="en-US" dirty="0"/>
              <a:t>of the most common operators that we'll encounter is the simple assignment operator </a:t>
            </a:r>
            <a:r>
              <a:rPr lang="en-US" dirty="0" smtClean="0"/>
              <a:t>"=".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cadence = 0;</a:t>
            </a:r>
          </a:p>
          <a:p>
            <a:r>
              <a:rPr lang="en-US" b="1" dirty="0" smtClean="0"/>
              <a:t>Arithmetic </a:t>
            </a:r>
            <a:r>
              <a:rPr lang="en-US" dirty="0"/>
              <a:t>Operator </a:t>
            </a:r>
            <a:r>
              <a:rPr lang="en-US" b="1" dirty="0" smtClean="0"/>
              <a:t>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74442"/>
              </p:ext>
            </p:extLst>
          </p:nvPr>
        </p:nvGraphicFramePr>
        <p:xfrm>
          <a:off x="1120950" y="376538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92"/>
                <a:gridCol w="6557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Additive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 operator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Assignment, Arithmetic, and Unary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29328"/>
          </a:xfrm>
        </p:spPr>
        <p:txBody>
          <a:bodyPr/>
          <a:lstStyle/>
          <a:p>
            <a:r>
              <a:rPr lang="en-US" b="1" dirty="0"/>
              <a:t>Unary </a:t>
            </a:r>
            <a:r>
              <a:rPr lang="en-US" b="1" dirty="0" smtClean="0"/>
              <a:t>Operator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61494"/>
              </p:ext>
            </p:extLst>
          </p:nvPr>
        </p:nvGraphicFramePr>
        <p:xfrm>
          <a:off x="1146002" y="266120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92"/>
                <a:gridCol w="65575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plus operator; indicates positive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 operator; negates an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operator; increments a value by 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operator; decrements a value by 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complement operator; inverts the value of a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708841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Assignment, Arithmetic, and 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34832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649"/>
          </a:xfrm>
        </p:spPr>
        <p:txBody>
          <a:bodyPr/>
          <a:lstStyle/>
          <a:p>
            <a:r>
              <a:rPr lang="en-US" dirty="0" smtClean="0"/>
              <a:t>Read &amp; Print Operation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043"/>
            <a:ext cx="8596668" cy="3554082"/>
          </a:xfrm>
        </p:spPr>
        <p:txBody>
          <a:bodyPr/>
          <a:lstStyle/>
          <a:p>
            <a:r>
              <a:rPr lang="en-US" dirty="0"/>
              <a:t>Java uses </a:t>
            </a:r>
            <a:r>
              <a:rPr lang="en-US" b="1" dirty="0" err="1"/>
              <a:t>System.out</a:t>
            </a:r>
            <a:r>
              <a:rPr lang="en-US" b="1" dirty="0"/>
              <a:t> </a:t>
            </a:r>
            <a:r>
              <a:rPr lang="en-US" dirty="0"/>
              <a:t>to refer to the standard output device and </a:t>
            </a:r>
            <a:r>
              <a:rPr lang="en-US" b="1" dirty="0"/>
              <a:t>System.in </a:t>
            </a:r>
            <a:r>
              <a:rPr lang="en-US" dirty="0"/>
              <a:t>to the </a:t>
            </a:r>
            <a:r>
              <a:rPr lang="en-US" dirty="0" smtClean="0"/>
              <a:t>standard input </a:t>
            </a:r>
            <a:r>
              <a:rPr lang="en-US" dirty="0"/>
              <a:t>device. By default, the output device is the display monitor and the input device </a:t>
            </a:r>
            <a:r>
              <a:rPr lang="en-US" dirty="0" smtClean="0"/>
              <a:t>is the </a:t>
            </a:r>
            <a:r>
              <a:rPr lang="en-US" dirty="0"/>
              <a:t>keyboard</a:t>
            </a:r>
            <a:r>
              <a:rPr lang="en-US" dirty="0" smtClean="0"/>
              <a:t>.</a:t>
            </a:r>
          </a:p>
          <a:p>
            <a:r>
              <a:rPr lang="en-US" dirty="0"/>
              <a:t>To perform console output, you simply use the </a:t>
            </a:r>
            <a:r>
              <a:rPr lang="en-US" b="1" dirty="0" err="1"/>
              <a:t>println</a:t>
            </a:r>
            <a:r>
              <a:rPr lang="en-US" b="1" dirty="0"/>
              <a:t> </a:t>
            </a:r>
            <a:r>
              <a:rPr lang="en-US" dirty="0"/>
              <a:t>method to display </a:t>
            </a:r>
            <a:r>
              <a:rPr lang="en-US" dirty="0" smtClean="0"/>
              <a:t>a primitive </a:t>
            </a:r>
            <a:r>
              <a:rPr lang="en-US" dirty="0"/>
              <a:t>value or a string to the </a:t>
            </a:r>
            <a:r>
              <a:rPr lang="en-US" dirty="0" smtClean="0"/>
              <a:t>console.</a:t>
            </a:r>
          </a:p>
          <a:p>
            <a:r>
              <a:rPr lang="en-US" dirty="0"/>
              <a:t>Console input is not directly supported in Java, </a:t>
            </a:r>
            <a:r>
              <a:rPr lang="en-US" dirty="0" smtClean="0"/>
              <a:t>but you </a:t>
            </a:r>
            <a:r>
              <a:rPr lang="en-US" dirty="0"/>
              <a:t>can use the </a:t>
            </a:r>
            <a:r>
              <a:rPr lang="en-US" b="1" dirty="0"/>
              <a:t>Scanner </a:t>
            </a:r>
            <a:r>
              <a:rPr lang="en-US" dirty="0"/>
              <a:t>class to create an object to read input from </a:t>
            </a:r>
            <a:r>
              <a:rPr lang="en-US" b="1" dirty="0"/>
              <a:t>System.in</a:t>
            </a:r>
            <a:r>
              <a:rPr lang="en-US" dirty="0"/>
              <a:t>, as </a:t>
            </a:r>
            <a:r>
              <a:rPr lang="en-US" dirty="0" smtClean="0"/>
              <a:t>follows: </a:t>
            </a:r>
          </a:p>
          <a:p>
            <a:pPr marL="800100" lvl="2" indent="0">
              <a:buNone/>
            </a:pPr>
            <a:r>
              <a:rPr lang="en-US" dirty="0" smtClean="0"/>
              <a:t>Scanner </a:t>
            </a:r>
            <a:r>
              <a:rPr lang="en-US" dirty="0"/>
              <a:t>input = </a:t>
            </a:r>
            <a:r>
              <a:rPr lang="en-US" b="1" dirty="0"/>
              <a:t>new </a:t>
            </a:r>
            <a:r>
              <a:rPr lang="en-US" dirty="0"/>
              <a:t>Scanner(System.in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57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</a:t>
            </a:r>
            <a:r>
              <a:rPr lang="en-US" b="1" dirty="0"/>
              <a:t>Scanner </a:t>
            </a:r>
            <a:r>
              <a:rPr lang="en-US" dirty="0"/>
              <a:t>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403073"/>
              </p:ext>
            </p:extLst>
          </p:nvPr>
        </p:nvGraphicFramePr>
        <p:xfrm>
          <a:off x="677863" y="2160588"/>
          <a:ext cx="8596312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nextByte()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nextShort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nextInt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nextLong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an integer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nextFloat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number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nextDouble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number of the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string that ends before a whitespace character.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nextLine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a line of text (i.e., a string ending with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pressed).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708841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Read &amp; Print Operation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945"/>
          </a:xfrm>
        </p:spPr>
        <p:txBody>
          <a:bodyPr/>
          <a:lstStyle/>
          <a:p>
            <a:r>
              <a:rPr lang="en-US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545"/>
            <a:ext cx="8596668" cy="457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Identifiers are the names that identify the elements such as classes, methods, </a:t>
            </a:r>
            <a:r>
              <a:rPr lang="en-US" i="1" dirty="0" smtClean="0"/>
              <a:t>and variables </a:t>
            </a:r>
            <a:r>
              <a:rPr lang="en-US" i="1" dirty="0"/>
              <a:t>in a program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u="sng" dirty="0" smtClean="0"/>
              <a:t>Rules of Identifiers: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An identifier is a sequence of characters that consists of letters, digits, </a:t>
            </a:r>
            <a:r>
              <a:rPr lang="en-US" dirty="0" smtClean="0"/>
              <a:t>underscores(</a:t>
            </a:r>
            <a:r>
              <a:rPr lang="en-US" b="1" dirty="0" smtClean="0"/>
              <a:t>_</a:t>
            </a:r>
            <a:r>
              <a:rPr lang="en-US" dirty="0" smtClean="0"/>
              <a:t>), </a:t>
            </a:r>
            <a:r>
              <a:rPr lang="en-US" dirty="0"/>
              <a:t>and dollar signs (</a:t>
            </a:r>
            <a:r>
              <a:rPr lang="en-US" b="1" dirty="0"/>
              <a:t>$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must start with a letter, an underscore (</a:t>
            </a:r>
            <a:r>
              <a:rPr lang="en-US" b="1" dirty="0"/>
              <a:t>_</a:t>
            </a:r>
            <a:r>
              <a:rPr lang="en-US" dirty="0"/>
              <a:t>), or a dollar sign (</a:t>
            </a:r>
            <a:r>
              <a:rPr lang="en-US" b="1" dirty="0"/>
              <a:t>$</a:t>
            </a:r>
            <a:r>
              <a:rPr lang="en-US" dirty="0"/>
              <a:t>). It </a:t>
            </a:r>
            <a:r>
              <a:rPr lang="en-US" dirty="0" smtClean="0"/>
              <a:t>cannot start </a:t>
            </a:r>
            <a:r>
              <a:rPr lang="en-US" dirty="0"/>
              <a:t>with a digit.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cannot be a reserved word. (See Appendix A for a list of reserved words.)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cannot be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or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identifier can be of any length.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9672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identifiers are valid? Which are Java keywords?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 smtClean="0"/>
              <a:t>miles</a:t>
            </a:r>
            <a:r>
              <a:rPr lang="en-US" dirty="0" smtClean="0"/>
              <a:t>, </a:t>
            </a:r>
            <a:r>
              <a:rPr lang="en-US" b="1" dirty="0" smtClean="0"/>
              <a:t>Test</a:t>
            </a:r>
            <a:r>
              <a:rPr lang="en-US" dirty="0" smtClean="0"/>
              <a:t>, </a:t>
            </a:r>
            <a:r>
              <a:rPr lang="en-US" b="1" dirty="0" smtClean="0"/>
              <a:t>a++</a:t>
            </a:r>
            <a:r>
              <a:rPr lang="en-US" dirty="0" smtClean="0"/>
              <a:t>, </a:t>
            </a:r>
            <a:r>
              <a:rPr lang="en-US" b="1" dirty="0" smtClean="0"/>
              <a:t>––a</a:t>
            </a:r>
            <a:r>
              <a:rPr lang="en-US" dirty="0" smtClean="0"/>
              <a:t>, </a:t>
            </a:r>
            <a:r>
              <a:rPr lang="en-US" b="1" dirty="0" smtClean="0"/>
              <a:t>4#R</a:t>
            </a:r>
            <a:r>
              <a:rPr lang="en-US" dirty="0" smtClean="0"/>
              <a:t>, </a:t>
            </a:r>
            <a:r>
              <a:rPr lang="en-US" b="1" dirty="0" smtClean="0"/>
              <a:t>$4</a:t>
            </a:r>
            <a:r>
              <a:rPr lang="en-US" dirty="0" smtClean="0"/>
              <a:t>, </a:t>
            </a:r>
            <a:r>
              <a:rPr lang="en-US" b="1" dirty="0" smtClean="0"/>
              <a:t>#44</a:t>
            </a:r>
            <a:r>
              <a:rPr lang="en-US" dirty="0" smtClean="0"/>
              <a:t>, </a:t>
            </a:r>
            <a:r>
              <a:rPr lang="en-US" b="1" dirty="0" err="1" smtClean="0"/>
              <a:t>apps,class</a:t>
            </a:r>
            <a:r>
              <a:rPr lang="en-US" dirty="0"/>
              <a:t>.</a:t>
            </a:r>
            <a:endParaRPr lang="en-US" dirty="0" smtClean="0"/>
          </a:p>
          <a:p>
            <a:pPr lvl="1" indent="-342900">
              <a:buFont typeface="+mj-lt"/>
              <a:buAutoNum type="arabicPeriod"/>
            </a:pPr>
            <a:r>
              <a:rPr lang="en-US" b="1" dirty="0" smtClean="0"/>
              <a:t>public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radius,double</a:t>
            </a:r>
            <a:r>
              <a:rPr lang="en-US" b="1" dirty="0" smtClean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 err="1" smtClean="0"/>
              <a:t>Double,float,string,String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6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419"/>
          </a:xfrm>
        </p:spPr>
        <p:txBody>
          <a:bodyPr/>
          <a:lstStyle/>
          <a:p>
            <a:r>
              <a:rPr lang="en-US" dirty="0" smtClean="0"/>
              <a:t>Variable &amp;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227"/>
            <a:ext cx="8596668" cy="448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dirty="0"/>
              <a:t>Variables are used to represent values that may be changed in the </a:t>
            </a:r>
            <a:r>
              <a:rPr lang="en-US" dirty="0" smtClean="0"/>
              <a:t>program.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number=12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Naming </a:t>
            </a:r>
            <a:r>
              <a:rPr lang="en-US" dirty="0" smtClean="0"/>
              <a:t>Convention:</a:t>
            </a:r>
          </a:p>
          <a:p>
            <a:r>
              <a:rPr lang="en-US" dirty="0"/>
              <a:t>Use lowercase for variables and methods. If a name consists of several </a:t>
            </a:r>
            <a:r>
              <a:rPr lang="en-US" dirty="0" smtClean="0"/>
              <a:t>words, concatenate </a:t>
            </a:r>
            <a:r>
              <a:rPr lang="en-US" dirty="0"/>
              <a:t>them into one, making the first word lowercase and capitalizing the </a:t>
            </a:r>
            <a:r>
              <a:rPr lang="en-US" dirty="0" smtClean="0"/>
              <a:t>first letter </a:t>
            </a:r>
            <a:r>
              <a:rPr lang="en-US" dirty="0"/>
              <a:t>of each subsequent word—for example, the variables </a:t>
            </a:r>
            <a:r>
              <a:rPr lang="en-US" b="1" dirty="0"/>
              <a:t>radius </a:t>
            </a:r>
            <a:r>
              <a:rPr lang="en-US" dirty="0"/>
              <a:t>and </a:t>
            </a:r>
            <a:r>
              <a:rPr lang="en-US" b="1" dirty="0"/>
              <a:t>area </a:t>
            </a:r>
            <a:r>
              <a:rPr lang="en-US" dirty="0" smtClean="0"/>
              <a:t>and the </a:t>
            </a:r>
            <a:r>
              <a:rPr lang="en-US" dirty="0"/>
              <a:t>method </a:t>
            </a:r>
            <a:r>
              <a:rPr lang="en-US" b="1" dirty="0" err="1"/>
              <a:t>showMessageDialog</a:t>
            </a:r>
            <a:r>
              <a:rPr lang="en-US" dirty="0"/>
              <a:t>.</a:t>
            </a:r>
          </a:p>
          <a:p>
            <a:r>
              <a:rPr lang="en-US" dirty="0" smtClean="0"/>
              <a:t>Capitalize </a:t>
            </a:r>
            <a:r>
              <a:rPr lang="en-US" dirty="0"/>
              <a:t>the first letter of each word in a class name—for example, the class </a:t>
            </a:r>
            <a:r>
              <a:rPr lang="en-US" dirty="0" smtClean="0"/>
              <a:t>names </a:t>
            </a:r>
            <a:r>
              <a:rPr lang="en-US" b="1" dirty="0" err="1" smtClean="0"/>
              <a:t>ComputeArea</a:t>
            </a:r>
            <a:r>
              <a:rPr lang="en-US" dirty="0"/>
              <a:t>, </a:t>
            </a:r>
            <a:r>
              <a:rPr lang="en-US" b="1" dirty="0"/>
              <a:t>System</a:t>
            </a:r>
            <a:r>
              <a:rPr lang="en-US" dirty="0"/>
              <a:t>, and </a:t>
            </a:r>
            <a:r>
              <a:rPr lang="en-US" b="1" dirty="0" err="1" smtClean="0"/>
              <a:t>JOptionPane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Capitalize </a:t>
            </a:r>
            <a:r>
              <a:rPr lang="en-US" dirty="0"/>
              <a:t>every letter in a constant, and use underscores between words—for </a:t>
            </a:r>
            <a:r>
              <a:rPr lang="en-US" dirty="0" err="1" smtClean="0"/>
              <a:t>example,the</a:t>
            </a:r>
            <a:r>
              <a:rPr lang="en-US" dirty="0" smtClean="0"/>
              <a:t> </a:t>
            </a:r>
            <a:r>
              <a:rPr lang="en-US" dirty="0"/>
              <a:t>constants </a:t>
            </a:r>
            <a:r>
              <a:rPr lang="en-US" b="1" dirty="0"/>
              <a:t>PI </a:t>
            </a:r>
            <a:r>
              <a:rPr lang="en-US" dirty="0"/>
              <a:t>and </a:t>
            </a:r>
            <a:r>
              <a:rPr lang="en-US" b="1" dirty="0"/>
              <a:t>MAX_VALUE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Variable Naming convention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6674"/>
          </a:xfrm>
        </p:spPr>
        <p:txBody>
          <a:bodyPr/>
          <a:lstStyle/>
          <a:p>
            <a:r>
              <a:rPr lang="en-US" dirty="0" smtClean="0"/>
              <a:t>Variable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6900"/>
            <a:ext cx="8596668" cy="2192054"/>
          </a:xfrm>
        </p:spPr>
        <p:txBody>
          <a:bodyPr>
            <a:normAutofit/>
          </a:bodyPr>
          <a:lstStyle/>
          <a:p>
            <a:r>
              <a:rPr lang="en-US" dirty="0"/>
              <a:t>Instance Variables (Non-Static Fields</a:t>
            </a:r>
            <a:r>
              <a:rPr lang="en-US" dirty="0" smtClean="0"/>
              <a:t>): </a:t>
            </a:r>
          </a:p>
          <a:p>
            <a:r>
              <a:rPr lang="en-US" dirty="0" smtClean="0"/>
              <a:t>Class </a:t>
            </a:r>
            <a:r>
              <a:rPr lang="en-US" dirty="0"/>
              <a:t>Variables (Static Fields) 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Local </a:t>
            </a:r>
            <a:r>
              <a:rPr lang="en-US" b="1" dirty="0"/>
              <a:t>Variables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Parameters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9868"/>
            <a:ext cx="8596668" cy="4901495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endParaRPr lang="en-US" sz="8000" b="1" dirty="0" smtClean="0"/>
          </a:p>
          <a:p>
            <a:pPr marL="400050" lvl="1" indent="0" algn="ctr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marL="400050" lvl="1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Variable Classification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programming language is statically-typed, which means that all variables must first be declared before they can be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gear = 1;</a:t>
            </a:r>
            <a:endParaRPr lang="en-US" dirty="0" smtClean="0"/>
          </a:p>
          <a:p>
            <a:r>
              <a:rPr lang="en-US" dirty="0" smtClean="0"/>
              <a:t>Java Support two type of data which are Object type &amp; Primitive Data Type.</a:t>
            </a:r>
          </a:p>
          <a:p>
            <a:pPr marL="0" indent="0">
              <a:buNone/>
            </a:pPr>
            <a:r>
              <a:rPr lang="en-US" dirty="0" smtClean="0"/>
              <a:t>	Scanner </a:t>
            </a:r>
            <a:r>
              <a:rPr lang="en-US" dirty="0" err="1" smtClean="0"/>
              <a:t>sc</a:t>
            </a:r>
            <a:r>
              <a:rPr lang="en-US" dirty="0" smtClean="0"/>
              <a:t>=new Scanner(System.in); //Object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power=21;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4252"/>
          </a:xfrm>
        </p:spPr>
        <p:txBody>
          <a:bodyPr/>
          <a:lstStyle/>
          <a:p>
            <a:r>
              <a:rPr lang="en-US" b="1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6586"/>
            <a:ext cx="8596668" cy="3970751"/>
          </a:xfrm>
        </p:spPr>
        <p:txBody>
          <a:bodyPr>
            <a:normAutofit/>
          </a:bodyPr>
          <a:lstStyle/>
          <a:p>
            <a:r>
              <a:rPr lang="en-US" dirty="0"/>
              <a:t>byte: The byte data type is an 8-bit signed two's complement integer. It has a minimum value of -128 and a maximum value of 127 (inclusive). The byte data type can be useful for saving memory in large arrays, where the memory savings actually matters. </a:t>
            </a:r>
            <a:endParaRPr lang="en-US" dirty="0" smtClean="0"/>
          </a:p>
          <a:p>
            <a:r>
              <a:rPr lang="en-US" dirty="0"/>
              <a:t>short: The short data type is a 16-bit signed two's complement integer. It has a minimum value of -32,768 and a maximum value of 32,767 (inclusive</a:t>
            </a:r>
            <a:r>
              <a:rPr lang="en-US" dirty="0" smtClean="0"/>
              <a:t>).</a:t>
            </a:r>
          </a:p>
          <a:p>
            <a:r>
              <a:rPr lang="en-US" dirty="0" err="1"/>
              <a:t>int</a:t>
            </a:r>
            <a:r>
              <a:rPr lang="en-US" dirty="0"/>
              <a:t>: By default, the </a:t>
            </a:r>
            <a:r>
              <a:rPr lang="en-US" dirty="0" err="1"/>
              <a:t>int</a:t>
            </a:r>
            <a:r>
              <a:rPr lang="en-US" dirty="0"/>
              <a:t> data type is a 32-bit signed two's complement integer, which has a minimum value of -231 and a maximum value of 231-1</a:t>
            </a:r>
            <a:r>
              <a:rPr lang="en-US" dirty="0" smtClean="0"/>
              <a:t>.</a:t>
            </a:r>
          </a:p>
          <a:p>
            <a:r>
              <a:rPr lang="en-US" dirty="0"/>
              <a:t>long: The long data type is a 64-bit two's complement integer. The signed long has a minimum value of -263 and a maximum value of 263-1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979</Words>
  <Application>Microsoft Office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Object Oriented Methodology Lab</vt:lpstr>
      <vt:lpstr>Identifiers</vt:lpstr>
      <vt:lpstr>Practice Season</vt:lpstr>
      <vt:lpstr>Variable &amp; Naming Convention</vt:lpstr>
      <vt:lpstr>PowerPoint Presentation</vt:lpstr>
      <vt:lpstr>Variable Classification</vt:lpstr>
      <vt:lpstr>PowerPoint Presentation</vt:lpstr>
      <vt:lpstr>Data Type in Java</vt:lpstr>
      <vt:lpstr>Primitive Data Types</vt:lpstr>
      <vt:lpstr>Primitive Data Types</vt:lpstr>
      <vt:lpstr>PowerPoint Presentation</vt:lpstr>
      <vt:lpstr>Comments</vt:lpstr>
      <vt:lpstr>Assignment, Arithmetic, and Unary Operators</vt:lpstr>
      <vt:lpstr>Assignment, Arithmetic, and Unary Operators</vt:lpstr>
      <vt:lpstr>PowerPoint Presentation</vt:lpstr>
      <vt:lpstr>Read &amp; Print Operation in Java</vt:lpstr>
      <vt:lpstr>Methods for Scanner Objects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 islam</dc:creator>
  <cp:lastModifiedBy>mujahid islam</cp:lastModifiedBy>
  <cp:revision>20</cp:revision>
  <dcterms:created xsi:type="dcterms:W3CDTF">2017-02-03T19:20:52Z</dcterms:created>
  <dcterms:modified xsi:type="dcterms:W3CDTF">2017-02-04T08:43:42Z</dcterms:modified>
</cp:coreProperties>
</file>