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81399-B351-46C1-A195-96FCCB3CDEBF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299C3-7937-4CBE-98F3-C5FBF56F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9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411-A485-4194-927F-60732C32B40C}" type="slidenum">
              <a:rPr 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4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91D9-C95F-4430-A690-CC64D4AE67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8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1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93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4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7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4220-3C16-4EFA-BD45-DEC20079D55B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796442-5513-43AC-9DD5-6AC66579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9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50863" y="2405063"/>
            <a:ext cx="8723312" cy="1646237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Methodology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4051300"/>
            <a:ext cx="8723312" cy="1096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Mujahid Islam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&amp; Guest Lecturer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EDFD0-100F-48A6-896D-F8972FFD1621}" type="slidenum">
              <a:rPr 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40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126DB7F-9344-43D6-BCCE-43567303B2F5}" type="slidenum">
              <a:rPr lang="en-US" smtClean="0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77863" y="750888"/>
            <a:ext cx="8596312" cy="5291137"/>
          </a:xfrm>
        </p:spPr>
        <p:txBody>
          <a:bodyPr rtlCol="0" anchor="ctr">
            <a:normAutofit fontScale="97500"/>
          </a:bodyPr>
          <a:lstStyle/>
          <a:p>
            <a:pPr marL="400050" lvl="1" indent="0"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6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42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277"/>
          </a:xfrm>
        </p:spPr>
        <p:txBody>
          <a:bodyPr/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2801816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Java’s program control statements can be put into the following categories: selection, iteration, and jump.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allow your program to choose different paths of execution based upon the outcome of an expression or the state of a variable.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enable program execution to repeat one or more statements (that is, iteration statements form loops).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allow your program to execute in a nonlinear fashion. All of Java’s control statements are examined here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two selection statements: if and 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9569"/>
          </a:xfrm>
        </p:spPr>
        <p:txBody>
          <a:bodyPr/>
          <a:lstStyle/>
          <a:p>
            <a:r>
              <a:rPr lang="en-US" b="1" dirty="0" smtClean="0"/>
              <a:t>If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170"/>
            <a:ext cx="8596668" cy="38568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</a:t>
            </a:r>
            <a:r>
              <a:rPr lang="en-US" i="1" dirty="0" smtClean="0"/>
              <a:t>statement1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i="1" dirty="0"/>
              <a:t>statement2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744821"/>
              </p:ext>
            </p:extLst>
          </p:nvPr>
        </p:nvGraphicFramePr>
        <p:xfrm>
          <a:off x="1595072" y="3235813"/>
          <a:ext cx="6294438" cy="274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8183880" imgH="3701880" progId="Word.OpenDocumentText.12">
                  <p:embed/>
                </p:oleObj>
              </mc:Choice>
              <mc:Fallback>
                <p:oleObj name="Document" r:id="rId3" imgW="8183880" imgH="37018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5072" y="3235813"/>
                        <a:ext cx="6294438" cy="274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2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5723"/>
            <a:ext cx="8596668" cy="4505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</a:t>
            </a:r>
            <a:r>
              <a:rPr lang="en-US" i="1" dirty="0" smtClean="0"/>
              <a:t>{</a:t>
            </a:r>
          </a:p>
          <a:p>
            <a:pPr marL="400050" lvl="1" indent="0"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</a:t>
            </a:r>
            <a:r>
              <a:rPr lang="en-US" i="1" dirty="0"/>
              <a:t>statement1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i="1" dirty="0"/>
              <a:t>condition</a:t>
            </a:r>
            <a:r>
              <a:rPr lang="en-US" dirty="0"/>
              <a:t>) </a:t>
            </a:r>
            <a:r>
              <a:rPr lang="en-US" i="1" dirty="0"/>
              <a:t>statement1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else </a:t>
            </a:r>
            <a:r>
              <a:rPr lang="en-US" i="1" dirty="0"/>
              <a:t>statement2</a:t>
            </a:r>
            <a:r>
              <a:rPr lang="en-US" dirty="0" smtClean="0"/>
              <a:t>;</a:t>
            </a:r>
            <a:endParaRPr lang="en-US" i="1" dirty="0" smtClean="0"/>
          </a:p>
          <a:p>
            <a:pPr marL="400050" lvl="1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i="1" dirty="0"/>
              <a:t>statement2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351843"/>
              </p:ext>
            </p:extLst>
          </p:nvPr>
        </p:nvGraphicFramePr>
        <p:xfrm>
          <a:off x="3609853" y="1535723"/>
          <a:ext cx="6038239" cy="3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6941880" imgH="3221640" progId="Word.OpenDocumentText.12">
                  <p:embed/>
                </p:oleObj>
              </mc:Choice>
              <mc:Fallback>
                <p:oleObj name="Document" r:id="rId3" imgW="6941880" imgH="3221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9853" y="1535723"/>
                        <a:ext cx="6038239" cy="322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3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0615"/>
          </a:xfrm>
        </p:spPr>
        <p:txBody>
          <a:bodyPr/>
          <a:lstStyle/>
          <a:p>
            <a:r>
              <a:rPr lang="en-US" dirty="0"/>
              <a:t>The if-else-if </a:t>
            </a:r>
            <a:r>
              <a:rPr lang="en-US" dirty="0" smtClean="0"/>
              <a:t>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5723"/>
            <a:ext cx="8596668" cy="45056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i="1" dirty="0" smtClean="0"/>
              <a:t>condition</a:t>
            </a:r>
            <a:r>
              <a:rPr lang="en-US" dirty="0" smtClean="0"/>
              <a:t>) </a:t>
            </a:r>
            <a:r>
              <a:rPr lang="en-US" i="1" dirty="0" smtClean="0"/>
              <a:t>statement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else if(</a:t>
            </a:r>
            <a:r>
              <a:rPr lang="en-US" i="1" dirty="0" smtClean="0"/>
              <a:t>condition</a:t>
            </a:r>
            <a:r>
              <a:rPr lang="en-US" dirty="0" smtClean="0"/>
              <a:t>) </a:t>
            </a:r>
            <a:r>
              <a:rPr lang="en-US" i="1" dirty="0" smtClean="0"/>
              <a:t>statement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 smtClean="0"/>
              <a:t>if(</a:t>
            </a:r>
            <a:r>
              <a:rPr lang="en-US" i="1" dirty="0" smtClean="0"/>
              <a:t>condition</a:t>
            </a:r>
            <a:r>
              <a:rPr lang="en-US" dirty="0" smtClean="0"/>
              <a:t>) </a:t>
            </a:r>
            <a:r>
              <a:rPr lang="en-US" i="1" dirty="0" smtClean="0"/>
              <a:t>statement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i="1" dirty="0" smtClean="0"/>
              <a:t>statement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308943"/>
              </p:ext>
            </p:extLst>
          </p:nvPr>
        </p:nvGraphicFramePr>
        <p:xfrm>
          <a:off x="3798888" y="1641475"/>
          <a:ext cx="5473700" cy="269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8088480" imgH="3847680" progId="Word.OpenDocumentText.12">
                  <p:embed/>
                </p:oleObj>
              </mc:Choice>
              <mc:Fallback>
                <p:oleObj name="Document" r:id="rId3" imgW="8088480" imgH="3847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8888" y="1641475"/>
                        <a:ext cx="5473700" cy="269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723"/>
          </a:xfrm>
        </p:spPr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555"/>
            <a:ext cx="8596668" cy="4540808"/>
          </a:xfrm>
        </p:spPr>
        <p:txBody>
          <a:bodyPr>
            <a:normAutofit/>
          </a:bodyPr>
          <a:lstStyle/>
          <a:p>
            <a:r>
              <a:rPr lang="en-US" dirty="0"/>
              <a:t>The switch statement is Java’s </a:t>
            </a:r>
            <a:r>
              <a:rPr lang="en-US" dirty="0" err="1"/>
              <a:t>multiway</a:t>
            </a:r>
            <a:r>
              <a:rPr lang="en-US" dirty="0"/>
              <a:t> branch statement. It provides an easy way </a:t>
            </a:r>
            <a:r>
              <a:rPr lang="en-US" dirty="0" smtClean="0"/>
              <a:t>to dispatch </a:t>
            </a:r>
            <a:r>
              <a:rPr lang="en-US" dirty="0"/>
              <a:t>execution to different parts of your code based on the value of an expression</a:t>
            </a:r>
            <a:r>
              <a:rPr lang="en-US" dirty="0" smtClean="0"/>
              <a:t>.</a:t>
            </a:r>
          </a:p>
          <a:p>
            <a:r>
              <a:rPr lang="en-US" dirty="0"/>
              <a:t>For versions of Java prior to JDK 7, </a:t>
            </a:r>
            <a:r>
              <a:rPr lang="en-US" i="1" dirty="0"/>
              <a:t>expression </a:t>
            </a:r>
            <a:r>
              <a:rPr lang="en-US" dirty="0"/>
              <a:t>must be of type </a:t>
            </a:r>
            <a:r>
              <a:rPr lang="en-US" dirty="0">
                <a:solidFill>
                  <a:srgbClr val="FF0000"/>
                </a:solidFill>
              </a:rPr>
              <a:t>byte, short,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char, or </a:t>
            </a:r>
            <a:r>
              <a:rPr lang="en-US" dirty="0" smtClean="0">
                <a:solidFill>
                  <a:srgbClr val="FF0000"/>
                </a:solidFill>
              </a:rPr>
              <a:t>an enumeration</a:t>
            </a:r>
            <a:r>
              <a:rPr lang="en-US" dirty="0" smtClean="0"/>
              <a:t>. Beginning </a:t>
            </a:r>
            <a:r>
              <a:rPr lang="en-US" dirty="0"/>
              <a:t>with JDK 7, </a:t>
            </a:r>
            <a:r>
              <a:rPr lang="en-US" i="1" dirty="0"/>
              <a:t>expression </a:t>
            </a:r>
            <a:r>
              <a:rPr lang="en-US" dirty="0"/>
              <a:t>can also be of type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Each value specified in the case statements must be a </a:t>
            </a:r>
            <a:r>
              <a:rPr lang="en-US" dirty="0" smtClean="0"/>
              <a:t>unique constant expression. </a:t>
            </a:r>
            <a:r>
              <a:rPr lang="en-US" dirty="0"/>
              <a:t>Duplicate case values are not allowed.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type of </a:t>
            </a:r>
            <a:r>
              <a:rPr lang="en-US" dirty="0"/>
              <a:t>each value must be compatible with the type of </a:t>
            </a:r>
            <a:r>
              <a:rPr lang="en-US" i="1" dirty="0"/>
              <a:t>expression</a:t>
            </a:r>
            <a:r>
              <a:rPr lang="en-US" dirty="0" smtClean="0"/>
              <a:t>.</a:t>
            </a:r>
          </a:p>
          <a:p>
            <a:r>
              <a:rPr lang="en-US" dirty="0"/>
              <a:t>The break statement is optional. If you omit the break, execution will continue on into </a:t>
            </a:r>
            <a:r>
              <a:rPr lang="en-US" dirty="0" smtClean="0"/>
              <a:t>the next </a:t>
            </a:r>
            <a:r>
              <a:rPr lang="en-US" dirty="0"/>
              <a:t>case.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5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5108"/>
          </a:xfrm>
        </p:spPr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831"/>
            <a:ext cx="8596668" cy="5087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switch </a:t>
            </a:r>
            <a:r>
              <a:rPr lang="en-US" sz="1600" dirty="0"/>
              <a:t>(</a:t>
            </a:r>
            <a:r>
              <a:rPr lang="en-US" sz="1600" i="1" dirty="0"/>
              <a:t>expression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case </a:t>
            </a:r>
            <a:r>
              <a:rPr lang="en-US" sz="1600" i="1" dirty="0"/>
              <a:t>value1</a:t>
            </a:r>
            <a:r>
              <a:rPr lang="en-US" sz="1600" dirty="0" smtClean="0"/>
              <a:t>: // </a:t>
            </a:r>
            <a:r>
              <a:rPr lang="en-US" sz="1600" dirty="0"/>
              <a:t>statement </a:t>
            </a:r>
            <a:r>
              <a:rPr lang="en-US" sz="1600" dirty="0" smtClean="0"/>
              <a:t>sequence</a:t>
            </a:r>
          </a:p>
          <a:p>
            <a:pPr marL="0" indent="0">
              <a:buNone/>
            </a:pPr>
            <a:r>
              <a:rPr lang="en-US" sz="1600" dirty="0" smtClean="0"/>
              <a:t>break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case </a:t>
            </a:r>
            <a:r>
              <a:rPr lang="en-US" sz="1600" i="1" dirty="0"/>
              <a:t>value2</a:t>
            </a:r>
            <a:r>
              <a:rPr lang="en-US" sz="1600" dirty="0" smtClean="0"/>
              <a:t>: // </a:t>
            </a:r>
            <a:r>
              <a:rPr lang="en-US" sz="1600" dirty="0"/>
              <a:t>statement sequence</a:t>
            </a:r>
          </a:p>
          <a:p>
            <a:pPr marL="0" indent="0">
              <a:buNone/>
            </a:pPr>
            <a:r>
              <a:rPr lang="en-US" sz="1600" dirty="0"/>
              <a:t>break;</a:t>
            </a:r>
          </a:p>
          <a:p>
            <a:pPr marL="0" indent="0">
              <a:buNone/>
            </a:pP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default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// default statement sequence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01654"/>
              </p:ext>
            </p:extLst>
          </p:nvPr>
        </p:nvGraphicFramePr>
        <p:xfrm>
          <a:off x="4975668" y="1875937"/>
          <a:ext cx="3705225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4739040" imgH="4323240" progId="Word.OpenDocumentText.12">
                  <p:embed/>
                </p:oleObj>
              </mc:Choice>
              <mc:Fallback>
                <p:oleObj name="Document" r:id="rId3" imgW="4739040" imgH="43232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5668" y="1875937"/>
                        <a:ext cx="3705225" cy="339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0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5108"/>
          </a:xfrm>
        </p:spPr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831"/>
            <a:ext cx="8596668" cy="5087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switch(count)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switch(target) { // nested switch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0: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("target is zero");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// no conflicts with outer switch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("target is one");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// ...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186399"/>
              </p:ext>
            </p:extLst>
          </p:nvPr>
        </p:nvGraphicFramePr>
        <p:xfrm>
          <a:off x="4688865" y="1606305"/>
          <a:ext cx="3798887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4939560" imgH="5255640" progId="Word.OpenDocumentText.12">
                  <p:embed/>
                </p:oleObj>
              </mc:Choice>
              <mc:Fallback>
                <p:oleObj name="Document" r:id="rId3" imgW="4939560" imgH="5255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8865" y="1606305"/>
                        <a:ext cx="3798887" cy="400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Naming convention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393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</vt:lpstr>
      <vt:lpstr>Document</vt:lpstr>
      <vt:lpstr>Object Oriented Methodology Lab</vt:lpstr>
      <vt:lpstr>Control Statement</vt:lpstr>
      <vt:lpstr>If Selection</vt:lpstr>
      <vt:lpstr>Nested ifs</vt:lpstr>
      <vt:lpstr>The if-else-if Ladder</vt:lpstr>
      <vt:lpstr>Switch</vt:lpstr>
      <vt:lpstr>Switch Statement</vt:lpstr>
      <vt:lpstr>Switch Statement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Methodology Lab</dc:title>
  <dc:creator>mujahid islam</dc:creator>
  <cp:lastModifiedBy>mujahid islam</cp:lastModifiedBy>
  <cp:revision>20</cp:revision>
  <dcterms:created xsi:type="dcterms:W3CDTF">2017-02-10T19:58:41Z</dcterms:created>
  <dcterms:modified xsi:type="dcterms:W3CDTF">2017-02-11T04:52:44Z</dcterms:modified>
</cp:coreProperties>
</file>