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96" r:id="rId5"/>
    <p:sldId id="259" r:id="rId6"/>
    <p:sldId id="295" r:id="rId7"/>
    <p:sldId id="260" r:id="rId8"/>
    <p:sldId id="297"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8"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8" d="100"/>
          <a:sy n="118" d="100"/>
        </p:scale>
        <p:origin x="-798" y="3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F86F7385-DA33-40B9-9474-4B2C70C9F706}" type="datetimeFigureOut">
              <a:rPr lang="en-US" smtClean="0"/>
              <a:pPr/>
              <a:t>8/14/2012</a:t>
            </a:fld>
            <a:endParaRPr lang="en-US"/>
          </a:p>
        </p:txBody>
      </p:sp>
      <p:sp>
        <p:nvSpPr>
          <p:cNvPr id="16" name="Slide Number Placeholder 15"/>
          <p:cNvSpPr>
            <a:spLocks noGrp="1"/>
          </p:cNvSpPr>
          <p:nvPr>
            <p:ph type="sldNum" sz="quarter" idx="11"/>
          </p:nvPr>
        </p:nvSpPr>
        <p:spPr/>
        <p:txBody>
          <a:bodyPr/>
          <a:lstStyle/>
          <a:p>
            <a:fld id="{7FA74844-B338-4262-8A5F-3F59062E9AF0}"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86F7385-DA33-40B9-9474-4B2C70C9F706}" type="datetimeFigureOut">
              <a:rPr lang="en-US" smtClean="0"/>
              <a:pPr/>
              <a:t>8/14/2012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A74844-B338-4262-8A5F-3F59062E9AF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86F7385-DA33-40B9-9474-4B2C70C9F706}" type="datetimeFigureOut">
              <a:rPr lang="en-US" smtClean="0"/>
              <a:pPr/>
              <a:t>8/14/2012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A74844-B338-4262-8A5F-3F59062E9AF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F86F7385-DA33-40B9-9474-4B2C70C9F706}" type="datetimeFigureOut">
              <a:rPr lang="en-US" smtClean="0"/>
              <a:pPr/>
              <a:t>8/14/2012</a:t>
            </a:fld>
            <a:endParaRPr lang="en-US"/>
          </a:p>
        </p:txBody>
      </p:sp>
      <p:sp>
        <p:nvSpPr>
          <p:cNvPr id="15" name="Slide Number Placeholder 14"/>
          <p:cNvSpPr>
            <a:spLocks noGrp="1"/>
          </p:cNvSpPr>
          <p:nvPr>
            <p:ph type="sldNum" sz="quarter" idx="15"/>
          </p:nvPr>
        </p:nvSpPr>
        <p:spPr/>
        <p:txBody>
          <a:bodyPr/>
          <a:lstStyle>
            <a:lvl1pPr algn="ctr">
              <a:defRPr/>
            </a:lvl1pPr>
          </a:lstStyle>
          <a:p>
            <a:fld id="{7FA74844-B338-4262-8A5F-3F59062E9AF0}"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86F7385-DA33-40B9-9474-4B2C70C9F706}" type="datetimeFigureOut">
              <a:rPr lang="en-US" smtClean="0"/>
              <a:pPr/>
              <a:t>8/14/2012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A74844-B338-4262-8A5F-3F59062E9AF0}"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86F7385-DA33-40B9-9474-4B2C70C9F706}" type="datetimeFigureOut">
              <a:rPr lang="en-US" smtClean="0"/>
              <a:pPr/>
              <a:t>8/14/2012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A74844-B338-4262-8A5F-3F59062E9AF0}"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7FA74844-B338-4262-8A5F-3F59062E9AF0}"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F86F7385-DA33-40B9-9474-4B2C70C9F706}" type="datetimeFigureOut">
              <a:rPr lang="en-US" smtClean="0"/>
              <a:pPr/>
              <a:t>8/14/2012</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86F7385-DA33-40B9-9474-4B2C70C9F706}" type="datetimeFigureOut">
              <a:rPr lang="en-US" smtClean="0"/>
              <a:pPr/>
              <a:t>8/14/2012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A74844-B338-4262-8A5F-3F59062E9AF0}"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6F7385-DA33-40B9-9474-4B2C70C9F706}" type="datetimeFigureOut">
              <a:rPr lang="en-US" smtClean="0"/>
              <a:pPr/>
              <a:t>8/14/2012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A74844-B338-4262-8A5F-3F59062E9AF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F86F7385-DA33-40B9-9474-4B2C70C9F706}" type="datetimeFigureOut">
              <a:rPr lang="en-US" smtClean="0"/>
              <a:pPr/>
              <a:t>8/14/2012</a:t>
            </a:fld>
            <a:endParaRPr lang="en-US"/>
          </a:p>
        </p:txBody>
      </p:sp>
      <p:sp>
        <p:nvSpPr>
          <p:cNvPr id="9" name="Slide Number Placeholder 8"/>
          <p:cNvSpPr>
            <a:spLocks noGrp="1"/>
          </p:cNvSpPr>
          <p:nvPr>
            <p:ph type="sldNum" sz="quarter" idx="15"/>
          </p:nvPr>
        </p:nvSpPr>
        <p:spPr/>
        <p:txBody>
          <a:bodyPr/>
          <a:lstStyle/>
          <a:p>
            <a:fld id="{7FA74844-B338-4262-8A5F-3F59062E9AF0}"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F86F7385-DA33-40B9-9474-4B2C70C9F706}" type="datetimeFigureOut">
              <a:rPr lang="en-US" smtClean="0"/>
              <a:pPr/>
              <a:t>8/14/2012</a:t>
            </a:fld>
            <a:endParaRPr lang="en-US"/>
          </a:p>
        </p:txBody>
      </p:sp>
      <p:sp>
        <p:nvSpPr>
          <p:cNvPr id="9" name="Slide Number Placeholder 8"/>
          <p:cNvSpPr>
            <a:spLocks noGrp="1"/>
          </p:cNvSpPr>
          <p:nvPr>
            <p:ph type="sldNum" sz="quarter" idx="11"/>
          </p:nvPr>
        </p:nvSpPr>
        <p:spPr/>
        <p:txBody>
          <a:bodyPr/>
          <a:lstStyle/>
          <a:p>
            <a:fld id="{7FA74844-B338-4262-8A5F-3F59062E9AF0}"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F86F7385-DA33-40B9-9474-4B2C70C9F706}" type="datetimeFigureOut">
              <a:rPr lang="en-US" smtClean="0"/>
              <a:pPr/>
              <a:t>8/14/2012</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7FA74844-B338-4262-8A5F-3F59062E9AF0}"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2895600"/>
            <a:ext cx="6629400" cy="2895600"/>
          </a:xfrm>
        </p:spPr>
        <p:txBody>
          <a:bodyPr>
            <a:noAutofit/>
          </a:bodyPr>
          <a:lstStyle/>
          <a:p>
            <a:pPr algn="l"/>
            <a:r>
              <a:rPr lang="en-US" sz="2000" dirty="0" smtClean="0">
                <a:solidFill>
                  <a:schemeClr val="bg2"/>
                </a:solidFill>
              </a:rPr>
              <a:t>Ian Kinghorn			Addison Griffin</a:t>
            </a:r>
          </a:p>
          <a:p>
            <a:pPr algn="l"/>
            <a:r>
              <a:rPr lang="en-US" sz="2000" dirty="0" smtClean="0">
                <a:solidFill>
                  <a:schemeClr val="bg2"/>
                </a:solidFill>
              </a:rPr>
              <a:t>Sean Welch			Rachael Little</a:t>
            </a:r>
          </a:p>
          <a:p>
            <a:pPr algn="l"/>
            <a:r>
              <a:rPr lang="en-US" sz="2000" dirty="0" smtClean="0">
                <a:solidFill>
                  <a:schemeClr val="bg2"/>
                </a:solidFill>
              </a:rPr>
              <a:t>Jayson Wu			Rose Little</a:t>
            </a:r>
          </a:p>
          <a:p>
            <a:pPr algn="l"/>
            <a:r>
              <a:rPr lang="en-US" sz="2000" dirty="0" smtClean="0">
                <a:solidFill>
                  <a:schemeClr val="bg2"/>
                </a:solidFill>
              </a:rPr>
              <a:t>Matthew </a:t>
            </a:r>
            <a:r>
              <a:rPr lang="en-US" sz="2000" dirty="0" err="1" smtClean="0">
                <a:solidFill>
                  <a:schemeClr val="bg2"/>
                </a:solidFill>
              </a:rPr>
              <a:t>Blethen</a:t>
            </a:r>
            <a:r>
              <a:rPr lang="en-US" sz="2000" dirty="0" smtClean="0">
                <a:solidFill>
                  <a:schemeClr val="bg2"/>
                </a:solidFill>
              </a:rPr>
              <a:t>	            Dillon Stokes 	</a:t>
            </a:r>
          </a:p>
          <a:p>
            <a:pPr algn="l"/>
            <a:r>
              <a:rPr lang="en-US" sz="2000" dirty="0" smtClean="0">
                <a:solidFill>
                  <a:schemeClr val="bg2"/>
                </a:solidFill>
              </a:rPr>
              <a:t>Frank </a:t>
            </a:r>
            <a:r>
              <a:rPr lang="en-US" sz="2000" dirty="0" err="1" smtClean="0">
                <a:solidFill>
                  <a:schemeClr val="bg2"/>
                </a:solidFill>
              </a:rPr>
              <a:t>Sicurella</a:t>
            </a:r>
            <a:r>
              <a:rPr lang="en-US" sz="2000" dirty="0" smtClean="0">
                <a:solidFill>
                  <a:schemeClr val="bg2"/>
                </a:solidFill>
              </a:rPr>
              <a:t>			Tyrone Fordham	</a:t>
            </a:r>
          </a:p>
          <a:p>
            <a:pPr algn="l"/>
            <a:r>
              <a:rPr lang="en-US" sz="2000" dirty="0" smtClean="0">
                <a:solidFill>
                  <a:schemeClr val="bg2"/>
                </a:solidFill>
              </a:rPr>
              <a:t>Mitchell Howell	            Patrick Silvia 	</a:t>
            </a:r>
          </a:p>
        </p:txBody>
      </p:sp>
      <p:sp>
        <p:nvSpPr>
          <p:cNvPr id="4" name="Rectangle 3"/>
          <p:cNvSpPr/>
          <p:nvPr/>
        </p:nvSpPr>
        <p:spPr>
          <a:xfrm>
            <a:off x="1752600" y="1219200"/>
            <a:ext cx="5486400" cy="923330"/>
          </a:xfrm>
          <a:prstGeom prst="rect">
            <a:avLst/>
          </a:prstGeom>
          <a:noFill/>
        </p:spPr>
        <p:txBody>
          <a:bodyPr wrap="square" lIns="91440" tIns="45720" rIns="91440" bIns="45720">
            <a:spAutoFit/>
          </a:bodyPr>
          <a:lstStyle/>
          <a:p>
            <a:pPr algn="ctr"/>
            <a:r>
              <a:rPr lang="en-US" sz="5400" b="1" cap="none" spc="0" dirty="0" smtClean="0">
                <a:ln w="10541" cmpd="sng">
                  <a:solidFill>
                    <a:srgbClr val="7D7D7D">
                      <a:tint val="100000"/>
                      <a:shade val="100000"/>
                      <a:satMod val="110000"/>
                    </a:srgbClr>
                  </a:solidFill>
                  <a:prstDash val="solid"/>
                </a:ln>
                <a:solidFill>
                  <a:schemeClr val="bg1"/>
                </a:solidFill>
                <a:effectLst/>
              </a:rPr>
              <a:t>Dragon Hunter</a:t>
            </a:r>
            <a:endParaRPr lang="en-US" sz="5400" b="1" cap="none" spc="0" dirty="0">
              <a:ln w="10541" cmpd="sng">
                <a:solidFill>
                  <a:srgbClr val="7D7D7D">
                    <a:tint val="100000"/>
                    <a:shade val="100000"/>
                    <a:satMod val="110000"/>
                  </a:srgbClr>
                </a:solidFill>
                <a:prstDash val="solid"/>
              </a:ln>
              <a:solidFill>
                <a:schemeClr val="bg1"/>
              </a:solidFill>
              <a:effectLst/>
            </a:endParaRPr>
          </a:p>
        </p:txBody>
      </p:sp>
    </p:spTree>
    <p:extLst>
      <p:ext uri="{BB962C8B-B14F-4D97-AF65-F5344CB8AC3E}">
        <p14:creationId xmlns:p14="http://schemas.microsoft.com/office/powerpoint/2010/main" val="24551934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876800"/>
            <a:ext cx="8229600" cy="2239963"/>
          </a:xfrm>
        </p:spPr>
        <p:txBody>
          <a:bodyPr/>
          <a:lstStyle/>
          <a:p>
            <a:r>
              <a:rPr lang="en-US" dirty="0" smtClean="0"/>
              <a:t>Used to restore health to the player.</a:t>
            </a:r>
            <a:endParaRPr lang="en-US" dirty="0"/>
          </a:p>
        </p:txBody>
      </p:sp>
      <p:sp>
        <p:nvSpPr>
          <p:cNvPr id="2" name="Title 1"/>
          <p:cNvSpPr>
            <a:spLocks noGrp="1"/>
          </p:cNvSpPr>
          <p:nvPr>
            <p:ph type="title"/>
          </p:nvPr>
        </p:nvSpPr>
        <p:spPr>
          <a:xfrm>
            <a:off x="457200" y="76200"/>
            <a:ext cx="8229600" cy="1143000"/>
          </a:xfrm>
        </p:spPr>
        <p:txBody>
          <a:bodyPr/>
          <a:lstStyle/>
          <a:p>
            <a:r>
              <a:rPr lang="en-US" dirty="0" smtClean="0"/>
              <a:t>Items - Food</a:t>
            </a:r>
            <a:endParaRPr lang="en-US" dirty="0"/>
          </a:p>
        </p:txBody>
      </p:sp>
      <p:pic>
        <p:nvPicPr>
          <p:cNvPr id="4" name="Picture 3" descr="food.jpg"/>
          <p:cNvPicPr>
            <a:picLocks noChangeAspect="1"/>
          </p:cNvPicPr>
          <p:nvPr/>
        </p:nvPicPr>
        <p:blipFill>
          <a:blip r:embed="rId2" cstate="print"/>
          <a:stretch>
            <a:fillRect/>
          </a:stretch>
        </p:blipFill>
        <p:spPr>
          <a:xfrm>
            <a:off x="2133600" y="1447800"/>
            <a:ext cx="4686300" cy="2609850"/>
          </a:xfrm>
          <a:prstGeom prst="rect">
            <a:avLst/>
          </a:prstGeom>
        </p:spPr>
      </p:pic>
    </p:spTree>
    <p:extLst>
      <p:ext uri="{BB962C8B-B14F-4D97-AF65-F5344CB8AC3E}">
        <p14:creationId xmlns:p14="http://schemas.microsoft.com/office/powerpoint/2010/main" val="32929992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4800600"/>
            <a:ext cx="8229600" cy="2239963"/>
          </a:xfrm>
        </p:spPr>
        <p:txBody>
          <a:bodyPr/>
          <a:lstStyle/>
          <a:p>
            <a:r>
              <a:rPr lang="en-US" dirty="0" smtClean="0"/>
              <a:t>Used to restore mana to the player.</a:t>
            </a:r>
            <a:endParaRPr lang="en-US" dirty="0"/>
          </a:p>
        </p:txBody>
      </p:sp>
      <p:sp>
        <p:nvSpPr>
          <p:cNvPr id="2" name="Title 1"/>
          <p:cNvSpPr>
            <a:spLocks noGrp="1"/>
          </p:cNvSpPr>
          <p:nvPr>
            <p:ph type="title"/>
          </p:nvPr>
        </p:nvSpPr>
        <p:spPr>
          <a:xfrm>
            <a:off x="457200" y="76200"/>
            <a:ext cx="8229600" cy="1143000"/>
          </a:xfrm>
        </p:spPr>
        <p:txBody>
          <a:bodyPr/>
          <a:lstStyle/>
          <a:p>
            <a:r>
              <a:rPr lang="en-US" dirty="0" smtClean="0"/>
              <a:t>Items - Mead</a:t>
            </a:r>
            <a:endParaRPr lang="en-US" dirty="0"/>
          </a:p>
        </p:txBody>
      </p:sp>
      <p:pic>
        <p:nvPicPr>
          <p:cNvPr id="4" name="Picture 3" descr="mana.jpg"/>
          <p:cNvPicPr>
            <a:picLocks noChangeAspect="1"/>
          </p:cNvPicPr>
          <p:nvPr/>
        </p:nvPicPr>
        <p:blipFill>
          <a:blip r:embed="rId2" cstate="print"/>
          <a:stretch>
            <a:fillRect/>
          </a:stretch>
        </p:blipFill>
        <p:spPr>
          <a:xfrm>
            <a:off x="3505200" y="1524000"/>
            <a:ext cx="1905000" cy="2857500"/>
          </a:xfrm>
          <a:prstGeom prst="rect">
            <a:avLst/>
          </a:prstGeom>
        </p:spPr>
      </p:pic>
    </p:spTree>
    <p:extLst>
      <p:ext uri="{BB962C8B-B14F-4D97-AF65-F5344CB8AC3E}">
        <p14:creationId xmlns:p14="http://schemas.microsoft.com/office/powerpoint/2010/main" val="27524830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876800"/>
            <a:ext cx="8229600" cy="2239963"/>
          </a:xfrm>
        </p:spPr>
        <p:txBody>
          <a:bodyPr/>
          <a:lstStyle/>
          <a:p>
            <a:r>
              <a:rPr lang="en-US" dirty="0" smtClean="0"/>
              <a:t>Used to grant temporary buffs to the player.</a:t>
            </a:r>
            <a:endParaRPr lang="en-US" dirty="0"/>
          </a:p>
        </p:txBody>
      </p:sp>
      <p:sp>
        <p:nvSpPr>
          <p:cNvPr id="2" name="Title 1"/>
          <p:cNvSpPr>
            <a:spLocks noGrp="1"/>
          </p:cNvSpPr>
          <p:nvPr>
            <p:ph type="title"/>
          </p:nvPr>
        </p:nvSpPr>
        <p:spPr>
          <a:xfrm>
            <a:off x="457200" y="76200"/>
            <a:ext cx="8229600" cy="1143000"/>
          </a:xfrm>
        </p:spPr>
        <p:txBody>
          <a:bodyPr/>
          <a:lstStyle/>
          <a:p>
            <a:r>
              <a:rPr lang="en-US" dirty="0" smtClean="0"/>
              <a:t>Items - Modifiers</a:t>
            </a:r>
            <a:endParaRPr lang="en-US" dirty="0"/>
          </a:p>
        </p:txBody>
      </p:sp>
      <p:pic>
        <p:nvPicPr>
          <p:cNvPr id="4" name="Picture 3" descr="hp.jpg"/>
          <p:cNvPicPr>
            <a:picLocks noChangeAspect="1"/>
          </p:cNvPicPr>
          <p:nvPr/>
        </p:nvPicPr>
        <p:blipFill>
          <a:blip r:embed="rId2" cstate="print"/>
          <a:stretch>
            <a:fillRect/>
          </a:stretch>
        </p:blipFill>
        <p:spPr>
          <a:xfrm>
            <a:off x="1371600" y="1828800"/>
            <a:ext cx="1866900" cy="2333625"/>
          </a:xfrm>
          <a:prstGeom prst="rect">
            <a:avLst/>
          </a:prstGeom>
        </p:spPr>
      </p:pic>
      <p:pic>
        <p:nvPicPr>
          <p:cNvPr id="5" name="Picture 4" descr="att.jpg"/>
          <p:cNvPicPr>
            <a:picLocks noChangeAspect="1"/>
          </p:cNvPicPr>
          <p:nvPr/>
        </p:nvPicPr>
        <p:blipFill>
          <a:blip r:embed="rId3" cstate="print"/>
          <a:stretch>
            <a:fillRect/>
          </a:stretch>
        </p:blipFill>
        <p:spPr>
          <a:xfrm>
            <a:off x="6477000" y="1752600"/>
            <a:ext cx="1209675" cy="2562225"/>
          </a:xfrm>
          <a:prstGeom prst="rect">
            <a:avLst/>
          </a:prstGeom>
        </p:spPr>
      </p:pic>
    </p:spTree>
    <p:extLst>
      <p:ext uri="{BB962C8B-B14F-4D97-AF65-F5344CB8AC3E}">
        <p14:creationId xmlns:p14="http://schemas.microsoft.com/office/powerpoint/2010/main" val="37284032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618037"/>
            <a:ext cx="8229600" cy="2239963"/>
          </a:xfrm>
        </p:spPr>
        <p:txBody>
          <a:bodyPr/>
          <a:lstStyle/>
          <a:p>
            <a:r>
              <a:rPr lang="en-US" dirty="0" smtClean="0"/>
              <a:t>Breakable objects that can contain food and mead.</a:t>
            </a:r>
            <a:endParaRPr lang="en-US" dirty="0"/>
          </a:p>
        </p:txBody>
      </p:sp>
      <p:sp>
        <p:nvSpPr>
          <p:cNvPr id="2" name="Title 1"/>
          <p:cNvSpPr>
            <a:spLocks noGrp="1"/>
          </p:cNvSpPr>
          <p:nvPr>
            <p:ph type="title"/>
          </p:nvPr>
        </p:nvSpPr>
        <p:spPr>
          <a:xfrm>
            <a:off x="457200" y="76200"/>
            <a:ext cx="8229600" cy="1143000"/>
          </a:xfrm>
        </p:spPr>
        <p:txBody>
          <a:bodyPr/>
          <a:lstStyle/>
          <a:p>
            <a:r>
              <a:rPr lang="en-US" dirty="0" smtClean="0"/>
              <a:t>Boxes</a:t>
            </a:r>
            <a:endParaRPr lang="en-US" dirty="0"/>
          </a:p>
        </p:txBody>
      </p:sp>
      <p:pic>
        <p:nvPicPr>
          <p:cNvPr id="4" name="Picture 3" descr="box.jpg"/>
          <p:cNvPicPr>
            <a:picLocks noChangeAspect="1"/>
          </p:cNvPicPr>
          <p:nvPr/>
        </p:nvPicPr>
        <p:blipFill>
          <a:blip r:embed="rId2" cstate="print"/>
          <a:stretch>
            <a:fillRect/>
          </a:stretch>
        </p:blipFill>
        <p:spPr>
          <a:xfrm>
            <a:off x="2209800" y="1295400"/>
            <a:ext cx="4772025" cy="2933700"/>
          </a:xfrm>
          <a:prstGeom prst="rect">
            <a:avLst/>
          </a:prstGeom>
        </p:spPr>
      </p:pic>
    </p:spTree>
    <p:extLst>
      <p:ext uri="{BB962C8B-B14F-4D97-AF65-F5344CB8AC3E}">
        <p14:creationId xmlns:p14="http://schemas.microsoft.com/office/powerpoint/2010/main" val="11985814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648200"/>
            <a:ext cx="8229600" cy="1477963"/>
          </a:xfrm>
        </p:spPr>
        <p:txBody>
          <a:bodyPr>
            <a:normAutofit fontScale="62500" lnSpcReduction="20000"/>
          </a:bodyPr>
          <a:lstStyle/>
          <a:p>
            <a:r>
              <a:rPr lang="en-US" dirty="0" smtClean="0"/>
              <a:t>Static camera in the graveyard on </a:t>
            </a:r>
            <a:r>
              <a:rPr lang="en-US" dirty="0" err="1" smtClean="0"/>
              <a:t>Nanoc’s</a:t>
            </a:r>
            <a:r>
              <a:rPr lang="en-US" dirty="0" smtClean="0"/>
              <a:t> grave.</a:t>
            </a:r>
          </a:p>
          <a:p>
            <a:r>
              <a:rPr lang="en-US" dirty="0" smtClean="0"/>
              <a:t>Player does not have control</a:t>
            </a:r>
          </a:p>
          <a:p>
            <a:r>
              <a:rPr lang="en-US" dirty="0" err="1" smtClean="0"/>
              <a:t>Nanoc</a:t>
            </a:r>
            <a:r>
              <a:rPr lang="en-US" dirty="0" smtClean="0"/>
              <a:t> is resurrected by a mysterious witch.</a:t>
            </a:r>
          </a:p>
          <a:p>
            <a:r>
              <a:rPr lang="en-US" dirty="0" smtClean="0"/>
              <a:t>Sounds of rustling dirt and bones crackling.</a:t>
            </a:r>
          </a:p>
          <a:p>
            <a:r>
              <a:rPr lang="en-US" dirty="0" smtClean="0"/>
              <a:t>Sounds of magic.</a:t>
            </a:r>
            <a:endParaRPr lang="en-US" dirty="0"/>
          </a:p>
        </p:txBody>
      </p:sp>
      <p:sp>
        <p:nvSpPr>
          <p:cNvPr id="2" name="Title 1"/>
          <p:cNvSpPr>
            <a:spLocks noGrp="1"/>
          </p:cNvSpPr>
          <p:nvPr>
            <p:ph type="title"/>
          </p:nvPr>
        </p:nvSpPr>
        <p:spPr>
          <a:xfrm>
            <a:off x="457200" y="-228600"/>
            <a:ext cx="8229600" cy="1219200"/>
          </a:xfrm>
        </p:spPr>
        <p:txBody>
          <a:bodyPr/>
          <a:lstStyle/>
          <a:p>
            <a:r>
              <a:rPr lang="en-US" dirty="0" smtClean="0"/>
              <a:t>Intro Raise</a:t>
            </a:r>
            <a:endParaRPr lang="en-US" dirty="0"/>
          </a:p>
        </p:txBody>
      </p:sp>
      <p:pic>
        <p:nvPicPr>
          <p:cNvPr id="8194" name="Picture 2" descr="C:\Users\Seanstar\Pictures\Storyboard\GraveyardPix.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1219200"/>
            <a:ext cx="6248400" cy="3232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9596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419600"/>
            <a:ext cx="8229600" cy="1706563"/>
          </a:xfrm>
        </p:spPr>
        <p:txBody>
          <a:bodyPr>
            <a:normAutofit fontScale="92500" lnSpcReduction="10000"/>
          </a:bodyPr>
          <a:lstStyle/>
          <a:p>
            <a:r>
              <a:rPr lang="en-US" dirty="0" smtClean="0"/>
              <a:t>Camera pans around the burning village.</a:t>
            </a:r>
          </a:p>
          <a:p>
            <a:r>
              <a:rPr lang="en-US" dirty="0" err="1" smtClean="0"/>
              <a:t>Nanoc</a:t>
            </a:r>
            <a:r>
              <a:rPr lang="en-US" dirty="0" smtClean="0"/>
              <a:t> emerges from graveyard.</a:t>
            </a:r>
          </a:p>
          <a:p>
            <a:r>
              <a:rPr lang="en-US" dirty="0" smtClean="0"/>
              <a:t>Sound of villagers screaming, fire</a:t>
            </a:r>
          </a:p>
          <a:p>
            <a:r>
              <a:rPr lang="en-US" dirty="0" smtClean="0"/>
              <a:t>Sound of crumbling buildings, feet fleeing.</a:t>
            </a:r>
            <a:endParaRPr lang="en-US" dirty="0"/>
          </a:p>
        </p:txBody>
      </p:sp>
      <p:sp>
        <p:nvSpPr>
          <p:cNvPr id="2" name="Title 1"/>
          <p:cNvSpPr>
            <a:spLocks noGrp="1"/>
          </p:cNvSpPr>
          <p:nvPr>
            <p:ph type="title"/>
          </p:nvPr>
        </p:nvSpPr>
        <p:spPr>
          <a:xfrm>
            <a:off x="457200" y="-228600"/>
            <a:ext cx="8229600" cy="1219200"/>
          </a:xfrm>
        </p:spPr>
        <p:txBody>
          <a:bodyPr/>
          <a:lstStyle/>
          <a:p>
            <a:r>
              <a:rPr lang="en-US" dirty="0" smtClean="0"/>
              <a:t>Intro Emerge</a:t>
            </a:r>
            <a:endParaRPr lang="en-US" dirty="0"/>
          </a:p>
        </p:txBody>
      </p:sp>
      <p:pic>
        <p:nvPicPr>
          <p:cNvPr id="7170" name="Picture 2" descr="C:\Users\Seanstar\Pictures\Storyboard\FromGraveyar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1295400"/>
            <a:ext cx="6019800" cy="3105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0504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33400"/>
            <a:ext cx="3581400" cy="2895600"/>
          </a:xfrm>
        </p:spPr>
        <p:txBody>
          <a:bodyPr>
            <a:noAutofit/>
          </a:bodyPr>
          <a:lstStyle/>
          <a:p>
            <a:r>
              <a:rPr lang="en-US" sz="1800" dirty="0" smtClean="0"/>
              <a:t>Player is introduced to basic attacking</a:t>
            </a:r>
          </a:p>
          <a:p>
            <a:r>
              <a:rPr lang="en-US" sz="1800" dirty="0" smtClean="0"/>
              <a:t>Player moves towards </a:t>
            </a:r>
            <a:r>
              <a:rPr lang="en-US" sz="1800" dirty="0" err="1" smtClean="0"/>
              <a:t>Orc</a:t>
            </a:r>
            <a:endParaRPr lang="en-US" sz="1800" dirty="0" smtClean="0"/>
          </a:p>
          <a:p>
            <a:r>
              <a:rPr lang="en-US" sz="1800" dirty="0" smtClean="0"/>
              <a:t>Player attacks </a:t>
            </a:r>
            <a:r>
              <a:rPr lang="en-US" sz="1800" dirty="0" err="1" smtClean="0"/>
              <a:t>Orc</a:t>
            </a:r>
            <a:r>
              <a:rPr lang="en-US" sz="1800" dirty="0" smtClean="0"/>
              <a:t> and </a:t>
            </a:r>
            <a:r>
              <a:rPr lang="en-US" sz="1800" dirty="0" err="1" smtClean="0"/>
              <a:t>Orc</a:t>
            </a:r>
            <a:r>
              <a:rPr lang="en-US" sz="1800" dirty="0" smtClean="0"/>
              <a:t> attacks Player</a:t>
            </a:r>
          </a:p>
          <a:p>
            <a:r>
              <a:rPr lang="en-US" sz="1800" dirty="0" smtClean="0"/>
              <a:t>Player sees affect of hitting each other</a:t>
            </a:r>
          </a:p>
          <a:p>
            <a:r>
              <a:rPr lang="en-US" sz="1800" dirty="0" smtClean="0"/>
              <a:t>Player’s health goes down</a:t>
            </a:r>
          </a:p>
          <a:p>
            <a:r>
              <a:rPr lang="en-US" sz="1800" dirty="0" smtClean="0"/>
              <a:t>Player’s </a:t>
            </a:r>
            <a:r>
              <a:rPr lang="en-US" sz="1800" dirty="0" err="1" smtClean="0"/>
              <a:t>mana</a:t>
            </a:r>
            <a:r>
              <a:rPr lang="en-US" sz="1800" dirty="0" smtClean="0"/>
              <a:t> goes up</a:t>
            </a:r>
          </a:p>
        </p:txBody>
      </p:sp>
      <p:sp>
        <p:nvSpPr>
          <p:cNvPr id="2" name="Title 1"/>
          <p:cNvSpPr>
            <a:spLocks noGrp="1"/>
          </p:cNvSpPr>
          <p:nvPr>
            <p:ph type="title"/>
          </p:nvPr>
        </p:nvSpPr>
        <p:spPr>
          <a:xfrm>
            <a:off x="3962400" y="304800"/>
            <a:ext cx="8229600" cy="1143000"/>
          </a:xfrm>
        </p:spPr>
        <p:txBody>
          <a:bodyPr/>
          <a:lstStyle/>
          <a:p>
            <a:r>
              <a:rPr lang="en-US" dirty="0" smtClean="0"/>
              <a:t>Intro Melee</a:t>
            </a:r>
            <a:endParaRPr lang="en-US" dirty="0"/>
          </a:p>
        </p:txBody>
      </p:sp>
      <p:sp>
        <p:nvSpPr>
          <p:cNvPr id="5" name="Rectangle 4"/>
          <p:cNvSpPr/>
          <p:nvPr/>
        </p:nvSpPr>
        <p:spPr>
          <a:xfrm>
            <a:off x="381000" y="38862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&lt;-</a:t>
            </a:r>
            <a:endParaRPr lang="en-US" dirty="0">
              <a:solidFill>
                <a:schemeClr val="tx1"/>
              </a:solidFill>
            </a:endParaRPr>
          </a:p>
        </p:txBody>
      </p:sp>
      <p:sp>
        <p:nvSpPr>
          <p:cNvPr id="6" name="Rectangle 5"/>
          <p:cNvSpPr/>
          <p:nvPr/>
        </p:nvSpPr>
        <p:spPr>
          <a:xfrm>
            <a:off x="990600" y="38862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-&gt;</a:t>
            </a:r>
            <a:endParaRPr lang="en-US" dirty="0">
              <a:solidFill>
                <a:schemeClr val="tx1"/>
              </a:solidFill>
            </a:endParaRPr>
          </a:p>
        </p:txBody>
      </p:sp>
      <p:sp>
        <p:nvSpPr>
          <p:cNvPr id="7" name="Rectangle 6"/>
          <p:cNvSpPr/>
          <p:nvPr/>
        </p:nvSpPr>
        <p:spPr>
          <a:xfrm>
            <a:off x="381000" y="48006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Q</a:t>
            </a:r>
            <a:endParaRPr lang="en-US" dirty="0">
              <a:solidFill>
                <a:schemeClr val="tx1"/>
              </a:solidFill>
            </a:endParaRPr>
          </a:p>
        </p:txBody>
      </p:sp>
      <p:sp>
        <p:nvSpPr>
          <p:cNvPr id="8" name="TextBox 7"/>
          <p:cNvSpPr txBox="1"/>
          <p:nvPr/>
        </p:nvSpPr>
        <p:spPr>
          <a:xfrm>
            <a:off x="1752600" y="4038600"/>
            <a:ext cx="1216423" cy="369332"/>
          </a:xfrm>
          <a:prstGeom prst="rect">
            <a:avLst/>
          </a:prstGeom>
          <a:noFill/>
        </p:spPr>
        <p:txBody>
          <a:bodyPr wrap="none" rtlCol="0">
            <a:spAutoFit/>
          </a:bodyPr>
          <a:lstStyle/>
          <a:p>
            <a:r>
              <a:rPr lang="en-US" dirty="0" smtClean="0"/>
              <a:t>Movement</a:t>
            </a:r>
            <a:endParaRPr lang="en-US" dirty="0"/>
          </a:p>
        </p:txBody>
      </p:sp>
      <p:sp>
        <p:nvSpPr>
          <p:cNvPr id="9" name="TextBox 8"/>
          <p:cNvSpPr txBox="1"/>
          <p:nvPr/>
        </p:nvSpPr>
        <p:spPr>
          <a:xfrm>
            <a:off x="1295400" y="4953000"/>
            <a:ext cx="780983" cy="369332"/>
          </a:xfrm>
          <a:prstGeom prst="rect">
            <a:avLst/>
          </a:prstGeom>
          <a:noFill/>
        </p:spPr>
        <p:txBody>
          <a:bodyPr wrap="none" rtlCol="0">
            <a:spAutoFit/>
          </a:bodyPr>
          <a:lstStyle/>
          <a:p>
            <a:r>
              <a:rPr lang="en-US" dirty="0" smtClean="0"/>
              <a:t>Melee</a:t>
            </a:r>
            <a:endParaRPr lang="en-US" dirty="0"/>
          </a:p>
        </p:txBody>
      </p:sp>
      <p:pic>
        <p:nvPicPr>
          <p:cNvPr id="1026" name="Picture 2" descr="C:\Users\Seanstar\Pictures\Storyboard\MeleeAttackRevam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906121"/>
            <a:ext cx="5348287" cy="3003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7600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5257800"/>
            <a:ext cx="7010400" cy="1447800"/>
          </a:xfrm>
        </p:spPr>
        <p:txBody>
          <a:bodyPr>
            <a:normAutofit/>
          </a:bodyPr>
          <a:lstStyle/>
          <a:p>
            <a:r>
              <a:rPr lang="en-US" sz="1600" dirty="0" smtClean="0"/>
              <a:t>Group of 3 </a:t>
            </a:r>
            <a:r>
              <a:rPr lang="en-US" sz="1600" dirty="0" err="1" smtClean="0"/>
              <a:t>Orcs</a:t>
            </a:r>
            <a:r>
              <a:rPr lang="en-US" sz="1600" dirty="0" smtClean="0"/>
              <a:t> comes at the player</a:t>
            </a:r>
          </a:p>
          <a:p>
            <a:r>
              <a:rPr lang="en-US" sz="1600" dirty="0" smtClean="0"/>
              <a:t>Player attacks </a:t>
            </a:r>
            <a:r>
              <a:rPr lang="en-US" sz="1600" dirty="0" err="1" smtClean="0"/>
              <a:t>Orcs</a:t>
            </a:r>
            <a:r>
              <a:rPr lang="en-US" sz="1600" dirty="0" smtClean="0"/>
              <a:t> – </a:t>
            </a:r>
            <a:r>
              <a:rPr lang="en-US" sz="1600" dirty="0" err="1" smtClean="0"/>
              <a:t>Orcs</a:t>
            </a:r>
            <a:r>
              <a:rPr lang="en-US" sz="1600" dirty="0" smtClean="0"/>
              <a:t> attacks Player</a:t>
            </a:r>
          </a:p>
          <a:p>
            <a:r>
              <a:rPr lang="en-US" sz="1600" dirty="0" smtClean="0"/>
              <a:t>Players hits multiple enemies</a:t>
            </a:r>
          </a:p>
          <a:p>
            <a:r>
              <a:rPr lang="en-US" sz="1600" dirty="0" smtClean="0"/>
              <a:t>More health lost, more </a:t>
            </a:r>
            <a:r>
              <a:rPr lang="en-US" sz="1600" dirty="0" err="1" smtClean="0"/>
              <a:t>mana</a:t>
            </a:r>
            <a:r>
              <a:rPr lang="en-US" sz="1600" dirty="0" smtClean="0"/>
              <a:t> gained</a:t>
            </a:r>
          </a:p>
          <a:p>
            <a:endParaRPr lang="en-US" dirty="0"/>
          </a:p>
        </p:txBody>
      </p:sp>
      <p:sp>
        <p:nvSpPr>
          <p:cNvPr id="2" name="Title 1"/>
          <p:cNvSpPr>
            <a:spLocks noGrp="1"/>
          </p:cNvSpPr>
          <p:nvPr>
            <p:ph type="title"/>
          </p:nvPr>
        </p:nvSpPr>
        <p:spPr/>
        <p:txBody>
          <a:bodyPr/>
          <a:lstStyle/>
          <a:p>
            <a:r>
              <a:rPr lang="en-US" dirty="0" smtClean="0"/>
              <a:t>Advanced Melee</a:t>
            </a:r>
            <a:endParaRPr lang="en-US" dirty="0"/>
          </a:p>
        </p:txBody>
      </p:sp>
      <p:sp>
        <p:nvSpPr>
          <p:cNvPr id="5" name="Rectangle 4"/>
          <p:cNvSpPr/>
          <p:nvPr/>
        </p:nvSpPr>
        <p:spPr>
          <a:xfrm>
            <a:off x="914400" y="46482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-&gt;</a:t>
            </a:r>
            <a:endParaRPr lang="en-US" dirty="0">
              <a:solidFill>
                <a:schemeClr val="tx1"/>
              </a:solidFill>
            </a:endParaRPr>
          </a:p>
        </p:txBody>
      </p:sp>
      <p:sp>
        <p:nvSpPr>
          <p:cNvPr id="6" name="Rectangle 5"/>
          <p:cNvSpPr/>
          <p:nvPr/>
        </p:nvSpPr>
        <p:spPr>
          <a:xfrm>
            <a:off x="304800" y="46482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&lt;-</a:t>
            </a:r>
            <a:endParaRPr lang="en-US" dirty="0">
              <a:solidFill>
                <a:schemeClr val="tx1"/>
              </a:solidFill>
            </a:endParaRPr>
          </a:p>
        </p:txBody>
      </p:sp>
      <p:sp>
        <p:nvSpPr>
          <p:cNvPr id="7" name="Rectangle 6"/>
          <p:cNvSpPr/>
          <p:nvPr/>
        </p:nvSpPr>
        <p:spPr>
          <a:xfrm>
            <a:off x="304800" y="55626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Q</a:t>
            </a:r>
            <a:endParaRPr lang="en-US" dirty="0">
              <a:solidFill>
                <a:schemeClr val="tx1"/>
              </a:solidFill>
            </a:endParaRPr>
          </a:p>
        </p:txBody>
      </p:sp>
      <p:sp>
        <p:nvSpPr>
          <p:cNvPr id="8" name="TextBox 7"/>
          <p:cNvSpPr txBox="1"/>
          <p:nvPr/>
        </p:nvSpPr>
        <p:spPr>
          <a:xfrm>
            <a:off x="1676400" y="4724400"/>
            <a:ext cx="1216423" cy="369332"/>
          </a:xfrm>
          <a:prstGeom prst="rect">
            <a:avLst/>
          </a:prstGeom>
          <a:noFill/>
        </p:spPr>
        <p:txBody>
          <a:bodyPr wrap="none" rtlCol="0">
            <a:spAutoFit/>
          </a:bodyPr>
          <a:lstStyle/>
          <a:p>
            <a:r>
              <a:rPr lang="en-US" dirty="0" smtClean="0"/>
              <a:t>Movement</a:t>
            </a:r>
            <a:endParaRPr lang="en-US" dirty="0"/>
          </a:p>
        </p:txBody>
      </p:sp>
      <p:sp>
        <p:nvSpPr>
          <p:cNvPr id="9" name="TextBox 8"/>
          <p:cNvSpPr txBox="1"/>
          <p:nvPr/>
        </p:nvSpPr>
        <p:spPr>
          <a:xfrm>
            <a:off x="990600" y="5638800"/>
            <a:ext cx="780983" cy="369332"/>
          </a:xfrm>
          <a:prstGeom prst="rect">
            <a:avLst/>
          </a:prstGeom>
          <a:noFill/>
        </p:spPr>
        <p:txBody>
          <a:bodyPr wrap="none" rtlCol="0">
            <a:spAutoFit/>
          </a:bodyPr>
          <a:lstStyle/>
          <a:p>
            <a:r>
              <a:rPr lang="en-US" dirty="0" smtClean="0"/>
              <a:t>Melee</a:t>
            </a:r>
            <a:endParaRPr lang="en-US" dirty="0"/>
          </a:p>
        </p:txBody>
      </p:sp>
      <p:pic>
        <p:nvPicPr>
          <p:cNvPr id="10" name="Picture 9" descr="3orcs.jpg"/>
          <p:cNvPicPr>
            <a:picLocks noChangeAspect="1"/>
          </p:cNvPicPr>
          <p:nvPr/>
        </p:nvPicPr>
        <p:blipFill>
          <a:blip r:embed="rId2" cstate="print"/>
          <a:stretch>
            <a:fillRect/>
          </a:stretch>
        </p:blipFill>
        <p:spPr>
          <a:xfrm>
            <a:off x="1828800" y="1447800"/>
            <a:ext cx="6680606" cy="2897054"/>
          </a:xfrm>
          <a:prstGeom prst="rect">
            <a:avLst/>
          </a:prstGeom>
        </p:spPr>
      </p:pic>
    </p:spTree>
    <p:extLst>
      <p:ext uri="{BB962C8B-B14F-4D97-AF65-F5344CB8AC3E}">
        <p14:creationId xmlns:p14="http://schemas.microsoft.com/office/powerpoint/2010/main" val="1291701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15056" y="4379976"/>
            <a:ext cx="8229600" cy="1858963"/>
          </a:xfrm>
        </p:spPr>
        <p:txBody>
          <a:bodyPr>
            <a:normAutofit fontScale="55000" lnSpcReduction="20000"/>
          </a:bodyPr>
          <a:lstStyle/>
          <a:p>
            <a:r>
              <a:rPr lang="en-US" dirty="0" smtClean="0"/>
              <a:t>New screen has an archer behind a barricade</a:t>
            </a:r>
          </a:p>
          <a:p>
            <a:r>
              <a:rPr lang="en-US" dirty="0" smtClean="0"/>
              <a:t>Player cannot move through barricade and attacking it does nothing</a:t>
            </a:r>
          </a:p>
          <a:p>
            <a:r>
              <a:rPr lang="en-US" dirty="0" smtClean="0"/>
              <a:t>Archer shoots player with arrow</a:t>
            </a:r>
          </a:p>
          <a:p>
            <a:r>
              <a:rPr lang="en-US" dirty="0" smtClean="0"/>
              <a:t>Player loses health</a:t>
            </a:r>
          </a:p>
          <a:p>
            <a:r>
              <a:rPr lang="en-US" dirty="0" smtClean="0"/>
              <a:t>Player shoots fireball, </a:t>
            </a:r>
            <a:r>
              <a:rPr lang="en-US" dirty="0" err="1" smtClean="0"/>
              <a:t>mana</a:t>
            </a:r>
            <a:r>
              <a:rPr lang="en-US" dirty="0" smtClean="0"/>
              <a:t> goes down</a:t>
            </a:r>
          </a:p>
          <a:p>
            <a:r>
              <a:rPr lang="en-US" dirty="0" smtClean="0"/>
              <a:t>Fireball goes over barricade and hits archer</a:t>
            </a:r>
          </a:p>
          <a:p>
            <a:r>
              <a:rPr lang="en-US" dirty="0" smtClean="0"/>
              <a:t>When hit enough, archer dies and barricade breaks.</a:t>
            </a:r>
            <a:endParaRPr lang="en-US" dirty="0"/>
          </a:p>
        </p:txBody>
      </p:sp>
      <p:sp>
        <p:nvSpPr>
          <p:cNvPr id="2" name="Title 1"/>
          <p:cNvSpPr>
            <a:spLocks noGrp="1"/>
          </p:cNvSpPr>
          <p:nvPr>
            <p:ph type="title"/>
          </p:nvPr>
        </p:nvSpPr>
        <p:spPr>
          <a:xfrm>
            <a:off x="457200" y="0"/>
            <a:ext cx="8229600" cy="1219200"/>
          </a:xfrm>
        </p:spPr>
        <p:txBody>
          <a:bodyPr/>
          <a:lstStyle/>
          <a:p>
            <a:r>
              <a:rPr lang="en-US" dirty="0" smtClean="0"/>
              <a:t>Intro Range</a:t>
            </a:r>
            <a:endParaRPr lang="en-US" dirty="0"/>
          </a:p>
        </p:txBody>
      </p:sp>
      <p:sp>
        <p:nvSpPr>
          <p:cNvPr id="5" name="Rectangle 4"/>
          <p:cNvSpPr/>
          <p:nvPr/>
        </p:nvSpPr>
        <p:spPr>
          <a:xfrm>
            <a:off x="1066800" y="44196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-&gt;</a:t>
            </a:r>
            <a:endParaRPr lang="en-US" dirty="0">
              <a:solidFill>
                <a:schemeClr val="tx1"/>
              </a:solidFill>
            </a:endParaRPr>
          </a:p>
        </p:txBody>
      </p:sp>
      <p:sp>
        <p:nvSpPr>
          <p:cNvPr id="6" name="Rectangle 5"/>
          <p:cNvSpPr/>
          <p:nvPr/>
        </p:nvSpPr>
        <p:spPr>
          <a:xfrm>
            <a:off x="457200" y="44196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&lt;-</a:t>
            </a:r>
            <a:endParaRPr lang="en-US" dirty="0">
              <a:solidFill>
                <a:schemeClr val="tx1"/>
              </a:solidFill>
            </a:endParaRPr>
          </a:p>
        </p:txBody>
      </p:sp>
      <p:sp>
        <p:nvSpPr>
          <p:cNvPr id="7" name="Rectangle 6"/>
          <p:cNvSpPr/>
          <p:nvPr/>
        </p:nvSpPr>
        <p:spPr>
          <a:xfrm>
            <a:off x="457200" y="55626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a:t>
            </a:r>
            <a:endParaRPr lang="en-US" dirty="0">
              <a:solidFill>
                <a:schemeClr val="tx1"/>
              </a:solidFill>
            </a:endParaRPr>
          </a:p>
        </p:txBody>
      </p:sp>
      <p:sp>
        <p:nvSpPr>
          <p:cNvPr id="8" name="TextBox 7"/>
          <p:cNvSpPr txBox="1"/>
          <p:nvPr/>
        </p:nvSpPr>
        <p:spPr>
          <a:xfrm>
            <a:off x="1752600" y="4572000"/>
            <a:ext cx="1216423" cy="369332"/>
          </a:xfrm>
          <a:prstGeom prst="rect">
            <a:avLst/>
          </a:prstGeom>
          <a:noFill/>
        </p:spPr>
        <p:txBody>
          <a:bodyPr wrap="none" rtlCol="0">
            <a:spAutoFit/>
          </a:bodyPr>
          <a:lstStyle/>
          <a:p>
            <a:r>
              <a:rPr lang="en-US" dirty="0" smtClean="0"/>
              <a:t>Movement</a:t>
            </a:r>
            <a:endParaRPr lang="en-US" dirty="0"/>
          </a:p>
        </p:txBody>
      </p:sp>
      <p:sp>
        <p:nvSpPr>
          <p:cNvPr id="9" name="TextBox 8"/>
          <p:cNvSpPr txBox="1"/>
          <p:nvPr/>
        </p:nvSpPr>
        <p:spPr>
          <a:xfrm>
            <a:off x="1219200" y="5715000"/>
            <a:ext cx="752129" cy="369332"/>
          </a:xfrm>
          <a:prstGeom prst="rect">
            <a:avLst/>
          </a:prstGeom>
          <a:noFill/>
        </p:spPr>
        <p:txBody>
          <a:bodyPr wrap="none" rtlCol="0">
            <a:spAutoFit/>
          </a:bodyPr>
          <a:lstStyle/>
          <a:p>
            <a:r>
              <a:rPr lang="en-US" dirty="0" smtClean="0"/>
              <a:t>Magic</a:t>
            </a:r>
            <a:endParaRPr lang="en-US" dirty="0"/>
          </a:p>
        </p:txBody>
      </p:sp>
      <p:pic>
        <p:nvPicPr>
          <p:cNvPr id="2050" name="Picture 2" descr="C:\Users\Seanstar\Pictures\Storyboard\IntroRangeRevam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1892" y="1295400"/>
            <a:ext cx="5436098"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49357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81400" y="4419600"/>
            <a:ext cx="8229600" cy="2011363"/>
          </a:xfrm>
        </p:spPr>
        <p:txBody>
          <a:bodyPr>
            <a:normAutofit/>
          </a:bodyPr>
          <a:lstStyle/>
          <a:p>
            <a:r>
              <a:rPr lang="en-US" sz="1800" dirty="0" smtClean="0"/>
              <a:t>Two archers move onto the screen behind barricade</a:t>
            </a:r>
          </a:p>
          <a:p>
            <a:r>
              <a:rPr lang="en-US" sz="1800" dirty="0" smtClean="0"/>
              <a:t>Player shoots Fireball, </a:t>
            </a:r>
            <a:r>
              <a:rPr lang="en-US" sz="1800" dirty="0" err="1" smtClean="0"/>
              <a:t>mana</a:t>
            </a:r>
            <a:r>
              <a:rPr lang="en-US" sz="1800" dirty="0" smtClean="0"/>
              <a:t> goes down</a:t>
            </a:r>
          </a:p>
          <a:p>
            <a:r>
              <a:rPr lang="en-US" sz="1800" dirty="0" smtClean="0"/>
              <a:t>Both archers are hit</a:t>
            </a:r>
            <a:br>
              <a:rPr lang="en-US" sz="1800" dirty="0" smtClean="0"/>
            </a:br>
            <a:r>
              <a:rPr lang="en-US" sz="1800" dirty="0" smtClean="0"/>
              <a:t>When both archers are hit enough, they die.</a:t>
            </a:r>
          </a:p>
          <a:p>
            <a:r>
              <a:rPr lang="en-US" sz="1800" dirty="0" smtClean="0"/>
              <a:t>Arrow appears telling the player to move on</a:t>
            </a:r>
          </a:p>
          <a:p>
            <a:endParaRPr lang="en-US" dirty="0"/>
          </a:p>
        </p:txBody>
      </p:sp>
      <p:sp>
        <p:nvSpPr>
          <p:cNvPr id="2" name="Title 1"/>
          <p:cNvSpPr>
            <a:spLocks noGrp="1"/>
          </p:cNvSpPr>
          <p:nvPr>
            <p:ph type="title"/>
          </p:nvPr>
        </p:nvSpPr>
        <p:spPr/>
        <p:txBody>
          <a:bodyPr/>
          <a:lstStyle/>
          <a:p>
            <a:r>
              <a:rPr lang="en-US" dirty="0" smtClean="0"/>
              <a:t>Advanced Range</a:t>
            </a:r>
            <a:endParaRPr lang="en-US" dirty="0"/>
          </a:p>
        </p:txBody>
      </p:sp>
      <p:pic>
        <p:nvPicPr>
          <p:cNvPr id="1026" name="Picture 2" descr="C:\Users\Mitchell\Desktop\7.jpg"/>
          <p:cNvPicPr>
            <a:picLocks noChangeAspect="1" noChangeArrowheads="1"/>
          </p:cNvPicPr>
          <p:nvPr/>
        </p:nvPicPr>
        <p:blipFill>
          <a:blip r:embed="rId2" cstate="print"/>
          <a:srcRect/>
          <a:stretch>
            <a:fillRect/>
          </a:stretch>
        </p:blipFill>
        <p:spPr bwMode="auto">
          <a:xfrm>
            <a:off x="2133600" y="1524000"/>
            <a:ext cx="5029200" cy="2719281"/>
          </a:xfrm>
          <a:prstGeom prst="rect">
            <a:avLst/>
          </a:prstGeom>
          <a:noFill/>
        </p:spPr>
      </p:pic>
      <p:sp>
        <p:nvSpPr>
          <p:cNvPr id="5" name="Rectangle 4"/>
          <p:cNvSpPr/>
          <p:nvPr/>
        </p:nvSpPr>
        <p:spPr>
          <a:xfrm>
            <a:off x="1066800" y="44196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-&gt;</a:t>
            </a:r>
            <a:endParaRPr lang="en-US" dirty="0">
              <a:solidFill>
                <a:schemeClr val="tx1"/>
              </a:solidFill>
            </a:endParaRPr>
          </a:p>
        </p:txBody>
      </p:sp>
      <p:sp>
        <p:nvSpPr>
          <p:cNvPr id="6" name="Rectangle 5"/>
          <p:cNvSpPr/>
          <p:nvPr/>
        </p:nvSpPr>
        <p:spPr>
          <a:xfrm>
            <a:off x="457200" y="44196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&lt;-</a:t>
            </a:r>
            <a:endParaRPr lang="en-US" dirty="0">
              <a:solidFill>
                <a:schemeClr val="tx1"/>
              </a:solidFill>
            </a:endParaRPr>
          </a:p>
        </p:txBody>
      </p:sp>
      <p:sp>
        <p:nvSpPr>
          <p:cNvPr id="7" name="Rectangle 6"/>
          <p:cNvSpPr/>
          <p:nvPr/>
        </p:nvSpPr>
        <p:spPr>
          <a:xfrm>
            <a:off x="457200" y="54102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a:t>
            </a:r>
            <a:endParaRPr lang="en-US" dirty="0">
              <a:solidFill>
                <a:schemeClr val="tx1"/>
              </a:solidFill>
            </a:endParaRPr>
          </a:p>
        </p:txBody>
      </p:sp>
      <p:sp>
        <p:nvSpPr>
          <p:cNvPr id="8" name="TextBox 7"/>
          <p:cNvSpPr txBox="1"/>
          <p:nvPr/>
        </p:nvSpPr>
        <p:spPr>
          <a:xfrm>
            <a:off x="1828800" y="4572000"/>
            <a:ext cx="1216423" cy="369332"/>
          </a:xfrm>
          <a:prstGeom prst="rect">
            <a:avLst/>
          </a:prstGeom>
          <a:noFill/>
        </p:spPr>
        <p:txBody>
          <a:bodyPr wrap="none" rtlCol="0">
            <a:spAutoFit/>
          </a:bodyPr>
          <a:lstStyle/>
          <a:p>
            <a:r>
              <a:rPr lang="en-US" dirty="0" smtClean="0"/>
              <a:t>Movement</a:t>
            </a:r>
            <a:endParaRPr lang="en-US" dirty="0"/>
          </a:p>
        </p:txBody>
      </p:sp>
      <p:sp>
        <p:nvSpPr>
          <p:cNvPr id="10" name="TextBox 9"/>
          <p:cNvSpPr txBox="1"/>
          <p:nvPr/>
        </p:nvSpPr>
        <p:spPr>
          <a:xfrm>
            <a:off x="1295400" y="5562600"/>
            <a:ext cx="752129" cy="369332"/>
          </a:xfrm>
          <a:prstGeom prst="rect">
            <a:avLst/>
          </a:prstGeom>
          <a:noFill/>
        </p:spPr>
        <p:txBody>
          <a:bodyPr wrap="none" rtlCol="0">
            <a:spAutoFit/>
          </a:bodyPr>
          <a:lstStyle/>
          <a:p>
            <a:r>
              <a:rPr lang="en-US" dirty="0" smtClean="0"/>
              <a:t>Magic</a:t>
            </a:r>
            <a:endParaRPr lang="en-US" dirty="0"/>
          </a:p>
        </p:txBody>
      </p:sp>
    </p:spTree>
    <p:extLst>
      <p:ext uri="{BB962C8B-B14F-4D97-AF65-F5344CB8AC3E}">
        <p14:creationId xmlns:p14="http://schemas.microsoft.com/office/powerpoint/2010/main" val="13262182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181600"/>
            <a:ext cx="8229600" cy="1143000"/>
          </a:xfrm>
        </p:spPr>
        <p:txBody>
          <a:bodyPr>
            <a:normAutofit/>
          </a:bodyPr>
          <a:lstStyle/>
          <a:p>
            <a:r>
              <a:rPr lang="en-US" sz="2000" dirty="0" smtClean="0"/>
              <a:t>The Barbarian is the playable character in Dragon Hunter. </a:t>
            </a:r>
          </a:p>
          <a:p>
            <a:r>
              <a:rPr lang="en-US" sz="2000" dirty="0" smtClean="0"/>
              <a:t>He is a well defined and extremely muscular man who wields a massive battle axe.</a:t>
            </a:r>
            <a:endParaRPr lang="en-US" sz="2000" dirty="0"/>
          </a:p>
        </p:txBody>
      </p:sp>
      <p:sp>
        <p:nvSpPr>
          <p:cNvPr id="2" name="Title 1"/>
          <p:cNvSpPr>
            <a:spLocks noGrp="1"/>
          </p:cNvSpPr>
          <p:nvPr>
            <p:ph type="title"/>
          </p:nvPr>
        </p:nvSpPr>
        <p:spPr>
          <a:xfrm>
            <a:off x="457200" y="76200"/>
            <a:ext cx="8229600" cy="1143000"/>
          </a:xfrm>
        </p:spPr>
        <p:txBody>
          <a:bodyPr/>
          <a:lstStyle/>
          <a:p>
            <a:r>
              <a:rPr lang="en-US" dirty="0" smtClean="0"/>
              <a:t>Barbarian</a:t>
            </a:r>
            <a:endParaRPr lang="en-US" dirty="0"/>
          </a:p>
        </p:txBody>
      </p:sp>
      <p:pic>
        <p:nvPicPr>
          <p:cNvPr id="4" name="Picture 3" descr="p.jpg"/>
          <p:cNvPicPr>
            <a:picLocks noChangeAspect="1"/>
          </p:cNvPicPr>
          <p:nvPr/>
        </p:nvPicPr>
        <p:blipFill>
          <a:blip r:embed="rId2" cstate="print"/>
          <a:stretch>
            <a:fillRect/>
          </a:stretch>
        </p:blipFill>
        <p:spPr>
          <a:xfrm>
            <a:off x="2819400" y="1066800"/>
            <a:ext cx="3371850" cy="3943350"/>
          </a:xfrm>
          <a:prstGeom prst="rect">
            <a:avLst/>
          </a:prstGeom>
        </p:spPr>
      </p:pic>
    </p:spTree>
    <p:extLst>
      <p:ext uri="{BB962C8B-B14F-4D97-AF65-F5344CB8AC3E}">
        <p14:creationId xmlns:p14="http://schemas.microsoft.com/office/powerpoint/2010/main" val="13687998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0" y="5029200"/>
            <a:ext cx="8229600" cy="2011363"/>
          </a:xfrm>
        </p:spPr>
        <p:txBody>
          <a:bodyPr>
            <a:normAutofit/>
          </a:bodyPr>
          <a:lstStyle/>
          <a:p>
            <a:r>
              <a:rPr lang="en-US" sz="1800" dirty="0" smtClean="0"/>
              <a:t>Player busts down boxes with melee to move on.</a:t>
            </a:r>
          </a:p>
          <a:p>
            <a:r>
              <a:rPr lang="en-US" sz="1800" dirty="0" smtClean="0"/>
              <a:t>In one of the boxes, a pickup will drop.</a:t>
            </a:r>
          </a:p>
          <a:p>
            <a:r>
              <a:rPr lang="en-US" sz="1800" dirty="0" smtClean="0"/>
              <a:t>Drops can consist of:</a:t>
            </a:r>
          </a:p>
          <a:p>
            <a:pPr lvl="1"/>
            <a:r>
              <a:rPr lang="en-US" sz="1400" dirty="0" smtClean="0"/>
              <a:t>Food</a:t>
            </a:r>
          </a:p>
          <a:p>
            <a:pPr lvl="1"/>
            <a:r>
              <a:rPr lang="en-US" sz="1400" dirty="0" smtClean="0"/>
              <a:t>Mead</a:t>
            </a:r>
            <a:endParaRPr lang="en-US" dirty="0"/>
          </a:p>
        </p:txBody>
      </p:sp>
      <p:sp>
        <p:nvSpPr>
          <p:cNvPr id="2" name="Title 1"/>
          <p:cNvSpPr>
            <a:spLocks noGrp="1"/>
          </p:cNvSpPr>
          <p:nvPr>
            <p:ph type="title"/>
          </p:nvPr>
        </p:nvSpPr>
        <p:spPr/>
        <p:txBody>
          <a:bodyPr/>
          <a:lstStyle/>
          <a:p>
            <a:r>
              <a:rPr lang="en-US" dirty="0" smtClean="0"/>
              <a:t>Acquiring Items</a:t>
            </a:r>
            <a:endParaRPr lang="en-US" dirty="0"/>
          </a:p>
        </p:txBody>
      </p:sp>
      <p:sp>
        <p:nvSpPr>
          <p:cNvPr id="5" name="Rectangle 4"/>
          <p:cNvSpPr/>
          <p:nvPr/>
        </p:nvSpPr>
        <p:spPr>
          <a:xfrm>
            <a:off x="1066800" y="44196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-&gt;</a:t>
            </a:r>
            <a:endParaRPr lang="en-US" dirty="0">
              <a:solidFill>
                <a:schemeClr val="tx1"/>
              </a:solidFill>
            </a:endParaRPr>
          </a:p>
        </p:txBody>
      </p:sp>
      <p:sp>
        <p:nvSpPr>
          <p:cNvPr id="6" name="Rectangle 5"/>
          <p:cNvSpPr/>
          <p:nvPr/>
        </p:nvSpPr>
        <p:spPr>
          <a:xfrm>
            <a:off x="457200" y="44196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&lt;-</a:t>
            </a:r>
            <a:endParaRPr lang="en-US" dirty="0">
              <a:solidFill>
                <a:schemeClr val="tx1"/>
              </a:solidFill>
            </a:endParaRPr>
          </a:p>
        </p:txBody>
      </p:sp>
      <p:sp>
        <p:nvSpPr>
          <p:cNvPr id="7" name="Rectangle 6"/>
          <p:cNvSpPr/>
          <p:nvPr/>
        </p:nvSpPr>
        <p:spPr>
          <a:xfrm>
            <a:off x="457200" y="54102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Q</a:t>
            </a:r>
            <a:endParaRPr lang="en-US" dirty="0">
              <a:solidFill>
                <a:schemeClr val="tx1"/>
              </a:solidFill>
            </a:endParaRPr>
          </a:p>
        </p:txBody>
      </p:sp>
      <p:sp>
        <p:nvSpPr>
          <p:cNvPr id="8" name="TextBox 7"/>
          <p:cNvSpPr txBox="1"/>
          <p:nvPr/>
        </p:nvSpPr>
        <p:spPr>
          <a:xfrm>
            <a:off x="1828800" y="4572000"/>
            <a:ext cx="1216423" cy="369332"/>
          </a:xfrm>
          <a:prstGeom prst="rect">
            <a:avLst/>
          </a:prstGeom>
          <a:noFill/>
        </p:spPr>
        <p:txBody>
          <a:bodyPr wrap="none" rtlCol="0">
            <a:spAutoFit/>
          </a:bodyPr>
          <a:lstStyle/>
          <a:p>
            <a:r>
              <a:rPr lang="en-US" dirty="0" smtClean="0"/>
              <a:t>Movement</a:t>
            </a:r>
            <a:endParaRPr lang="en-US" dirty="0"/>
          </a:p>
        </p:txBody>
      </p:sp>
      <p:sp>
        <p:nvSpPr>
          <p:cNvPr id="10" name="TextBox 9"/>
          <p:cNvSpPr txBox="1"/>
          <p:nvPr/>
        </p:nvSpPr>
        <p:spPr>
          <a:xfrm>
            <a:off x="1295400" y="5562600"/>
            <a:ext cx="780983" cy="369332"/>
          </a:xfrm>
          <a:prstGeom prst="rect">
            <a:avLst/>
          </a:prstGeom>
          <a:noFill/>
        </p:spPr>
        <p:txBody>
          <a:bodyPr wrap="none" rtlCol="0">
            <a:spAutoFit/>
          </a:bodyPr>
          <a:lstStyle/>
          <a:p>
            <a:r>
              <a:rPr lang="en-US" dirty="0" smtClean="0"/>
              <a:t>Melee</a:t>
            </a:r>
            <a:endParaRPr lang="en-US" dirty="0"/>
          </a:p>
        </p:txBody>
      </p:sp>
      <p:pic>
        <p:nvPicPr>
          <p:cNvPr id="9218" name="Picture 2" descr="C:\Users\Seanstar\Pictures\Storyboard\BreakingBoxe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9800" y="1600200"/>
            <a:ext cx="5559032" cy="2843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62182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24400"/>
            <a:ext cx="8229600" cy="1630363"/>
          </a:xfrm>
        </p:spPr>
        <p:txBody>
          <a:bodyPr>
            <a:normAutofit/>
          </a:bodyPr>
          <a:lstStyle/>
          <a:p>
            <a:r>
              <a:rPr lang="en-US" sz="1600" dirty="0" smtClean="0"/>
              <a:t>3 </a:t>
            </a:r>
            <a:r>
              <a:rPr lang="en-US" sz="1600" dirty="0" err="1" smtClean="0"/>
              <a:t>Orcs</a:t>
            </a:r>
            <a:r>
              <a:rPr lang="en-US" sz="1600" dirty="0" smtClean="0"/>
              <a:t> and 2 Skeletons</a:t>
            </a:r>
          </a:p>
          <a:p>
            <a:r>
              <a:rPr lang="en-US" sz="1600" dirty="0" smtClean="0"/>
              <a:t>Player must use dash to bash through group of </a:t>
            </a:r>
            <a:r>
              <a:rPr lang="en-US" sz="1600" dirty="0" err="1" smtClean="0"/>
              <a:t>orcs</a:t>
            </a:r>
            <a:r>
              <a:rPr lang="en-US" sz="1600" dirty="0" smtClean="0"/>
              <a:t> and get to archers.</a:t>
            </a:r>
          </a:p>
          <a:p>
            <a:r>
              <a:rPr lang="en-US" sz="1600" dirty="0" smtClean="0"/>
              <a:t>Once there must take out archers quickly and then can go back to fighting </a:t>
            </a:r>
            <a:r>
              <a:rPr lang="en-US" sz="1600" dirty="0" err="1" smtClean="0"/>
              <a:t>orcs</a:t>
            </a:r>
            <a:r>
              <a:rPr lang="en-US" sz="1600" dirty="0" smtClean="0"/>
              <a:t>.</a:t>
            </a:r>
            <a:endParaRPr lang="en-US" sz="1600" dirty="0"/>
          </a:p>
        </p:txBody>
      </p:sp>
      <p:sp>
        <p:nvSpPr>
          <p:cNvPr id="2" name="Title 1"/>
          <p:cNvSpPr>
            <a:spLocks noGrp="1"/>
          </p:cNvSpPr>
          <p:nvPr>
            <p:ph type="title"/>
          </p:nvPr>
        </p:nvSpPr>
        <p:spPr>
          <a:xfrm>
            <a:off x="533400" y="-152400"/>
            <a:ext cx="8229600" cy="1143000"/>
          </a:xfrm>
        </p:spPr>
        <p:txBody>
          <a:bodyPr/>
          <a:lstStyle/>
          <a:p>
            <a:r>
              <a:rPr lang="en-US" dirty="0" smtClean="0"/>
              <a:t>Intro Dash</a:t>
            </a:r>
            <a:endParaRPr lang="en-US" dirty="0"/>
          </a:p>
        </p:txBody>
      </p:sp>
      <p:sp>
        <p:nvSpPr>
          <p:cNvPr id="5" name="Rectangle 4"/>
          <p:cNvSpPr/>
          <p:nvPr/>
        </p:nvSpPr>
        <p:spPr>
          <a:xfrm>
            <a:off x="6400800" y="8382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&lt;-</a:t>
            </a:r>
            <a:endParaRPr lang="en-US" dirty="0">
              <a:solidFill>
                <a:schemeClr val="tx1"/>
              </a:solidFill>
            </a:endParaRPr>
          </a:p>
        </p:txBody>
      </p:sp>
      <p:sp>
        <p:nvSpPr>
          <p:cNvPr id="6" name="Rectangle 5"/>
          <p:cNvSpPr/>
          <p:nvPr/>
        </p:nvSpPr>
        <p:spPr>
          <a:xfrm>
            <a:off x="7010400" y="8382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-&gt;</a:t>
            </a:r>
            <a:endParaRPr lang="en-US" dirty="0">
              <a:solidFill>
                <a:schemeClr val="tx1"/>
              </a:solidFill>
            </a:endParaRPr>
          </a:p>
        </p:txBody>
      </p:sp>
      <p:sp>
        <p:nvSpPr>
          <p:cNvPr id="7" name="Rectangle 6"/>
          <p:cNvSpPr/>
          <p:nvPr/>
        </p:nvSpPr>
        <p:spPr>
          <a:xfrm>
            <a:off x="6400800" y="19812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a:t>
            </a:r>
            <a:endParaRPr lang="en-US" dirty="0">
              <a:solidFill>
                <a:schemeClr val="tx1"/>
              </a:solidFill>
            </a:endParaRPr>
          </a:p>
        </p:txBody>
      </p:sp>
      <p:sp>
        <p:nvSpPr>
          <p:cNvPr id="8" name="Rectangle 7"/>
          <p:cNvSpPr/>
          <p:nvPr/>
        </p:nvSpPr>
        <p:spPr>
          <a:xfrm>
            <a:off x="6400800" y="30480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Q</a:t>
            </a:r>
            <a:endParaRPr lang="en-US" dirty="0">
              <a:solidFill>
                <a:schemeClr val="tx1"/>
              </a:solidFill>
            </a:endParaRPr>
          </a:p>
        </p:txBody>
      </p:sp>
      <p:sp>
        <p:nvSpPr>
          <p:cNvPr id="9" name="TextBox 8"/>
          <p:cNvSpPr txBox="1"/>
          <p:nvPr/>
        </p:nvSpPr>
        <p:spPr>
          <a:xfrm>
            <a:off x="7696200" y="990600"/>
            <a:ext cx="1216423" cy="369332"/>
          </a:xfrm>
          <a:prstGeom prst="rect">
            <a:avLst/>
          </a:prstGeom>
          <a:noFill/>
        </p:spPr>
        <p:txBody>
          <a:bodyPr wrap="none" rtlCol="0">
            <a:spAutoFit/>
          </a:bodyPr>
          <a:lstStyle/>
          <a:p>
            <a:r>
              <a:rPr lang="en-US" dirty="0" smtClean="0"/>
              <a:t>Movement</a:t>
            </a:r>
            <a:endParaRPr lang="en-US" dirty="0"/>
          </a:p>
        </p:txBody>
      </p:sp>
      <p:sp>
        <p:nvSpPr>
          <p:cNvPr id="10" name="TextBox 9"/>
          <p:cNvSpPr txBox="1"/>
          <p:nvPr/>
        </p:nvSpPr>
        <p:spPr>
          <a:xfrm>
            <a:off x="7162800" y="2057400"/>
            <a:ext cx="649537" cy="369332"/>
          </a:xfrm>
          <a:prstGeom prst="rect">
            <a:avLst/>
          </a:prstGeom>
          <a:noFill/>
        </p:spPr>
        <p:txBody>
          <a:bodyPr wrap="none" rtlCol="0">
            <a:spAutoFit/>
          </a:bodyPr>
          <a:lstStyle/>
          <a:p>
            <a:r>
              <a:rPr lang="en-US" dirty="0" smtClean="0"/>
              <a:t>Dash</a:t>
            </a:r>
            <a:endParaRPr lang="en-US" dirty="0"/>
          </a:p>
        </p:txBody>
      </p:sp>
      <p:sp>
        <p:nvSpPr>
          <p:cNvPr id="11" name="TextBox 10"/>
          <p:cNvSpPr txBox="1"/>
          <p:nvPr/>
        </p:nvSpPr>
        <p:spPr>
          <a:xfrm>
            <a:off x="7162800" y="3200400"/>
            <a:ext cx="780983" cy="369332"/>
          </a:xfrm>
          <a:prstGeom prst="rect">
            <a:avLst/>
          </a:prstGeom>
          <a:noFill/>
        </p:spPr>
        <p:txBody>
          <a:bodyPr wrap="none" rtlCol="0">
            <a:spAutoFit/>
          </a:bodyPr>
          <a:lstStyle/>
          <a:p>
            <a:r>
              <a:rPr lang="en-US" dirty="0" smtClean="0"/>
              <a:t>Melee</a:t>
            </a:r>
            <a:endParaRPr lang="en-US" dirty="0"/>
          </a:p>
        </p:txBody>
      </p:sp>
      <p:pic>
        <p:nvPicPr>
          <p:cNvPr id="6146" name="Picture 2" descr="C:\Users\Seanstar\Pictures\Storyboard\UpdatedDas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1219200"/>
            <a:ext cx="5715000" cy="2961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39894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24400"/>
            <a:ext cx="8229600" cy="1630363"/>
          </a:xfrm>
        </p:spPr>
        <p:txBody>
          <a:bodyPr>
            <a:normAutofit fontScale="92500" lnSpcReduction="10000"/>
          </a:bodyPr>
          <a:lstStyle/>
          <a:p>
            <a:r>
              <a:rPr lang="en-US" sz="1600" dirty="0" smtClean="0"/>
              <a:t>1 Troll</a:t>
            </a:r>
          </a:p>
          <a:p>
            <a:r>
              <a:rPr lang="en-US" sz="1600" dirty="0" smtClean="0"/>
              <a:t>Player must use dash multiple times to bash into troll and break his armor before attacking with melee.</a:t>
            </a:r>
          </a:p>
          <a:p>
            <a:r>
              <a:rPr lang="en-US" sz="1600" dirty="0" smtClean="0"/>
              <a:t>Once trolls armor has been broken, you will be able to attack him with melee or magic and kill him in his “weakened’ state.</a:t>
            </a:r>
          </a:p>
          <a:p>
            <a:r>
              <a:rPr lang="en-US" sz="1600" dirty="0" smtClean="0"/>
              <a:t>The troll will 100% drop a modifier after being defeated in this scenario.</a:t>
            </a:r>
            <a:endParaRPr lang="en-US" sz="1600" dirty="0"/>
          </a:p>
        </p:txBody>
      </p:sp>
      <p:sp>
        <p:nvSpPr>
          <p:cNvPr id="2" name="Title 1"/>
          <p:cNvSpPr>
            <a:spLocks noGrp="1"/>
          </p:cNvSpPr>
          <p:nvPr>
            <p:ph type="title"/>
          </p:nvPr>
        </p:nvSpPr>
        <p:spPr>
          <a:xfrm>
            <a:off x="533400" y="-152400"/>
            <a:ext cx="8229600" cy="1143000"/>
          </a:xfrm>
        </p:spPr>
        <p:txBody>
          <a:bodyPr/>
          <a:lstStyle/>
          <a:p>
            <a:r>
              <a:rPr lang="en-US" dirty="0" smtClean="0"/>
              <a:t>Dash Part </a:t>
            </a:r>
            <a:r>
              <a:rPr lang="en-US" dirty="0"/>
              <a:t>2</a:t>
            </a:r>
          </a:p>
        </p:txBody>
      </p:sp>
      <p:sp>
        <p:nvSpPr>
          <p:cNvPr id="5" name="Rectangle 4"/>
          <p:cNvSpPr/>
          <p:nvPr/>
        </p:nvSpPr>
        <p:spPr>
          <a:xfrm>
            <a:off x="6400800" y="8382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&lt;-</a:t>
            </a:r>
            <a:endParaRPr lang="en-US" dirty="0">
              <a:solidFill>
                <a:schemeClr val="tx1"/>
              </a:solidFill>
            </a:endParaRPr>
          </a:p>
        </p:txBody>
      </p:sp>
      <p:sp>
        <p:nvSpPr>
          <p:cNvPr id="6" name="Rectangle 5"/>
          <p:cNvSpPr/>
          <p:nvPr/>
        </p:nvSpPr>
        <p:spPr>
          <a:xfrm>
            <a:off x="7010400" y="8382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-&gt;</a:t>
            </a:r>
            <a:endParaRPr lang="en-US" dirty="0">
              <a:solidFill>
                <a:schemeClr val="tx1"/>
              </a:solidFill>
            </a:endParaRPr>
          </a:p>
        </p:txBody>
      </p:sp>
      <p:sp>
        <p:nvSpPr>
          <p:cNvPr id="7" name="Rectangle 6"/>
          <p:cNvSpPr/>
          <p:nvPr/>
        </p:nvSpPr>
        <p:spPr>
          <a:xfrm>
            <a:off x="6400800" y="19812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a:t>
            </a:r>
            <a:endParaRPr lang="en-US" dirty="0">
              <a:solidFill>
                <a:schemeClr val="tx1"/>
              </a:solidFill>
            </a:endParaRPr>
          </a:p>
        </p:txBody>
      </p:sp>
      <p:sp>
        <p:nvSpPr>
          <p:cNvPr id="8" name="Rectangle 7"/>
          <p:cNvSpPr/>
          <p:nvPr/>
        </p:nvSpPr>
        <p:spPr>
          <a:xfrm>
            <a:off x="6400800" y="30480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Q</a:t>
            </a:r>
            <a:endParaRPr lang="en-US" dirty="0">
              <a:solidFill>
                <a:schemeClr val="tx1"/>
              </a:solidFill>
            </a:endParaRPr>
          </a:p>
        </p:txBody>
      </p:sp>
      <p:sp>
        <p:nvSpPr>
          <p:cNvPr id="9" name="TextBox 8"/>
          <p:cNvSpPr txBox="1"/>
          <p:nvPr/>
        </p:nvSpPr>
        <p:spPr>
          <a:xfrm>
            <a:off x="7696200" y="990600"/>
            <a:ext cx="1216423" cy="369332"/>
          </a:xfrm>
          <a:prstGeom prst="rect">
            <a:avLst/>
          </a:prstGeom>
          <a:noFill/>
        </p:spPr>
        <p:txBody>
          <a:bodyPr wrap="none" rtlCol="0">
            <a:spAutoFit/>
          </a:bodyPr>
          <a:lstStyle/>
          <a:p>
            <a:r>
              <a:rPr lang="en-US" dirty="0" smtClean="0"/>
              <a:t>Movement</a:t>
            </a:r>
            <a:endParaRPr lang="en-US" dirty="0"/>
          </a:p>
        </p:txBody>
      </p:sp>
      <p:sp>
        <p:nvSpPr>
          <p:cNvPr id="10" name="TextBox 9"/>
          <p:cNvSpPr txBox="1"/>
          <p:nvPr/>
        </p:nvSpPr>
        <p:spPr>
          <a:xfrm>
            <a:off x="7162800" y="2057400"/>
            <a:ext cx="649537" cy="369332"/>
          </a:xfrm>
          <a:prstGeom prst="rect">
            <a:avLst/>
          </a:prstGeom>
          <a:noFill/>
        </p:spPr>
        <p:txBody>
          <a:bodyPr wrap="none" rtlCol="0">
            <a:spAutoFit/>
          </a:bodyPr>
          <a:lstStyle/>
          <a:p>
            <a:r>
              <a:rPr lang="en-US" dirty="0" smtClean="0"/>
              <a:t>Dash</a:t>
            </a:r>
            <a:endParaRPr lang="en-US" dirty="0"/>
          </a:p>
        </p:txBody>
      </p:sp>
      <p:sp>
        <p:nvSpPr>
          <p:cNvPr id="11" name="TextBox 10"/>
          <p:cNvSpPr txBox="1"/>
          <p:nvPr/>
        </p:nvSpPr>
        <p:spPr>
          <a:xfrm>
            <a:off x="7162800" y="3200400"/>
            <a:ext cx="780983" cy="369332"/>
          </a:xfrm>
          <a:prstGeom prst="rect">
            <a:avLst/>
          </a:prstGeom>
          <a:noFill/>
        </p:spPr>
        <p:txBody>
          <a:bodyPr wrap="none" rtlCol="0">
            <a:spAutoFit/>
          </a:bodyPr>
          <a:lstStyle/>
          <a:p>
            <a:r>
              <a:rPr lang="en-US" dirty="0" smtClean="0"/>
              <a:t>Melee</a:t>
            </a:r>
            <a:endParaRPr lang="en-US" dirty="0"/>
          </a:p>
        </p:txBody>
      </p:sp>
      <p:pic>
        <p:nvPicPr>
          <p:cNvPr id="5122" name="Picture 2" descr="C:\Users\Seanstar\Pictures\Storyboard\UodatedTrol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371600"/>
            <a:ext cx="5867400" cy="3046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39894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71800" y="4724400"/>
            <a:ext cx="6172200" cy="1706563"/>
          </a:xfrm>
        </p:spPr>
        <p:txBody>
          <a:bodyPr>
            <a:normAutofit lnSpcReduction="10000"/>
          </a:bodyPr>
          <a:lstStyle/>
          <a:p>
            <a:r>
              <a:rPr lang="en-US" sz="1600" dirty="0" smtClean="0"/>
              <a:t>You now have enough experience to level up and three chests lay before you. Each with a different type: Magic, Melee, and Dash.</a:t>
            </a:r>
          </a:p>
          <a:p>
            <a:r>
              <a:rPr lang="en-US" sz="1600" dirty="0" smtClean="0"/>
              <a:t>Once you have selected one, it will upgrade your skills that the selected chest correlates with. </a:t>
            </a:r>
          </a:p>
          <a:p>
            <a:r>
              <a:rPr lang="en-US" sz="1600" dirty="0" smtClean="0"/>
              <a:t>As you progress, player’s spell effects will change.</a:t>
            </a:r>
          </a:p>
          <a:p>
            <a:r>
              <a:rPr lang="en-US" sz="1600" dirty="0" smtClean="0"/>
              <a:t>Player melee’s the chest of their choice.</a:t>
            </a:r>
          </a:p>
        </p:txBody>
      </p:sp>
      <p:sp>
        <p:nvSpPr>
          <p:cNvPr id="2" name="Title 1"/>
          <p:cNvSpPr>
            <a:spLocks noGrp="1"/>
          </p:cNvSpPr>
          <p:nvPr>
            <p:ph type="title"/>
          </p:nvPr>
        </p:nvSpPr>
        <p:spPr/>
        <p:txBody>
          <a:bodyPr/>
          <a:lstStyle/>
          <a:p>
            <a:r>
              <a:rPr lang="en-US" dirty="0" smtClean="0"/>
              <a:t>Select the chest (Level Up)</a:t>
            </a:r>
            <a:endParaRPr lang="en-US" dirty="0"/>
          </a:p>
        </p:txBody>
      </p:sp>
      <p:sp>
        <p:nvSpPr>
          <p:cNvPr id="5" name="Rectangle 4"/>
          <p:cNvSpPr/>
          <p:nvPr/>
        </p:nvSpPr>
        <p:spPr>
          <a:xfrm>
            <a:off x="838200" y="44958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-&gt;</a:t>
            </a:r>
            <a:endParaRPr lang="en-US" dirty="0">
              <a:solidFill>
                <a:schemeClr val="tx1"/>
              </a:solidFill>
            </a:endParaRPr>
          </a:p>
        </p:txBody>
      </p:sp>
      <p:sp>
        <p:nvSpPr>
          <p:cNvPr id="6" name="Rectangle 5"/>
          <p:cNvSpPr/>
          <p:nvPr/>
        </p:nvSpPr>
        <p:spPr>
          <a:xfrm>
            <a:off x="228600" y="44958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&lt;-</a:t>
            </a:r>
            <a:endParaRPr lang="en-US" dirty="0">
              <a:solidFill>
                <a:schemeClr val="tx1"/>
              </a:solidFill>
            </a:endParaRPr>
          </a:p>
        </p:txBody>
      </p:sp>
      <p:sp>
        <p:nvSpPr>
          <p:cNvPr id="7" name="Rectangle 6"/>
          <p:cNvSpPr/>
          <p:nvPr/>
        </p:nvSpPr>
        <p:spPr>
          <a:xfrm>
            <a:off x="228600" y="55626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Q</a:t>
            </a:r>
            <a:endParaRPr lang="en-US" dirty="0">
              <a:solidFill>
                <a:schemeClr val="tx1"/>
              </a:solidFill>
            </a:endParaRPr>
          </a:p>
        </p:txBody>
      </p:sp>
      <p:sp>
        <p:nvSpPr>
          <p:cNvPr id="8" name="TextBox 7"/>
          <p:cNvSpPr txBox="1"/>
          <p:nvPr/>
        </p:nvSpPr>
        <p:spPr>
          <a:xfrm>
            <a:off x="1524000" y="4724400"/>
            <a:ext cx="1216423" cy="369332"/>
          </a:xfrm>
          <a:prstGeom prst="rect">
            <a:avLst/>
          </a:prstGeom>
          <a:noFill/>
        </p:spPr>
        <p:txBody>
          <a:bodyPr wrap="none" rtlCol="0">
            <a:spAutoFit/>
          </a:bodyPr>
          <a:lstStyle/>
          <a:p>
            <a:r>
              <a:rPr lang="en-US" dirty="0" smtClean="0"/>
              <a:t>Movement</a:t>
            </a:r>
            <a:endParaRPr lang="en-US" dirty="0"/>
          </a:p>
        </p:txBody>
      </p:sp>
      <p:sp>
        <p:nvSpPr>
          <p:cNvPr id="9" name="TextBox 8"/>
          <p:cNvSpPr txBox="1"/>
          <p:nvPr/>
        </p:nvSpPr>
        <p:spPr>
          <a:xfrm>
            <a:off x="990600" y="5715000"/>
            <a:ext cx="780983" cy="369332"/>
          </a:xfrm>
          <a:prstGeom prst="rect">
            <a:avLst/>
          </a:prstGeom>
          <a:noFill/>
        </p:spPr>
        <p:txBody>
          <a:bodyPr wrap="none" rtlCol="0">
            <a:spAutoFit/>
          </a:bodyPr>
          <a:lstStyle/>
          <a:p>
            <a:r>
              <a:rPr lang="en-US" dirty="0" smtClean="0"/>
              <a:t>Melee</a:t>
            </a:r>
            <a:endParaRPr lang="en-US" dirty="0"/>
          </a:p>
        </p:txBody>
      </p:sp>
      <p:pic>
        <p:nvPicPr>
          <p:cNvPr id="10" name="Picture 9" descr="townChests.jpg"/>
          <p:cNvPicPr>
            <a:picLocks noChangeAspect="1"/>
          </p:cNvPicPr>
          <p:nvPr/>
        </p:nvPicPr>
        <p:blipFill>
          <a:blip r:embed="rId2" cstate="print"/>
          <a:stretch>
            <a:fillRect/>
          </a:stretch>
        </p:blipFill>
        <p:spPr>
          <a:xfrm>
            <a:off x="1524000" y="1371600"/>
            <a:ext cx="6629400" cy="2868324"/>
          </a:xfrm>
          <a:prstGeom prst="rect">
            <a:avLst/>
          </a:prstGeom>
        </p:spPr>
      </p:pic>
    </p:spTree>
    <p:extLst>
      <p:ext uri="{BB962C8B-B14F-4D97-AF65-F5344CB8AC3E}">
        <p14:creationId xmlns:p14="http://schemas.microsoft.com/office/powerpoint/2010/main" val="16266409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71800" y="4724400"/>
            <a:ext cx="6172200" cy="1706563"/>
          </a:xfrm>
        </p:spPr>
        <p:txBody>
          <a:bodyPr>
            <a:normAutofit/>
          </a:bodyPr>
          <a:lstStyle/>
          <a:p>
            <a:r>
              <a:rPr lang="en-US" sz="1600" dirty="0" smtClean="0"/>
              <a:t>Player encounters first challenging obstacle. 2 </a:t>
            </a:r>
            <a:r>
              <a:rPr lang="en-US" sz="1600" dirty="0" err="1" smtClean="0"/>
              <a:t>Orcs</a:t>
            </a:r>
            <a:r>
              <a:rPr lang="en-US" sz="1600" dirty="0" smtClean="0"/>
              <a:t>, 1 Troll, Archer Tower.</a:t>
            </a:r>
          </a:p>
          <a:p>
            <a:r>
              <a:rPr lang="en-US" sz="1600" dirty="0" smtClean="0"/>
              <a:t>Player must do this in however order they want, but must kill </a:t>
            </a:r>
            <a:r>
              <a:rPr lang="en-US" sz="1600" dirty="0" err="1" smtClean="0"/>
              <a:t>orcs</a:t>
            </a:r>
            <a:r>
              <a:rPr lang="en-US" sz="1600" dirty="0" smtClean="0"/>
              <a:t>, break down blockade, kill troll, and shoot fireball at skeleton tower to bring down the tower to kill the skeleton.</a:t>
            </a:r>
          </a:p>
        </p:txBody>
      </p:sp>
      <p:sp>
        <p:nvSpPr>
          <p:cNvPr id="2" name="Title 1"/>
          <p:cNvSpPr>
            <a:spLocks noGrp="1"/>
          </p:cNvSpPr>
          <p:nvPr>
            <p:ph type="title"/>
          </p:nvPr>
        </p:nvSpPr>
        <p:spPr>
          <a:xfrm>
            <a:off x="381000" y="0"/>
            <a:ext cx="8229600" cy="1143000"/>
          </a:xfrm>
        </p:spPr>
        <p:txBody>
          <a:bodyPr/>
          <a:lstStyle/>
          <a:p>
            <a:r>
              <a:rPr lang="en-US" dirty="0" smtClean="0"/>
              <a:t>Burning Village Part 1</a:t>
            </a:r>
            <a:endParaRPr lang="en-US" dirty="0"/>
          </a:p>
        </p:txBody>
      </p:sp>
      <p:sp>
        <p:nvSpPr>
          <p:cNvPr id="5" name="Rectangle 4"/>
          <p:cNvSpPr/>
          <p:nvPr/>
        </p:nvSpPr>
        <p:spPr>
          <a:xfrm>
            <a:off x="838200" y="16764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-&gt;</a:t>
            </a:r>
            <a:endParaRPr lang="en-US" dirty="0">
              <a:solidFill>
                <a:schemeClr val="tx1"/>
              </a:solidFill>
            </a:endParaRPr>
          </a:p>
        </p:txBody>
      </p:sp>
      <p:sp>
        <p:nvSpPr>
          <p:cNvPr id="6" name="Rectangle 5"/>
          <p:cNvSpPr/>
          <p:nvPr/>
        </p:nvSpPr>
        <p:spPr>
          <a:xfrm>
            <a:off x="228600" y="16764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&lt;-</a:t>
            </a:r>
            <a:endParaRPr lang="en-US" dirty="0">
              <a:solidFill>
                <a:schemeClr val="tx1"/>
              </a:solidFill>
            </a:endParaRPr>
          </a:p>
        </p:txBody>
      </p:sp>
      <p:sp>
        <p:nvSpPr>
          <p:cNvPr id="7" name="Rectangle 6"/>
          <p:cNvSpPr/>
          <p:nvPr/>
        </p:nvSpPr>
        <p:spPr>
          <a:xfrm>
            <a:off x="228600" y="30480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Q</a:t>
            </a:r>
            <a:endParaRPr lang="en-US" dirty="0">
              <a:solidFill>
                <a:schemeClr val="tx1"/>
              </a:solidFill>
            </a:endParaRPr>
          </a:p>
        </p:txBody>
      </p:sp>
      <p:sp>
        <p:nvSpPr>
          <p:cNvPr id="8" name="TextBox 7"/>
          <p:cNvSpPr txBox="1"/>
          <p:nvPr/>
        </p:nvSpPr>
        <p:spPr>
          <a:xfrm>
            <a:off x="228600" y="2438400"/>
            <a:ext cx="1216423" cy="369332"/>
          </a:xfrm>
          <a:prstGeom prst="rect">
            <a:avLst/>
          </a:prstGeom>
          <a:noFill/>
        </p:spPr>
        <p:txBody>
          <a:bodyPr wrap="none" rtlCol="0">
            <a:spAutoFit/>
          </a:bodyPr>
          <a:lstStyle/>
          <a:p>
            <a:r>
              <a:rPr lang="en-US" dirty="0" smtClean="0"/>
              <a:t>Movement</a:t>
            </a:r>
            <a:endParaRPr lang="en-US" dirty="0"/>
          </a:p>
        </p:txBody>
      </p:sp>
      <p:sp>
        <p:nvSpPr>
          <p:cNvPr id="9" name="TextBox 8"/>
          <p:cNvSpPr txBox="1"/>
          <p:nvPr/>
        </p:nvSpPr>
        <p:spPr>
          <a:xfrm>
            <a:off x="914400" y="3200400"/>
            <a:ext cx="780983" cy="369332"/>
          </a:xfrm>
          <a:prstGeom prst="rect">
            <a:avLst/>
          </a:prstGeom>
          <a:noFill/>
        </p:spPr>
        <p:txBody>
          <a:bodyPr wrap="none" rtlCol="0">
            <a:spAutoFit/>
          </a:bodyPr>
          <a:lstStyle/>
          <a:p>
            <a:r>
              <a:rPr lang="en-US" dirty="0" smtClean="0"/>
              <a:t>Melee</a:t>
            </a:r>
            <a:endParaRPr lang="en-US" dirty="0"/>
          </a:p>
        </p:txBody>
      </p:sp>
      <p:sp>
        <p:nvSpPr>
          <p:cNvPr id="12" name="Rectangle 11"/>
          <p:cNvSpPr/>
          <p:nvPr/>
        </p:nvSpPr>
        <p:spPr>
          <a:xfrm>
            <a:off x="228600" y="39624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a:t>
            </a:r>
            <a:endParaRPr lang="en-US" dirty="0">
              <a:solidFill>
                <a:schemeClr val="tx1"/>
              </a:solidFill>
            </a:endParaRPr>
          </a:p>
        </p:txBody>
      </p:sp>
      <p:sp>
        <p:nvSpPr>
          <p:cNvPr id="13" name="Rectangle 12"/>
          <p:cNvSpPr/>
          <p:nvPr/>
        </p:nvSpPr>
        <p:spPr>
          <a:xfrm>
            <a:off x="228600" y="48768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4" name="TextBox 13"/>
          <p:cNvSpPr txBox="1"/>
          <p:nvPr/>
        </p:nvSpPr>
        <p:spPr>
          <a:xfrm>
            <a:off x="990600" y="4038600"/>
            <a:ext cx="752129" cy="369332"/>
          </a:xfrm>
          <a:prstGeom prst="rect">
            <a:avLst/>
          </a:prstGeom>
          <a:noFill/>
        </p:spPr>
        <p:txBody>
          <a:bodyPr wrap="none" rtlCol="0">
            <a:spAutoFit/>
          </a:bodyPr>
          <a:lstStyle/>
          <a:p>
            <a:r>
              <a:rPr lang="en-US" dirty="0" smtClean="0"/>
              <a:t>Magic</a:t>
            </a:r>
            <a:endParaRPr lang="en-US" dirty="0"/>
          </a:p>
        </p:txBody>
      </p:sp>
      <p:sp>
        <p:nvSpPr>
          <p:cNvPr id="15" name="TextBox 14"/>
          <p:cNvSpPr txBox="1"/>
          <p:nvPr/>
        </p:nvSpPr>
        <p:spPr>
          <a:xfrm>
            <a:off x="1066800" y="4953000"/>
            <a:ext cx="649537" cy="369332"/>
          </a:xfrm>
          <a:prstGeom prst="rect">
            <a:avLst/>
          </a:prstGeom>
          <a:noFill/>
        </p:spPr>
        <p:txBody>
          <a:bodyPr wrap="none" rtlCol="0">
            <a:spAutoFit/>
          </a:bodyPr>
          <a:lstStyle/>
          <a:p>
            <a:r>
              <a:rPr lang="en-US" dirty="0" smtClean="0"/>
              <a:t>Dash</a:t>
            </a:r>
            <a:endParaRPr lang="en-US" dirty="0"/>
          </a:p>
        </p:txBody>
      </p:sp>
      <p:pic>
        <p:nvPicPr>
          <p:cNvPr id="4098" name="Picture 2" descr="C:\Users\Seanstar\Pictures\Storyboard\UpdatedBVPart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9800" y="1257620"/>
            <a:ext cx="5943600" cy="3085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66409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71800" y="4724400"/>
            <a:ext cx="6172200" cy="1706563"/>
          </a:xfrm>
        </p:spPr>
        <p:txBody>
          <a:bodyPr>
            <a:normAutofit/>
          </a:bodyPr>
          <a:lstStyle/>
          <a:p>
            <a:r>
              <a:rPr lang="en-US" sz="1600" dirty="0" smtClean="0"/>
              <a:t>Player must dash up stairs while skeletons shoot down at him.</a:t>
            </a:r>
          </a:p>
          <a:p>
            <a:r>
              <a:rPr lang="en-US" sz="1600" dirty="0" smtClean="0"/>
              <a:t>Once there must fight and kill the </a:t>
            </a:r>
            <a:r>
              <a:rPr lang="en-US" sz="1600" dirty="0" err="1" smtClean="0"/>
              <a:t>orcs</a:t>
            </a:r>
            <a:r>
              <a:rPr lang="en-US" sz="1600" dirty="0" smtClean="0"/>
              <a:t> and then can destroy blockade to kill the troll.</a:t>
            </a:r>
          </a:p>
        </p:txBody>
      </p:sp>
      <p:sp>
        <p:nvSpPr>
          <p:cNvPr id="2" name="Title 1"/>
          <p:cNvSpPr>
            <a:spLocks noGrp="1"/>
          </p:cNvSpPr>
          <p:nvPr>
            <p:ph type="title"/>
          </p:nvPr>
        </p:nvSpPr>
        <p:spPr>
          <a:xfrm>
            <a:off x="381000" y="0"/>
            <a:ext cx="8229600" cy="1143000"/>
          </a:xfrm>
        </p:spPr>
        <p:txBody>
          <a:bodyPr/>
          <a:lstStyle/>
          <a:p>
            <a:r>
              <a:rPr lang="en-US" dirty="0" smtClean="0"/>
              <a:t>Burning Village Part 2</a:t>
            </a:r>
            <a:endParaRPr lang="en-US" dirty="0"/>
          </a:p>
        </p:txBody>
      </p:sp>
      <p:sp>
        <p:nvSpPr>
          <p:cNvPr id="5" name="Rectangle 4"/>
          <p:cNvSpPr/>
          <p:nvPr/>
        </p:nvSpPr>
        <p:spPr>
          <a:xfrm>
            <a:off x="838200" y="16764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-&gt;</a:t>
            </a:r>
            <a:endParaRPr lang="en-US" dirty="0">
              <a:solidFill>
                <a:schemeClr val="tx1"/>
              </a:solidFill>
            </a:endParaRPr>
          </a:p>
        </p:txBody>
      </p:sp>
      <p:sp>
        <p:nvSpPr>
          <p:cNvPr id="6" name="Rectangle 5"/>
          <p:cNvSpPr/>
          <p:nvPr/>
        </p:nvSpPr>
        <p:spPr>
          <a:xfrm>
            <a:off x="228600" y="16764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&lt;-</a:t>
            </a:r>
            <a:endParaRPr lang="en-US" dirty="0">
              <a:solidFill>
                <a:schemeClr val="tx1"/>
              </a:solidFill>
            </a:endParaRPr>
          </a:p>
        </p:txBody>
      </p:sp>
      <p:sp>
        <p:nvSpPr>
          <p:cNvPr id="7" name="Rectangle 6"/>
          <p:cNvSpPr/>
          <p:nvPr/>
        </p:nvSpPr>
        <p:spPr>
          <a:xfrm>
            <a:off x="228600" y="30480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Q</a:t>
            </a:r>
            <a:endParaRPr lang="en-US" dirty="0">
              <a:solidFill>
                <a:schemeClr val="tx1"/>
              </a:solidFill>
            </a:endParaRPr>
          </a:p>
        </p:txBody>
      </p:sp>
      <p:sp>
        <p:nvSpPr>
          <p:cNvPr id="8" name="TextBox 7"/>
          <p:cNvSpPr txBox="1"/>
          <p:nvPr/>
        </p:nvSpPr>
        <p:spPr>
          <a:xfrm>
            <a:off x="228600" y="2438400"/>
            <a:ext cx="1216423" cy="369332"/>
          </a:xfrm>
          <a:prstGeom prst="rect">
            <a:avLst/>
          </a:prstGeom>
          <a:noFill/>
        </p:spPr>
        <p:txBody>
          <a:bodyPr wrap="none" rtlCol="0">
            <a:spAutoFit/>
          </a:bodyPr>
          <a:lstStyle/>
          <a:p>
            <a:r>
              <a:rPr lang="en-US" dirty="0" smtClean="0"/>
              <a:t>Movement</a:t>
            </a:r>
            <a:endParaRPr lang="en-US" dirty="0"/>
          </a:p>
        </p:txBody>
      </p:sp>
      <p:sp>
        <p:nvSpPr>
          <p:cNvPr id="9" name="TextBox 8"/>
          <p:cNvSpPr txBox="1"/>
          <p:nvPr/>
        </p:nvSpPr>
        <p:spPr>
          <a:xfrm>
            <a:off x="914400" y="3200400"/>
            <a:ext cx="780983" cy="369332"/>
          </a:xfrm>
          <a:prstGeom prst="rect">
            <a:avLst/>
          </a:prstGeom>
          <a:noFill/>
        </p:spPr>
        <p:txBody>
          <a:bodyPr wrap="none" rtlCol="0">
            <a:spAutoFit/>
          </a:bodyPr>
          <a:lstStyle/>
          <a:p>
            <a:r>
              <a:rPr lang="en-US" dirty="0" smtClean="0"/>
              <a:t>Melee</a:t>
            </a:r>
            <a:endParaRPr lang="en-US" dirty="0"/>
          </a:p>
        </p:txBody>
      </p:sp>
      <p:sp>
        <p:nvSpPr>
          <p:cNvPr id="12" name="Rectangle 11"/>
          <p:cNvSpPr/>
          <p:nvPr/>
        </p:nvSpPr>
        <p:spPr>
          <a:xfrm>
            <a:off x="228600" y="39624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a:t>
            </a:r>
            <a:endParaRPr lang="en-US" dirty="0">
              <a:solidFill>
                <a:schemeClr val="tx1"/>
              </a:solidFill>
            </a:endParaRPr>
          </a:p>
        </p:txBody>
      </p:sp>
      <p:sp>
        <p:nvSpPr>
          <p:cNvPr id="13" name="Rectangle 12"/>
          <p:cNvSpPr/>
          <p:nvPr/>
        </p:nvSpPr>
        <p:spPr>
          <a:xfrm>
            <a:off x="228600" y="48768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4" name="TextBox 13"/>
          <p:cNvSpPr txBox="1"/>
          <p:nvPr/>
        </p:nvSpPr>
        <p:spPr>
          <a:xfrm>
            <a:off x="990600" y="4038600"/>
            <a:ext cx="752129" cy="369332"/>
          </a:xfrm>
          <a:prstGeom prst="rect">
            <a:avLst/>
          </a:prstGeom>
          <a:noFill/>
        </p:spPr>
        <p:txBody>
          <a:bodyPr wrap="none" rtlCol="0">
            <a:spAutoFit/>
          </a:bodyPr>
          <a:lstStyle/>
          <a:p>
            <a:r>
              <a:rPr lang="en-US" dirty="0" smtClean="0"/>
              <a:t>Magic</a:t>
            </a:r>
            <a:endParaRPr lang="en-US" dirty="0"/>
          </a:p>
        </p:txBody>
      </p:sp>
      <p:sp>
        <p:nvSpPr>
          <p:cNvPr id="15" name="TextBox 14"/>
          <p:cNvSpPr txBox="1"/>
          <p:nvPr/>
        </p:nvSpPr>
        <p:spPr>
          <a:xfrm>
            <a:off x="1066800" y="4953000"/>
            <a:ext cx="649537" cy="369332"/>
          </a:xfrm>
          <a:prstGeom prst="rect">
            <a:avLst/>
          </a:prstGeom>
          <a:noFill/>
        </p:spPr>
        <p:txBody>
          <a:bodyPr wrap="none" rtlCol="0">
            <a:spAutoFit/>
          </a:bodyPr>
          <a:lstStyle/>
          <a:p>
            <a:r>
              <a:rPr lang="en-US" dirty="0" smtClean="0"/>
              <a:t>Dash</a:t>
            </a:r>
            <a:endParaRPr lang="en-US" dirty="0"/>
          </a:p>
        </p:txBody>
      </p:sp>
      <p:pic>
        <p:nvPicPr>
          <p:cNvPr id="3074" name="Picture 2" descr="C:\Users\Seanstar\Pictures\Storyboard\UpdatedStair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400" y="1371600"/>
            <a:ext cx="6210054" cy="3238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66409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71800" y="4724400"/>
            <a:ext cx="6172200" cy="1706563"/>
          </a:xfrm>
        </p:spPr>
        <p:txBody>
          <a:bodyPr>
            <a:normAutofit fontScale="77500" lnSpcReduction="20000"/>
          </a:bodyPr>
          <a:lstStyle/>
          <a:p>
            <a:r>
              <a:rPr lang="en-US" sz="1600" dirty="0" smtClean="0"/>
              <a:t>You now have enough experience to level up and three chests lay before you. Each with a different type: Magic, Melee, and Dash.</a:t>
            </a:r>
          </a:p>
          <a:p>
            <a:r>
              <a:rPr lang="en-US" sz="1600" dirty="0" smtClean="0"/>
              <a:t>Once you have selected one, it will upgrade your skills that the selected chest correlates with.</a:t>
            </a:r>
          </a:p>
          <a:p>
            <a:r>
              <a:rPr lang="en-US" sz="1600" dirty="0" smtClean="0"/>
              <a:t>Player melee’s the chest of their choice.</a:t>
            </a:r>
          </a:p>
          <a:p>
            <a:r>
              <a:rPr lang="en-US" sz="1600" dirty="0" smtClean="0"/>
              <a:t>Citizen shouts out his thanks in background, and tells you about the enemies in the forest up ahead.</a:t>
            </a:r>
          </a:p>
          <a:p>
            <a:r>
              <a:rPr lang="en-US" sz="1600" dirty="0" smtClean="0"/>
              <a:t>Burning Village transitions into Evil Forest.</a:t>
            </a:r>
          </a:p>
        </p:txBody>
      </p:sp>
      <p:sp>
        <p:nvSpPr>
          <p:cNvPr id="2" name="Title 1"/>
          <p:cNvSpPr>
            <a:spLocks noGrp="1"/>
          </p:cNvSpPr>
          <p:nvPr>
            <p:ph type="title"/>
          </p:nvPr>
        </p:nvSpPr>
        <p:spPr/>
        <p:txBody>
          <a:bodyPr/>
          <a:lstStyle/>
          <a:p>
            <a:r>
              <a:rPr lang="en-US" dirty="0" smtClean="0"/>
              <a:t>Select the chest 2 (Level Up)</a:t>
            </a:r>
            <a:endParaRPr lang="en-US" dirty="0"/>
          </a:p>
        </p:txBody>
      </p:sp>
      <p:sp>
        <p:nvSpPr>
          <p:cNvPr id="5" name="Rectangle 4"/>
          <p:cNvSpPr/>
          <p:nvPr/>
        </p:nvSpPr>
        <p:spPr>
          <a:xfrm>
            <a:off x="838200" y="44958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-&gt;</a:t>
            </a:r>
            <a:endParaRPr lang="en-US" dirty="0">
              <a:solidFill>
                <a:schemeClr val="tx1"/>
              </a:solidFill>
            </a:endParaRPr>
          </a:p>
        </p:txBody>
      </p:sp>
      <p:sp>
        <p:nvSpPr>
          <p:cNvPr id="6" name="Rectangle 5"/>
          <p:cNvSpPr/>
          <p:nvPr/>
        </p:nvSpPr>
        <p:spPr>
          <a:xfrm>
            <a:off x="228600" y="44958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&lt;-</a:t>
            </a:r>
            <a:endParaRPr lang="en-US" dirty="0">
              <a:solidFill>
                <a:schemeClr val="tx1"/>
              </a:solidFill>
            </a:endParaRPr>
          </a:p>
        </p:txBody>
      </p:sp>
      <p:sp>
        <p:nvSpPr>
          <p:cNvPr id="7" name="Rectangle 6"/>
          <p:cNvSpPr/>
          <p:nvPr/>
        </p:nvSpPr>
        <p:spPr>
          <a:xfrm>
            <a:off x="228600" y="55626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Q</a:t>
            </a:r>
            <a:endParaRPr lang="en-US" dirty="0">
              <a:solidFill>
                <a:schemeClr val="tx1"/>
              </a:solidFill>
            </a:endParaRPr>
          </a:p>
        </p:txBody>
      </p:sp>
      <p:sp>
        <p:nvSpPr>
          <p:cNvPr id="8" name="TextBox 7"/>
          <p:cNvSpPr txBox="1"/>
          <p:nvPr/>
        </p:nvSpPr>
        <p:spPr>
          <a:xfrm>
            <a:off x="1524000" y="4724400"/>
            <a:ext cx="1216423" cy="369332"/>
          </a:xfrm>
          <a:prstGeom prst="rect">
            <a:avLst/>
          </a:prstGeom>
          <a:noFill/>
        </p:spPr>
        <p:txBody>
          <a:bodyPr wrap="none" rtlCol="0">
            <a:spAutoFit/>
          </a:bodyPr>
          <a:lstStyle/>
          <a:p>
            <a:r>
              <a:rPr lang="en-US" dirty="0" smtClean="0"/>
              <a:t>Movement</a:t>
            </a:r>
            <a:endParaRPr lang="en-US" dirty="0"/>
          </a:p>
        </p:txBody>
      </p:sp>
      <p:sp>
        <p:nvSpPr>
          <p:cNvPr id="9" name="TextBox 8"/>
          <p:cNvSpPr txBox="1"/>
          <p:nvPr/>
        </p:nvSpPr>
        <p:spPr>
          <a:xfrm>
            <a:off x="990600" y="5715000"/>
            <a:ext cx="780983" cy="369332"/>
          </a:xfrm>
          <a:prstGeom prst="rect">
            <a:avLst/>
          </a:prstGeom>
          <a:noFill/>
        </p:spPr>
        <p:txBody>
          <a:bodyPr wrap="none" rtlCol="0">
            <a:spAutoFit/>
          </a:bodyPr>
          <a:lstStyle/>
          <a:p>
            <a:r>
              <a:rPr lang="en-US" dirty="0" smtClean="0"/>
              <a:t>Melee</a:t>
            </a:r>
            <a:endParaRPr lang="en-US" dirty="0"/>
          </a:p>
        </p:txBody>
      </p:sp>
      <p:pic>
        <p:nvPicPr>
          <p:cNvPr id="10" name="Picture 9" descr="townChests.jpg"/>
          <p:cNvPicPr>
            <a:picLocks noChangeAspect="1"/>
          </p:cNvPicPr>
          <p:nvPr/>
        </p:nvPicPr>
        <p:blipFill>
          <a:blip r:embed="rId2" cstate="print"/>
          <a:stretch>
            <a:fillRect/>
          </a:stretch>
        </p:blipFill>
        <p:spPr>
          <a:xfrm>
            <a:off x="1524000" y="1371600"/>
            <a:ext cx="6629400" cy="2868324"/>
          </a:xfrm>
          <a:prstGeom prst="rect">
            <a:avLst/>
          </a:prstGeom>
        </p:spPr>
      </p:pic>
    </p:spTree>
    <p:extLst>
      <p:ext uri="{BB962C8B-B14F-4D97-AF65-F5344CB8AC3E}">
        <p14:creationId xmlns:p14="http://schemas.microsoft.com/office/powerpoint/2010/main" val="16266409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9024" y="4800600"/>
            <a:ext cx="5974976" cy="793376"/>
          </a:xfrm>
        </p:spPr>
        <p:txBody>
          <a:bodyPr>
            <a:normAutofit/>
          </a:bodyPr>
          <a:lstStyle/>
          <a:p>
            <a:r>
              <a:rPr lang="en-US" sz="1600" dirty="0" smtClean="0"/>
              <a:t>Player begins to move into forest and head to the enemy blockade ahead.</a:t>
            </a:r>
          </a:p>
        </p:txBody>
      </p:sp>
      <p:sp>
        <p:nvSpPr>
          <p:cNvPr id="2" name="Title 1"/>
          <p:cNvSpPr>
            <a:spLocks noGrp="1"/>
          </p:cNvSpPr>
          <p:nvPr>
            <p:ph type="title"/>
          </p:nvPr>
        </p:nvSpPr>
        <p:spPr>
          <a:xfrm>
            <a:off x="457200" y="0"/>
            <a:ext cx="8229600" cy="1143000"/>
          </a:xfrm>
        </p:spPr>
        <p:txBody>
          <a:bodyPr>
            <a:normAutofit/>
          </a:bodyPr>
          <a:lstStyle/>
          <a:p>
            <a:r>
              <a:rPr lang="en-US" dirty="0" smtClean="0"/>
              <a:t>Evil Forest</a:t>
            </a:r>
            <a:endParaRPr lang="en-US" dirty="0"/>
          </a:p>
        </p:txBody>
      </p:sp>
      <p:sp>
        <p:nvSpPr>
          <p:cNvPr id="5" name="Rectangle 4"/>
          <p:cNvSpPr/>
          <p:nvPr/>
        </p:nvSpPr>
        <p:spPr>
          <a:xfrm>
            <a:off x="1066800" y="51816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-&gt;</a:t>
            </a:r>
            <a:endParaRPr lang="en-US" dirty="0">
              <a:solidFill>
                <a:schemeClr val="tx1"/>
              </a:solidFill>
            </a:endParaRPr>
          </a:p>
        </p:txBody>
      </p:sp>
      <p:sp>
        <p:nvSpPr>
          <p:cNvPr id="6" name="Rectangle 5"/>
          <p:cNvSpPr/>
          <p:nvPr/>
        </p:nvSpPr>
        <p:spPr>
          <a:xfrm>
            <a:off x="457200" y="51816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&lt;-</a:t>
            </a:r>
            <a:endParaRPr lang="en-US" dirty="0">
              <a:solidFill>
                <a:schemeClr val="tx1"/>
              </a:solidFill>
            </a:endParaRPr>
          </a:p>
        </p:txBody>
      </p:sp>
      <p:sp>
        <p:nvSpPr>
          <p:cNvPr id="8" name="TextBox 7"/>
          <p:cNvSpPr txBox="1"/>
          <p:nvPr/>
        </p:nvSpPr>
        <p:spPr>
          <a:xfrm>
            <a:off x="1828800" y="5334000"/>
            <a:ext cx="1216423" cy="369332"/>
          </a:xfrm>
          <a:prstGeom prst="rect">
            <a:avLst/>
          </a:prstGeom>
          <a:noFill/>
        </p:spPr>
        <p:txBody>
          <a:bodyPr wrap="none" rtlCol="0">
            <a:spAutoFit/>
          </a:bodyPr>
          <a:lstStyle/>
          <a:p>
            <a:r>
              <a:rPr lang="en-US" dirty="0" smtClean="0"/>
              <a:t>Movement</a:t>
            </a:r>
            <a:endParaRPr lang="en-US" dirty="0"/>
          </a:p>
        </p:txBody>
      </p:sp>
      <p:pic>
        <p:nvPicPr>
          <p:cNvPr id="2050" name="Picture 2" descr="C:\Users\Seanstar\Pictures\Storyboard\UpdatedForestIntr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1143000"/>
            <a:ext cx="6686550" cy="3462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66409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9024" y="4800600"/>
            <a:ext cx="5974976" cy="1295400"/>
          </a:xfrm>
        </p:spPr>
        <p:txBody>
          <a:bodyPr>
            <a:normAutofit lnSpcReduction="10000"/>
          </a:bodyPr>
          <a:lstStyle/>
          <a:p>
            <a:r>
              <a:rPr lang="en-US" sz="1600" dirty="0" smtClean="0"/>
              <a:t>Player encounters new obstacles – </a:t>
            </a:r>
            <a:r>
              <a:rPr lang="en-US" sz="1600" dirty="0" err="1" smtClean="0"/>
              <a:t>Orc</a:t>
            </a:r>
            <a:r>
              <a:rPr lang="en-US" sz="1600" dirty="0" smtClean="0"/>
              <a:t> Bunkers. When player appears nothing but archers are present, but once you pass the trigger lines the </a:t>
            </a:r>
            <a:r>
              <a:rPr lang="en-US" sz="1600" dirty="0" err="1" smtClean="0"/>
              <a:t>orcs</a:t>
            </a:r>
            <a:r>
              <a:rPr lang="en-US" sz="1600" dirty="0" smtClean="0"/>
              <a:t> run out of bunkers and attack.</a:t>
            </a:r>
          </a:p>
          <a:p>
            <a:r>
              <a:rPr lang="en-US" sz="1600" dirty="0" smtClean="0"/>
              <a:t>Player must use combination of knowledge to kill the enemies here.</a:t>
            </a:r>
          </a:p>
        </p:txBody>
      </p:sp>
      <p:sp>
        <p:nvSpPr>
          <p:cNvPr id="2" name="Title 1"/>
          <p:cNvSpPr>
            <a:spLocks noGrp="1"/>
          </p:cNvSpPr>
          <p:nvPr>
            <p:ph type="title"/>
          </p:nvPr>
        </p:nvSpPr>
        <p:spPr>
          <a:xfrm>
            <a:off x="457200" y="0"/>
            <a:ext cx="8229600" cy="1143000"/>
          </a:xfrm>
        </p:spPr>
        <p:txBody>
          <a:bodyPr>
            <a:normAutofit/>
          </a:bodyPr>
          <a:lstStyle/>
          <a:p>
            <a:r>
              <a:rPr lang="en-US" dirty="0" smtClean="0"/>
              <a:t>Evil Forest Part 1</a:t>
            </a:r>
            <a:endParaRPr lang="en-US" dirty="0"/>
          </a:p>
        </p:txBody>
      </p:sp>
      <p:sp>
        <p:nvSpPr>
          <p:cNvPr id="5" name="Rectangle 4"/>
          <p:cNvSpPr/>
          <p:nvPr/>
        </p:nvSpPr>
        <p:spPr>
          <a:xfrm>
            <a:off x="838200" y="26670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-&gt;</a:t>
            </a:r>
            <a:endParaRPr lang="en-US" dirty="0">
              <a:solidFill>
                <a:schemeClr val="tx1"/>
              </a:solidFill>
            </a:endParaRPr>
          </a:p>
        </p:txBody>
      </p:sp>
      <p:sp>
        <p:nvSpPr>
          <p:cNvPr id="6" name="Rectangle 5"/>
          <p:cNvSpPr/>
          <p:nvPr/>
        </p:nvSpPr>
        <p:spPr>
          <a:xfrm>
            <a:off x="228600" y="26670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&lt;-</a:t>
            </a:r>
            <a:endParaRPr lang="en-US" dirty="0">
              <a:solidFill>
                <a:schemeClr val="tx1"/>
              </a:solidFill>
            </a:endParaRPr>
          </a:p>
        </p:txBody>
      </p:sp>
      <p:sp>
        <p:nvSpPr>
          <p:cNvPr id="8" name="TextBox 7"/>
          <p:cNvSpPr txBox="1"/>
          <p:nvPr/>
        </p:nvSpPr>
        <p:spPr>
          <a:xfrm>
            <a:off x="228600" y="3429000"/>
            <a:ext cx="1216423" cy="369332"/>
          </a:xfrm>
          <a:prstGeom prst="rect">
            <a:avLst/>
          </a:prstGeom>
          <a:noFill/>
        </p:spPr>
        <p:txBody>
          <a:bodyPr wrap="none" rtlCol="0">
            <a:spAutoFit/>
          </a:bodyPr>
          <a:lstStyle/>
          <a:p>
            <a:r>
              <a:rPr lang="en-US" dirty="0" smtClean="0"/>
              <a:t>Movement</a:t>
            </a:r>
            <a:endParaRPr lang="en-US" dirty="0"/>
          </a:p>
        </p:txBody>
      </p:sp>
      <p:sp>
        <p:nvSpPr>
          <p:cNvPr id="10" name="Rectangle 9"/>
          <p:cNvSpPr/>
          <p:nvPr/>
        </p:nvSpPr>
        <p:spPr>
          <a:xfrm>
            <a:off x="152400" y="38862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Q</a:t>
            </a:r>
            <a:endParaRPr lang="en-US" dirty="0">
              <a:solidFill>
                <a:schemeClr val="tx1"/>
              </a:solidFill>
            </a:endParaRPr>
          </a:p>
        </p:txBody>
      </p:sp>
      <p:sp>
        <p:nvSpPr>
          <p:cNvPr id="12" name="TextBox 11"/>
          <p:cNvSpPr txBox="1"/>
          <p:nvPr/>
        </p:nvSpPr>
        <p:spPr>
          <a:xfrm>
            <a:off x="152400" y="4648200"/>
            <a:ext cx="780983" cy="369332"/>
          </a:xfrm>
          <a:prstGeom prst="rect">
            <a:avLst/>
          </a:prstGeom>
          <a:noFill/>
        </p:spPr>
        <p:txBody>
          <a:bodyPr wrap="none" rtlCol="0">
            <a:spAutoFit/>
          </a:bodyPr>
          <a:lstStyle/>
          <a:p>
            <a:r>
              <a:rPr lang="en-US" dirty="0" smtClean="0"/>
              <a:t>Melee</a:t>
            </a:r>
            <a:endParaRPr lang="en-US" dirty="0"/>
          </a:p>
        </p:txBody>
      </p:sp>
      <p:sp>
        <p:nvSpPr>
          <p:cNvPr id="13" name="Rectangle 12"/>
          <p:cNvSpPr/>
          <p:nvPr/>
        </p:nvSpPr>
        <p:spPr>
          <a:xfrm>
            <a:off x="152400" y="50292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a:t>
            </a:r>
            <a:endParaRPr lang="en-US" dirty="0">
              <a:solidFill>
                <a:schemeClr val="tx1"/>
              </a:solidFill>
            </a:endParaRPr>
          </a:p>
        </p:txBody>
      </p:sp>
      <p:sp>
        <p:nvSpPr>
          <p:cNvPr id="14" name="TextBox 13"/>
          <p:cNvSpPr txBox="1"/>
          <p:nvPr/>
        </p:nvSpPr>
        <p:spPr>
          <a:xfrm>
            <a:off x="228600" y="5867400"/>
            <a:ext cx="752129" cy="369332"/>
          </a:xfrm>
          <a:prstGeom prst="rect">
            <a:avLst/>
          </a:prstGeom>
          <a:noFill/>
        </p:spPr>
        <p:txBody>
          <a:bodyPr wrap="none" rtlCol="0">
            <a:spAutoFit/>
          </a:bodyPr>
          <a:lstStyle/>
          <a:p>
            <a:r>
              <a:rPr lang="en-US" dirty="0" smtClean="0"/>
              <a:t>Magic</a:t>
            </a:r>
            <a:endParaRPr lang="en-US" dirty="0"/>
          </a:p>
        </p:txBody>
      </p:sp>
      <p:sp>
        <p:nvSpPr>
          <p:cNvPr id="15" name="Rectangle 14"/>
          <p:cNvSpPr/>
          <p:nvPr/>
        </p:nvSpPr>
        <p:spPr>
          <a:xfrm>
            <a:off x="1143000" y="50292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6" name="TextBox 15"/>
          <p:cNvSpPr txBox="1"/>
          <p:nvPr/>
        </p:nvSpPr>
        <p:spPr>
          <a:xfrm>
            <a:off x="1143000" y="5867400"/>
            <a:ext cx="649537" cy="369332"/>
          </a:xfrm>
          <a:prstGeom prst="rect">
            <a:avLst/>
          </a:prstGeom>
          <a:noFill/>
        </p:spPr>
        <p:txBody>
          <a:bodyPr wrap="none" rtlCol="0">
            <a:spAutoFit/>
          </a:bodyPr>
          <a:lstStyle/>
          <a:p>
            <a:r>
              <a:rPr lang="en-US" dirty="0" smtClean="0"/>
              <a:t>Dash</a:t>
            </a:r>
            <a:endParaRPr lang="en-US" dirty="0"/>
          </a:p>
        </p:txBody>
      </p:sp>
      <p:pic>
        <p:nvPicPr>
          <p:cNvPr id="1026" name="Picture 2" descr="C:\Users\Seanstar\Pictures\Storyboard\UpdatedTriggerLine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9800" y="1147763"/>
            <a:ext cx="6677025" cy="344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66409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0" y="4495800"/>
            <a:ext cx="5943600" cy="2133600"/>
          </a:xfrm>
        </p:spPr>
        <p:txBody>
          <a:bodyPr>
            <a:normAutofit fontScale="92500" lnSpcReduction="20000"/>
          </a:bodyPr>
          <a:lstStyle/>
          <a:p>
            <a:r>
              <a:rPr lang="en-US" sz="1600" dirty="0" smtClean="0"/>
              <a:t>In this encounter, the player sees that 5 </a:t>
            </a:r>
            <a:r>
              <a:rPr lang="en-US" sz="1600" dirty="0" err="1" smtClean="0"/>
              <a:t>Orcs</a:t>
            </a:r>
            <a:r>
              <a:rPr lang="en-US" sz="1600" dirty="0" smtClean="0"/>
              <a:t> are standing around a fire with a troll. A skeleton archer also is posted behind tall walls that are not able to be shot over by magic.</a:t>
            </a:r>
          </a:p>
          <a:p>
            <a:r>
              <a:rPr lang="en-US" sz="1600" dirty="0" smtClean="0"/>
              <a:t>Player takes out </a:t>
            </a:r>
            <a:r>
              <a:rPr lang="en-US" sz="1600" dirty="0" err="1" smtClean="0"/>
              <a:t>Orcs</a:t>
            </a:r>
            <a:r>
              <a:rPr lang="en-US" sz="1600" dirty="0" smtClean="0"/>
              <a:t> and trolls with combination of skills while dodging archer arrows.</a:t>
            </a:r>
          </a:p>
          <a:p>
            <a:r>
              <a:rPr lang="en-US" sz="1600" dirty="0" smtClean="0"/>
              <a:t>Once melee enemies have been dealt with, player will notice TNT blaster with fuse wire attacked to it leading to walls.</a:t>
            </a:r>
          </a:p>
          <a:p>
            <a:r>
              <a:rPr lang="en-US" sz="1600" dirty="0" smtClean="0"/>
              <a:t>Once attacked with melee, it will detonate killing archer and blowing way through to progress.</a:t>
            </a:r>
          </a:p>
        </p:txBody>
      </p:sp>
      <p:sp>
        <p:nvSpPr>
          <p:cNvPr id="2" name="Title 1"/>
          <p:cNvSpPr>
            <a:spLocks noGrp="1"/>
          </p:cNvSpPr>
          <p:nvPr>
            <p:ph type="title"/>
          </p:nvPr>
        </p:nvSpPr>
        <p:spPr>
          <a:xfrm>
            <a:off x="457200" y="0"/>
            <a:ext cx="8229600" cy="1143000"/>
          </a:xfrm>
        </p:spPr>
        <p:txBody>
          <a:bodyPr>
            <a:normAutofit/>
          </a:bodyPr>
          <a:lstStyle/>
          <a:p>
            <a:r>
              <a:rPr lang="en-US" dirty="0" smtClean="0"/>
              <a:t>Evil Forest Part 2</a:t>
            </a:r>
            <a:endParaRPr lang="en-US" dirty="0"/>
          </a:p>
        </p:txBody>
      </p:sp>
      <p:sp>
        <p:nvSpPr>
          <p:cNvPr id="5" name="Rectangle 4"/>
          <p:cNvSpPr/>
          <p:nvPr/>
        </p:nvSpPr>
        <p:spPr>
          <a:xfrm>
            <a:off x="838200" y="26670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-&gt;</a:t>
            </a:r>
            <a:endParaRPr lang="en-US" dirty="0">
              <a:solidFill>
                <a:schemeClr val="tx1"/>
              </a:solidFill>
            </a:endParaRPr>
          </a:p>
        </p:txBody>
      </p:sp>
      <p:sp>
        <p:nvSpPr>
          <p:cNvPr id="6" name="Rectangle 5"/>
          <p:cNvSpPr/>
          <p:nvPr/>
        </p:nvSpPr>
        <p:spPr>
          <a:xfrm>
            <a:off x="228600" y="26670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&lt;-</a:t>
            </a:r>
            <a:endParaRPr lang="en-US" dirty="0">
              <a:solidFill>
                <a:schemeClr val="tx1"/>
              </a:solidFill>
            </a:endParaRPr>
          </a:p>
        </p:txBody>
      </p:sp>
      <p:sp>
        <p:nvSpPr>
          <p:cNvPr id="8" name="TextBox 7"/>
          <p:cNvSpPr txBox="1"/>
          <p:nvPr/>
        </p:nvSpPr>
        <p:spPr>
          <a:xfrm>
            <a:off x="228600" y="3429000"/>
            <a:ext cx="1216423" cy="369332"/>
          </a:xfrm>
          <a:prstGeom prst="rect">
            <a:avLst/>
          </a:prstGeom>
          <a:noFill/>
        </p:spPr>
        <p:txBody>
          <a:bodyPr wrap="none" rtlCol="0">
            <a:spAutoFit/>
          </a:bodyPr>
          <a:lstStyle/>
          <a:p>
            <a:r>
              <a:rPr lang="en-US" dirty="0" smtClean="0"/>
              <a:t>Movement</a:t>
            </a:r>
            <a:endParaRPr lang="en-US" dirty="0"/>
          </a:p>
        </p:txBody>
      </p:sp>
      <p:sp>
        <p:nvSpPr>
          <p:cNvPr id="10" name="Rectangle 9"/>
          <p:cNvSpPr/>
          <p:nvPr/>
        </p:nvSpPr>
        <p:spPr>
          <a:xfrm>
            <a:off x="152400" y="38862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Q</a:t>
            </a:r>
            <a:endParaRPr lang="en-US" dirty="0">
              <a:solidFill>
                <a:schemeClr val="tx1"/>
              </a:solidFill>
            </a:endParaRPr>
          </a:p>
        </p:txBody>
      </p:sp>
      <p:sp>
        <p:nvSpPr>
          <p:cNvPr id="12" name="TextBox 11"/>
          <p:cNvSpPr txBox="1"/>
          <p:nvPr/>
        </p:nvSpPr>
        <p:spPr>
          <a:xfrm>
            <a:off x="152400" y="4648200"/>
            <a:ext cx="780983" cy="369332"/>
          </a:xfrm>
          <a:prstGeom prst="rect">
            <a:avLst/>
          </a:prstGeom>
          <a:noFill/>
        </p:spPr>
        <p:txBody>
          <a:bodyPr wrap="none" rtlCol="0">
            <a:spAutoFit/>
          </a:bodyPr>
          <a:lstStyle/>
          <a:p>
            <a:r>
              <a:rPr lang="en-US" dirty="0" smtClean="0"/>
              <a:t>Melee</a:t>
            </a:r>
            <a:endParaRPr lang="en-US" dirty="0"/>
          </a:p>
        </p:txBody>
      </p:sp>
      <p:sp>
        <p:nvSpPr>
          <p:cNvPr id="13" name="Rectangle 12"/>
          <p:cNvSpPr/>
          <p:nvPr/>
        </p:nvSpPr>
        <p:spPr>
          <a:xfrm>
            <a:off x="152400" y="50292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a:t>
            </a:r>
            <a:endParaRPr lang="en-US" dirty="0">
              <a:solidFill>
                <a:schemeClr val="tx1"/>
              </a:solidFill>
            </a:endParaRPr>
          </a:p>
        </p:txBody>
      </p:sp>
      <p:sp>
        <p:nvSpPr>
          <p:cNvPr id="14" name="TextBox 13"/>
          <p:cNvSpPr txBox="1"/>
          <p:nvPr/>
        </p:nvSpPr>
        <p:spPr>
          <a:xfrm>
            <a:off x="228600" y="5867400"/>
            <a:ext cx="752129" cy="369332"/>
          </a:xfrm>
          <a:prstGeom prst="rect">
            <a:avLst/>
          </a:prstGeom>
          <a:noFill/>
        </p:spPr>
        <p:txBody>
          <a:bodyPr wrap="none" rtlCol="0">
            <a:spAutoFit/>
          </a:bodyPr>
          <a:lstStyle/>
          <a:p>
            <a:r>
              <a:rPr lang="en-US" dirty="0" smtClean="0"/>
              <a:t>Magic</a:t>
            </a:r>
            <a:endParaRPr lang="en-US" dirty="0"/>
          </a:p>
        </p:txBody>
      </p:sp>
      <p:sp>
        <p:nvSpPr>
          <p:cNvPr id="15" name="Rectangle 14"/>
          <p:cNvSpPr/>
          <p:nvPr/>
        </p:nvSpPr>
        <p:spPr>
          <a:xfrm>
            <a:off x="1143000" y="50292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6" name="TextBox 15"/>
          <p:cNvSpPr txBox="1"/>
          <p:nvPr/>
        </p:nvSpPr>
        <p:spPr>
          <a:xfrm>
            <a:off x="1143000" y="5867400"/>
            <a:ext cx="649537" cy="369332"/>
          </a:xfrm>
          <a:prstGeom prst="rect">
            <a:avLst/>
          </a:prstGeom>
          <a:noFill/>
        </p:spPr>
        <p:txBody>
          <a:bodyPr wrap="none" rtlCol="0">
            <a:spAutoFit/>
          </a:bodyPr>
          <a:lstStyle/>
          <a:p>
            <a:r>
              <a:rPr lang="en-US" dirty="0" smtClean="0"/>
              <a:t>Dash</a:t>
            </a:r>
            <a:endParaRPr lang="en-US" dirty="0"/>
          </a:p>
        </p:txBody>
      </p:sp>
      <p:pic>
        <p:nvPicPr>
          <p:cNvPr id="17" name="Picture 16" descr="forest2.jpg"/>
          <p:cNvPicPr>
            <a:picLocks noChangeAspect="1"/>
          </p:cNvPicPr>
          <p:nvPr/>
        </p:nvPicPr>
        <p:blipFill>
          <a:blip r:embed="rId2" cstate="print"/>
          <a:stretch>
            <a:fillRect/>
          </a:stretch>
        </p:blipFill>
        <p:spPr>
          <a:xfrm>
            <a:off x="2133600" y="1371600"/>
            <a:ext cx="6498184" cy="2827756"/>
          </a:xfrm>
          <a:prstGeom prst="rect">
            <a:avLst/>
          </a:prstGeom>
        </p:spPr>
      </p:pic>
    </p:spTree>
    <p:extLst>
      <p:ext uri="{BB962C8B-B14F-4D97-AF65-F5344CB8AC3E}">
        <p14:creationId xmlns:p14="http://schemas.microsoft.com/office/powerpoint/2010/main" val="16266409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181600"/>
            <a:ext cx="8229600" cy="1219200"/>
          </a:xfrm>
        </p:spPr>
        <p:txBody>
          <a:bodyPr>
            <a:normAutofit/>
          </a:bodyPr>
          <a:lstStyle/>
          <a:p>
            <a:r>
              <a:rPr lang="en-US" sz="2000" dirty="0" err="1" smtClean="0"/>
              <a:t>Orcs</a:t>
            </a:r>
            <a:r>
              <a:rPr lang="en-US" sz="2000" dirty="0" smtClean="0"/>
              <a:t> are the games’</a:t>
            </a:r>
            <a:r>
              <a:rPr lang="en-US" sz="2000" dirty="0"/>
              <a:t> </a:t>
            </a:r>
            <a:r>
              <a:rPr lang="en-US" sz="2000" dirty="0" smtClean="0"/>
              <a:t>basic melee enemy.</a:t>
            </a:r>
          </a:p>
          <a:p>
            <a:r>
              <a:rPr lang="en-US" sz="2000" dirty="0" smtClean="0"/>
              <a:t>They are easy alone, but lethal in large packs.</a:t>
            </a:r>
          </a:p>
        </p:txBody>
      </p:sp>
      <p:sp>
        <p:nvSpPr>
          <p:cNvPr id="2" name="Title 1"/>
          <p:cNvSpPr>
            <a:spLocks noGrp="1"/>
          </p:cNvSpPr>
          <p:nvPr>
            <p:ph type="title"/>
          </p:nvPr>
        </p:nvSpPr>
        <p:spPr>
          <a:xfrm>
            <a:off x="457200" y="76200"/>
            <a:ext cx="8229600" cy="1143000"/>
          </a:xfrm>
        </p:spPr>
        <p:txBody>
          <a:bodyPr/>
          <a:lstStyle/>
          <a:p>
            <a:r>
              <a:rPr lang="en-US" dirty="0" smtClean="0"/>
              <a:t>Orc</a:t>
            </a:r>
            <a:endParaRPr lang="en-US" dirty="0"/>
          </a:p>
        </p:txBody>
      </p:sp>
      <p:pic>
        <p:nvPicPr>
          <p:cNvPr id="4" name="Picture 3" descr="o.jpg"/>
          <p:cNvPicPr>
            <a:picLocks noChangeAspect="1"/>
          </p:cNvPicPr>
          <p:nvPr/>
        </p:nvPicPr>
        <p:blipFill>
          <a:blip r:embed="rId2" cstate="print"/>
          <a:stretch>
            <a:fillRect/>
          </a:stretch>
        </p:blipFill>
        <p:spPr>
          <a:xfrm>
            <a:off x="2895600" y="1143000"/>
            <a:ext cx="3343275" cy="3667125"/>
          </a:xfrm>
          <a:prstGeom prst="rect">
            <a:avLst/>
          </a:prstGeom>
        </p:spPr>
      </p:pic>
    </p:spTree>
    <p:extLst>
      <p:ext uri="{BB962C8B-B14F-4D97-AF65-F5344CB8AC3E}">
        <p14:creationId xmlns:p14="http://schemas.microsoft.com/office/powerpoint/2010/main" val="14458952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7000" y="4419600"/>
            <a:ext cx="5943600" cy="2133600"/>
          </a:xfrm>
        </p:spPr>
        <p:txBody>
          <a:bodyPr>
            <a:normAutofit/>
          </a:bodyPr>
          <a:lstStyle/>
          <a:p>
            <a:r>
              <a:rPr lang="en-US" sz="1600" dirty="0" smtClean="0"/>
              <a:t>In this encounter, the player will notice a peaceful scene with a flowing river with a raised bridge. </a:t>
            </a:r>
          </a:p>
          <a:p>
            <a:r>
              <a:rPr lang="en-US" sz="1600" dirty="0" smtClean="0"/>
              <a:t>Player must shoot bridge with magic to make it drop down to progress forward.</a:t>
            </a:r>
          </a:p>
        </p:txBody>
      </p:sp>
      <p:sp>
        <p:nvSpPr>
          <p:cNvPr id="2" name="Title 1"/>
          <p:cNvSpPr>
            <a:spLocks noGrp="1"/>
          </p:cNvSpPr>
          <p:nvPr>
            <p:ph type="title"/>
          </p:nvPr>
        </p:nvSpPr>
        <p:spPr>
          <a:xfrm>
            <a:off x="457200" y="0"/>
            <a:ext cx="8229600" cy="1143000"/>
          </a:xfrm>
        </p:spPr>
        <p:txBody>
          <a:bodyPr>
            <a:normAutofit/>
          </a:bodyPr>
          <a:lstStyle/>
          <a:p>
            <a:r>
              <a:rPr lang="en-US" dirty="0" smtClean="0"/>
              <a:t>Forest Part 3</a:t>
            </a:r>
            <a:endParaRPr lang="en-US" dirty="0"/>
          </a:p>
        </p:txBody>
      </p:sp>
      <p:sp>
        <p:nvSpPr>
          <p:cNvPr id="5" name="Rectangle 4"/>
          <p:cNvSpPr/>
          <p:nvPr/>
        </p:nvSpPr>
        <p:spPr>
          <a:xfrm>
            <a:off x="838200" y="26670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-&gt;</a:t>
            </a:r>
            <a:endParaRPr lang="en-US" dirty="0">
              <a:solidFill>
                <a:schemeClr val="tx1"/>
              </a:solidFill>
            </a:endParaRPr>
          </a:p>
        </p:txBody>
      </p:sp>
      <p:sp>
        <p:nvSpPr>
          <p:cNvPr id="6" name="Rectangle 5"/>
          <p:cNvSpPr/>
          <p:nvPr/>
        </p:nvSpPr>
        <p:spPr>
          <a:xfrm>
            <a:off x="228600" y="26670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&lt;-</a:t>
            </a:r>
            <a:endParaRPr lang="en-US" dirty="0">
              <a:solidFill>
                <a:schemeClr val="tx1"/>
              </a:solidFill>
            </a:endParaRPr>
          </a:p>
        </p:txBody>
      </p:sp>
      <p:sp>
        <p:nvSpPr>
          <p:cNvPr id="8" name="TextBox 7"/>
          <p:cNvSpPr txBox="1"/>
          <p:nvPr/>
        </p:nvSpPr>
        <p:spPr>
          <a:xfrm>
            <a:off x="228600" y="3429000"/>
            <a:ext cx="1216423" cy="369332"/>
          </a:xfrm>
          <a:prstGeom prst="rect">
            <a:avLst/>
          </a:prstGeom>
          <a:noFill/>
        </p:spPr>
        <p:txBody>
          <a:bodyPr wrap="none" rtlCol="0">
            <a:spAutoFit/>
          </a:bodyPr>
          <a:lstStyle/>
          <a:p>
            <a:r>
              <a:rPr lang="en-US" dirty="0" smtClean="0"/>
              <a:t>Movement</a:t>
            </a:r>
            <a:endParaRPr lang="en-US" dirty="0"/>
          </a:p>
        </p:txBody>
      </p:sp>
      <p:sp>
        <p:nvSpPr>
          <p:cNvPr id="13" name="Rectangle 12"/>
          <p:cNvSpPr/>
          <p:nvPr/>
        </p:nvSpPr>
        <p:spPr>
          <a:xfrm>
            <a:off x="228600" y="41148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a:t>
            </a:r>
            <a:endParaRPr lang="en-US" dirty="0">
              <a:solidFill>
                <a:schemeClr val="tx1"/>
              </a:solidFill>
            </a:endParaRPr>
          </a:p>
        </p:txBody>
      </p:sp>
      <p:sp>
        <p:nvSpPr>
          <p:cNvPr id="14" name="TextBox 13"/>
          <p:cNvSpPr txBox="1"/>
          <p:nvPr/>
        </p:nvSpPr>
        <p:spPr>
          <a:xfrm>
            <a:off x="1066800" y="4267200"/>
            <a:ext cx="752129" cy="369332"/>
          </a:xfrm>
          <a:prstGeom prst="rect">
            <a:avLst/>
          </a:prstGeom>
          <a:noFill/>
        </p:spPr>
        <p:txBody>
          <a:bodyPr wrap="none" rtlCol="0">
            <a:spAutoFit/>
          </a:bodyPr>
          <a:lstStyle/>
          <a:p>
            <a:r>
              <a:rPr lang="en-US" dirty="0" smtClean="0"/>
              <a:t>Magic</a:t>
            </a:r>
            <a:endParaRPr lang="en-US" dirty="0"/>
          </a:p>
        </p:txBody>
      </p:sp>
      <p:pic>
        <p:nvPicPr>
          <p:cNvPr id="18" name="Picture 17" descr="forest3.jpg"/>
          <p:cNvPicPr>
            <a:picLocks noChangeAspect="1"/>
          </p:cNvPicPr>
          <p:nvPr/>
        </p:nvPicPr>
        <p:blipFill>
          <a:blip r:embed="rId2" cstate="print"/>
          <a:stretch>
            <a:fillRect/>
          </a:stretch>
        </p:blipFill>
        <p:spPr>
          <a:xfrm>
            <a:off x="2209800" y="1219200"/>
            <a:ext cx="6666740" cy="2910177"/>
          </a:xfrm>
          <a:prstGeom prst="rect">
            <a:avLst/>
          </a:prstGeom>
        </p:spPr>
      </p:pic>
    </p:spTree>
    <p:extLst>
      <p:ext uri="{BB962C8B-B14F-4D97-AF65-F5344CB8AC3E}">
        <p14:creationId xmlns:p14="http://schemas.microsoft.com/office/powerpoint/2010/main" val="16266409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0" y="4648200"/>
            <a:ext cx="5638800" cy="1371600"/>
          </a:xfrm>
        </p:spPr>
        <p:txBody>
          <a:bodyPr>
            <a:normAutofit lnSpcReduction="10000"/>
          </a:bodyPr>
          <a:lstStyle/>
          <a:p>
            <a:r>
              <a:rPr lang="en-US" sz="1600" dirty="0" smtClean="0"/>
              <a:t>Once bridge is down and player runs across he is ambushed on both sides by enemies and must take them down with combination of knowledge.</a:t>
            </a:r>
          </a:p>
          <a:p>
            <a:r>
              <a:rPr lang="en-US" sz="1600" dirty="0" smtClean="0"/>
              <a:t>The enemies in the  background will move into the foreground and attack.</a:t>
            </a:r>
          </a:p>
        </p:txBody>
      </p:sp>
      <p:sp>
        <p:nvSpPr>
          <p:cNvPr id="2" name="Title 1"/>
          <p:cNvSpPr>
            <a:spLocks noGrp="1"/>
          </p:cNvSpPr>
          <p:nvPr>
            <p:ph type="title"/>
          </p:nvPr>
        </p:nvSpPr>
        <p:spPr>
          <a:xfrm>
            <a:off x="457200" y="0"/>
            <a:ext cx="8229600" cy="1143000"/>
          </a:xfrm>
        </p:spPr>
        <p:txBody>
          <a:bodyPr>
            <a:normAutofit/>
          </a:bodyPr>
          <a:lstStyle/>
          <a:p>
            <a:r>
              <a:rPr lang="en-US" dirty="0" smtClean="0"/>
              <a:t>Forest Part 3-2</a:t>
            </a:r>
            <a:endParaRPr lang="en-US" dirty="0"/>
          </a:p>
        </p:txBody>
      </p:sp>
      <p:sp>
        <p:nvSpPr>
          <p:cNvPr id="5" name="Rectangle 4"/>
          <p:cNvSpPr/>
          <p:nvPr/>
        </p:nvSpPr>
        <p:spPr>
          <a:xfrm>
            <a:off x="838200" y="26670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-&gt;</a:t>
            </a:r>
            <a:endParaRPr lang="en-US" dirty="0">
              <a:solidFill>
                <a:schemeClr val="tx1"/>
              </a:solidFill>
            </a:endParaRPr>
          </a:p>
        </p:txBody>
      </p:sp>
      <p:sp>
        <p:nvSpPr>
          <p:cNvPr id="6" name="Rectangle 5"/>
          <p:cNvSpPr/>
          <p:nvPr/>
        </p:nvSpPr>
        <p:spPr>
          <a:xfrm>
            <a:off x="228600" y="26670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&lt;-</a:t>
            </a:r>
            <a:endParaRPr lang="en-US" dirty="0">
              <a:solidFill>
                <a:schemeClr val="tx1"/>
              </a:solidFill>
            </a:endParaRPr>
          </a:p>
        </p:txBody>
      </p:sp>
      <p:sp>
        <p:nvSpPr>
          <p:cNvPr id="8" name="TextBox 7"/>
          <p:cNvSpPr txBox="1"/>
          <p:nvPr/>
        </p:nvSpPr>
        <p:spPr>
          <a:xfrm>
            <a:off x="228600" y="3429000"/>
            <a:ext cx="1216423" cy="369332"/>
          </a:xfrm>
          <a:prstGeom prst="rect">
            <a:avLst/>
          </a:prstGeom>
          <a:noFill/>
        </p:spPr>
        <p:txBody>
          <a:bodyPr wrap="none" rtlCol="0">
            <a:spAutoFit/>
          </a:bodyPr>
          <a:lstStyle/>
          <a:p>
            <a:r>
              <a:rPr lang="en-US" dirty="0" smtClean="0"/>
              <a:t>Movement</a:t>
            </a:r>
            <a:endParaRPr lang="en-US" dirty="0"/>
          </a:p>
        </p:txBody>
      </p:sp>
      <p:sp>
        <p:nvSpPr>
          <p:cNvPr id="13" name="Rectangle 12"/>
          <p:cNvSpPr/>
          <p:nvPr/>
        </p:nvSpPr>
        <p:spPr>
          <a:xfrm>
            <a:off x="228600" y="41148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a:t>
            </a:r>
            <a:endParaRPr lang="en-US" dirty="0">
              <a:solidFill>
                <a:schemeClr val="tx1"/>
              </a:solidFill>
            </a:endParaRPr>
          </a:p>
        </p:txBody>
      </p:sp>
      <p:sp>
        <p:nvSpPr>
          <p:cNvPr id="14" name="TextBox 13"/>
          <p:cNvSpPr txBox="1"/>
          <p:nvPr/>
        </p:nvSpPr>
        <p:spPr>
          <a:xfrm>
            <a:off x="1066800" y="4267200"/>
            <a:ext cx="752129" cy="369332"/>
          </a:xfrm>
          <a:prstGeom prst="rect">
            <a:avLst/>
          </a:prstGeom>
          <a:noFill/>
        </p:spPr>
        <p:txBody>
          <a:bodyPr wrap="none" rtlCol="0">
            <a:spAutoFit/>
          </a:bodyPr>
          <a:lstStyle/>
          <a:p>
            <a:r>
              <a:rPr lang="en-US" dirty="0" smtClean="0"/>
              <a:t>Magic</a:t>
            </a:r>
            <a:endParaRPr lang="en-US" dirty="0"/>
          </a:p>
        </p:txBody>
      </p:sp>
      <p:sp>
        <p:nvSpPr>
          <p:cNvPr id="10" name="Rectangle 9"/>
          <p:cNvSpPr/>
          <p:nvPr/>
        </p:nvSpPr>
        <p:spPr>
          <a:xfrm>
            <a:off x="228600" y="49530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Q</a:t>
            </a:r>
            <a:endParaRPr lang="en-US" dirty="0">
              <a:solidFill>
                <a:schemeClr val="tx1"/>
              </a:solidFill>
            </a:endParaRPr>
          </a:p>
        </p:txBody>
      </p:sp>
      <p:sp>
        <p:nvSpPr>
          <p:cNvPr id="11" name="Rectangle 10"/>
          <p:cNvSpPr/>
          <p:nvPr/>
        </p:nvSpPr>
        <p:spPr>
          <a:xfrm>
            <a:off x="228600" y="58674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2" name="TextBox 11"/>
          <p:cNvSpPr txBox="1"/>
          <p:nvPr/>
        </p:nvSpPr>
        <p:spPr>
          <a:xfrm>
            <a:off x="1066800" y="5105400"/>
            <a:ext cx="1066800" cy="369332"/>
          </a:xfrm>
          <a:prstGeom prst="rect">
            <a:avLst/>
          </a:prstGeom>
          <a:noFill/>
        </p:spPr>
        <p:txBody>
          <a:bodyPr wrap="square" rtlCol="0">
            <a:spAutoFit/>
          </a:bodyPr>
          <a:lstStyle/>
          <a:p>
            <a:r>
              <a:rPr lang="en-US" dirty="0" smtClean="0"/>
              <a:t>Melee</a:t>
            </a:r>
            <a:endParaRPr lang="en-US" dirty="0"/>
          </a:p>
        </p:txBody>
      </p:sp>
      <p:sp>
        <p:nvSpPr>
          <p:cNvPr id="15" name="TextBox 14"/>
          <p:cNvSpPr txBox="1"/>
          <p:nvPr/>
        </p:nvSpPr>
        <p:spPr>
          <a:xfrm>
            <a:off x="1066800" y="5943600"/>
            <a:ext cx="649537" cy="369332"/>
          </a:xfrm>
          <a:prstGeom prst="rect">
            <a:avLst/>
          </a:prstGeom>
          <a:noFill/>
        </p:spPr>
        <p:txBody>
          <a:bodyPr wrap="none" rtlCol="0">
            <a:spAutoFit/>
          </a:bodyPr>
          <a:lstStyle/>
          <a:p>
            <a:r>
              <a:rPr lang="en-US" dirty="0" smtClean="0"/>
              <a:t>Dash</a:t>
            </a:r>
            <a:endParaRPr lang="en-US" dirty="0"/>
          </a:p>
        </p:txBody>
      </p:sp>
      <p:pic>
        <p:nvPicPr>
          <p:cNvPr id="1026" name="Picture 2" descr="C:\Users\Seanstar\Pictures\Storyboard\Forest3-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9800" y="1216240"/>
            <a:ext cx="6728171" cy="2898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66409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5029200"/>
            <a:ext cx="6096000" cy="1524000"/>
          </a:xfrm>
        </p:spPr>
        <p:txBody>
          <a:bodyPr>
            <a:normAutofit fontScale="92500"/>
          </a:bodyPr>
          <a:lstStyle/>
          <a:p>
            <a:r>
              <a:rPr lang="en-US" sz="1600" dirty="0" smtClean="0"/>
              <a:t>The Summit Gate is the first area onto the mountain.</a:t>
            </a:r>
          </a:p>
          <a:p>
            <a:r>
              <a:rPr lang="en-US" sz="1600" dirty="0" smtClean="0"/>
              <a:t>Player must use melee to bash open the gate to move onwards up the Mountain Summit.</a:t>
            </a:r>
          </a:p>
          <a:p>
            <a:r>
              <a:rPr lang="en-US" sz="1600" dirty="0" smtClean="0"/>
              <a:t>The Summit Gate is a demented looking ancient gate that clearly leads to a lost and forsaken Mountain Peak where the dragon lives.</a:t>
            </a:r>
          </a:p>
        </p:txBody>
      </p:sp>
      <p:sp>
        <p:nvSpPr>
          <p:cNvPr id="2" name="Title 1"/>
          <p:cNvSpPr>
            <a:spLocks noGrp="1"/>
          </p:cNvSpPr>
          <p:nvPr>
            <p:ph type="title"/>
          </p:nvPr>
        </p:nvSpPr>
        <p:spPr>
          <a:xfrm>
            <a:off x="457200" y="0"/>
            <a:ext cx="8229600" cy="1143000"/>
          </a:xfrm>
        </p:spPr>
        <p:txBody>
          <a:bodyPr>
            <a:normAutofit/>
          </a:bodyPr>
          <a:lstStyle/>
          <a:p>
            <a:r>
              <a:rPr lang="en-US" dirty="0" smtClean="0"/>
              <a:t>Summit 3-1</a:t>
            </a:r>
            <a:endParaRPr lang="en-US" dirty="0"/>
          </a:p>
        </p:txBody>
      </p:sp>
      <p:sp>
        <p:nvSpPr>
          <p:cNvPr id="5" name="Rectangle 4"/>
          <p:cNvSpPr/>
          <p:nvPr/>
        </p:nvSpPr>
        <p:spPr>
          <a:xfrm>
            <a:off x="838200" y="40386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-&gt;</a:t>
            </a:r>
            <a:endParaRPr lang="en-US" dirty="0">
              <a:solidFill>
                <a:schemeClr val="tx1"/>
              </a:solidFill>
            </a:endParaRPr>
          </a:p>
        </p:txBody>
      </p:sp>
      <p:sp>
        <p:nvSpPr>
          <p:cNvPr id="6" name="Rectangle 5"/>
          <p:cNvSpPr/>
          <p:nvPr/>
        </p:nvSpPr>
        <p:spPr>
          <a:xfrm>
            <a:off x="228600" y="40386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&lt;-</a:t>
            </a:r>
            <a:endParaRPr lang="en-US" dirty="0">
              <a:solidFill>
                <a:schemeClr val="tx1"/>
              </a:solidFill>
            </a:endParaRPr>
          </a:p>
        </p:txBody>
      </p:sp>
      <p:sp>
        <p:nvSpPr>
          <p:cNvPr id="8" name="TextBox 7"/>
          <p:cNvSpPr txBox="1"/>
          <p:nvPr/>
        </p:nvSpPr>
        <p:spPr>
          <a:xfrm>
            <a:off x="304800" y="4800600"/>
            <a:ext cx="1216423" cy="369332"/>
          </a:xfrm>
          <a:prstGeom prst="rect">
            <a:avLst/>
          </a:prstGeom>
          <a:noFill/>
        </p:spPr>
        <p:txBody>
          <a:bodyPr wrap="none" rtlCol="0">
            <a:spAutoFit/>
          </a:bodyPr>
          <a:lstStyle/>
          <a:p>
            <a:r>
              <a:rPr lang="en-US" dirty="0" smtClean="0"/>
              <a:t>Movement</a:t>
            </a:r>
            <a:endParaRPr lang="en-US" dirty="0"/>
          </a:p>
        </p:txBody>
      </p:sp>
      <p:sp>
        <p:nvSpPr>
          <p:cNvPr id="10" name="Rectangle 9"/>
          <p:cNvSpPr/>
          <p:nvPr/>
        </p:nvSpPr>
        <p:spPr>
          <a:xfrm>
            <a:off x="228600" y="54864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Q</a:t>
            </a:r>
            <a:endParaRPr lang="en-US" dirty="0">
              <a:solidFill>
                <a:schemeClr val="tx1"/>
              </a:solidFill>
            </a:endParaRPr>
          </a:p>
        </p:txBody>
      </p:sp>
      <p:sp>
        <p:nvSpPr>
          <p:cNvPr id="12" name="TextBox 11"/>
          <p:cNvSpPr txBox="1"/>
          <p:nvPr/>
        </p:nvSpPr>
        <p:spPr>
          <a:xfrm>
            <a:off x="990600" y="5638800"/>
            <a:ext cx="1066800" cy="369332"/>
          </a:xfrm>
          <a:prstGeom prst="rect">
            <a:avLst/>
          </a:prstGeom>
          <a:noFill/>
        </p:spPr>
        <p:txBody>
          <a:bodyPr wrap="square" rtlCol="0">
            <a:spAutoFit/>
          </a:bodyPr>
          <a:lstStyle/>
          <a:p>
            <a:r>
              <a:rPr lang="en-US" dirty="0" smtClean="0"/>
              <a:t>Melee</a:t>
            </a:r>
            <a:endParaRPr lang="en-US" dirty="0"/>
          </a:p>
        </p:txBody>
      </p:sp>
      <p:pic>
        <p:nvPicPr>
          <p:cNvPr id="16" name="Picture 15" descr="SummitGage.jpg"/>
          <p:cNvPicPr>
            <a:picLocks noChangeAspect="1"/>
          </p:cNvPicPr>
          <p:nvPr/>
        </p:nvPicPr>
        <p:blipFill>
          <a:blip r:embed="rId2" cstate="print"/>
          <a:stretch>
            <a:fillRect/>
          </a:stretch>
        </p:blipFill>
        <p:spPr>
          <a:xfrm>
            <a:off x="1905000" y="1219200"/>
            <a:ext cx="6705600" cy="3287979"/>
          </a:xfrm>
          <a:prstGeom prst="rect">
            <a:avLst/>
          </a:prstGeom>
        </p:spPr>
      </p:pic>
    </p:spTree>
    <p:extLst>
      <p:ext uri="{BB962C8B-B14F-4D97-AF65-F5344CB8AC3E}">
        <p14:creationId xmlns:p14="http://schemas.microsoft.com/office/powerpoint/2010/main" val="16266409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4876800"/>
            <a:ext cx="5638800" cy="1371600"/>
          </a:xfrm>
        </p:spPr>
        <p:txBody>
          <a:bodyPr>
            <a:normAutofit fontScale="77500" lnSpcReduction="20000"/>
          </a:bodyPr>
          <a:lstStyle/>
          <a:p>
            <a:r>
              <a:rPr lang="en-US" sz="1600" dirty="0" smtClean="0"/>
              <a:t>Once you enter the gates you begin heading up the mountain to the first blockade.</a:t>
            </a:r>
          </a:p>
          <a:p>
            <a:r>
              <a:rPr lang="en-US" sz="1600" dirty="0" smtClean="0"/>
              <a:t>As you head up the mountain you will see the forest far down below in the backdrop as you head higher and higher in altitude to the peak.</a:t>
            </a:r>
          </a:p>
          <a:p>
            <a:r>
              <a:rPr lang="en-US" sz="1600" dirty="0" smtClean="0"/>
              <a:t>In this scene you will approach multiple units in towers and hiding behind rocks waiting for your arrival.</a:t>
            </a:r>
          </a:p>
          <a:p>
            <a:endParaRPr lang="en-US" sz="1600" dirty="0" smtClean="0"/>
          </a:p>
        </p:txBody>
      </p:sp>
      <p:sp>
        <p:nvSpPr>
          <p:cNvPr id="2" name="Title 1"/>
          <p:cNvSpPr>
            <a:spLocks noGrp="1"/>
          </p:cNvSpPr>
          <p:nvPr>
            <p:ph type="title"/>
          </p:nvPr>
        </p:nvSpPr>
        <p:spPr>
          <a:xfrm>
            <a:off x="457200" y="0"/>
            <a:ext cx="8229600" cy="1143000"/>
          </a:xfrm>
        </p:spPr>
        <p:txBody>
          <a:bodyPr>
            <a:normAutofit/>
          </a:bodyPr>
          <a:lstStyle/>
          <a:p>
            <a:r>
              <a:rPr lang="en-US" dirty="0" smtClean="0"/>
              <a:t>Summit 3-2</a:t>
            </a:r>
            <a:endParaRPr lang="en-US" dirty="0"/>
          </a:p>
        </p:txBody>
      </p:sp>
      <p:sp>
        <p:nvSpPr>
          <p:cNvPr id="5" name="Rectangle 4"/>
          <p:cNvSpPr/>
          <p:nvPr/>
        </p:nvSpPr>
        <p:spPr>
          <a:xfrm>
            <a:off x="838200" y="11430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-&gt;</a:t>
            </a:r>
            <a:endParaRPr lang="en-US" dirty="0">
              <a:solidFill>
                <a:schemeClr val="tx1"/>
              </a:solidFill>
            </a:endParaRPr>
          </a:p>
        </p:txBody>
      </p:sp>
      <p:sp>
        <p:nvSpPr>
          <p:cNvPr id="6" name="Rectangle 5"/>
          <p:cNvSpPr/>
          <p:nvPr/>
        </p:nvSpPr>
        <p:spPr>
          <a:xfrm>
            <a:off x="228600" y="11430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&lt;-</a:t>
            </a:r>
            <a:endParaRPr lang="en-US" dirty="0">
              <a:solidFill>
                <a:schemeClr val="tx1"/>
              </a:solidFill>
            </a:endParaRPr>
          </a:p>
        </p:txBody>
      </p:sp>
      <p:sp>
        <p:nvSpPr>
          <p:cNvPr id="8" name="TextBox 7"/>
          <p:cNvSpPr txBox="1"/>
          <p:nvPr/>
        </p:nvSpPr>
        <p:spPr>
          <a:xfrm>
            <a:off x="228600" y="1905000"/>
            <a:ext cx="1216423" cy="369332"/>
          </a:xfrm>
          <a:prstGeom prst="rect">
            <a:avLst/>
          </a:prstGeom>
          <a:noFill/>
        </p:spPr>
        <p:txBody>
          <a:bodyPr wrap="none" rtlCol="0">
            <a:spAutoFit/>
          </a:bodyPr>
          <a:lstStyle/>
          <a:p>
            <a:r>
              <a:rPr lang="en-US" dirty="0" smtClean="0"/>
              <a:t>Movement</a:t>
            </a:r>
            <a:endParaRPr lang="en-US" dirty="0"/>
          </a:p>
        </p:txBody>
      </p:sp>
      <p:sp>
        <p:nvSpPr>
          <p:cNvPr id="10" name="Rectangle 9"/>
          <p:cNvSpPr/>
          <p:nvPr/>
        </p:nvSpPr>
        <p:spPr>
          <a:xfrm>
            <a:off x="228600" y="23622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Q</a:t>
            </a:r>
            <a:endParaRPr lang="en-US" dirty="0">
              <a:solidFill>
                <a:schemeClr val="tx1"/>
              </a:solidFill>
            </a:endParaRPr>
          </a:p>
        </p:txBody>
      </p:sp>
      <p:sp>
        <p:nvSpPr>
          <p:cNvPr id="12" name="TextBox 11"/>
          <p:cNvSpPr txBox="1"/>
          <p:nvPr/>
        </p:nvSpPr>
        <p:spPr>
          <a:xfrm>
            <a:off x="914400" y="2514600"/>
            <a:ext cx="1066800" cy="369332"/>
          </a:xfrm>
          <a:prstGeom prst="rect">
            <a:avLst/>
          </a:prstGeom>
          <a:noFill/>
        </p:spPr>
        <p:txBody>
          <a:bodyPr wrap="square" rtlCol="0">
            <a:spAutoFit/>
          </a:bodyPr>
          <a:lstStyle/>
          <a:p>
            <a:r>
              <a:rPr lang="en-US" dirty="0" smtClean="0"/>
              <a:t>Melee</a:t>
            </a:r>
            <a:endParaRPr lang="en-US" dirty="0"/>
          </a:p>
        </p:txBody>
      </p:sp>
      <p:pic>
        <p:nvPicPr>
          <p:cNvPr id="11" name="Picture 10" descr="summit1.jpg"/>
          <p:cNvPicPr>
            <a:picLocks noChangeAspect="1"/>
          </p:cNvPicPr>
          <p:nvPr/>
        </p:nvPicPr>
        <p:blipFill>
          <a:blip r:embed="rId2" cstate="print"/>
          <a:stretch>
            <a:fillRect/>
          </a:stretch>
        </p:blipFill>
        <p:spPr>
          <a:xfrm>
            <a:off x="2286000" y="1066800"/>
            <a:ext cx="6629400" cy="3429000"/>
          </a:xfrm>
          <a:prstGeom prst="rect">
            <a:avLst/>
          </a:prstGeom>
        </p:spPr>
      </p:pic>
      <p:sp>
        <p:nvSpPr>
          <p:cNvPr id="13" name="Rectangle 12"/>
          <p:cNvSpPr/>
          <p:nvPr/>
        </p:nvSpPr>
        <p:spPr>
          <a:xfrm>
            <a:off x="228600" y="33528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a:t>
            </a:r>
            <a:endParaRPr lang="en-US" dirty="0">
              <a:solidFill>
                <a:schemeClr val="tx1"/>
              </a:solidFill>
            </a:endParaRPr>
          </a:p>
        </p:txBody>
      </p:sp>
      <p:sp>
        <p:nvSpPr>
          <p:cNvPr id="14" name="TextBox 13"/>
          <p:cNvSpPr txBox="1"/>
          <p:nvPr/>
        </p:nvSpPr>
        <p:spPr>
          <a:xfrm>
            <a:off x="990600" y="3505200"/>
            <a:ext cx="1066800" cy="369332"/>
          </a:xfrm>
          <a:prstGeom prst="rect">
            <a:avLst/>
          </a:prstGeom>
          <a:noFill/>
        </p:spPr>
        <p:txBody>
          <a:bodyPr wrap="square" rtlCol="0">
            <a:spAutoFit/>
          </a:bodyPr>
          <a:lstStyle/>
          <a:p>
            <a:r>
              <a:rPr lang="en-US" dirty="0" smtClean="0"/>
              <a:t>Magic</a:t>
            </a:r>
            <a:endParaRPr lang="en-US" dirty="0"/>
          </a:p>
        </p:txBody>
      </p:sp>
      <p:sp>
        <p:nvSpPr>
          <p:cNvPr id="15" name="Rectangle 14"/>
          <p:cNvSpPr/>
          <p:nvPr/>
        </p:nvSpPr>
        <p:spPr>
          <a:xfrm>
            <a:off x="228600" y="44196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17" name="TextBox 16"/>
          <p:cNvSpPr txBox="1"/>
          <p:nvPr/>
        </p:nvSpPr>
        <p:spPr>
          <a:xfrm>
            <a:off x="990600" y="4572000"/>
            <a:ext cx="649537" cy="369332"/>
          </a:xfrm>
          <a:prstGeom prst="rect">
            <a:avLst/>
          </a:prstGeom>
          <a:noFill/>
        </p:spPr>
        <p:txBody>
          <a:bodyPr wrap="none" rtlCol="0">
            <a:spAutoFit/>
          </a:bodyPr>
          <a:lstStyle/>
          <a:p>
            <a:r>
              <a:rPr lang="en-US" dirty="0" smtClean="0"/>
              <a:t>Dash</a:t>
            </a:r>
            <a:endParaRPr lang="en-US" dirty="0"/>
          </a:p>
        </p:txBody>
      </p:sp>
    </p:spTree>
    <p:extLst>
      <p:ext uri="{BB962C8B-B14F-4D97-AF65-F5344CB8AC3E}">
        <p14:creationId xmlns:p14="http://schemas.microsoft.com/office/powerpoint/2010/main" val="16266409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2200" y="4800600"/>
            <a:ext cx="5867400" cy="1524000"/>
          </a:xfrm>
        </p:spPr>
        <p:txBody>
          <a:bodyPr>
            <a:normAutofit lnSpcReduction="10000"/>
          </a:bodyPr>
          <a:lstStyle/>
          <a:p>
            <a:r>
              <a:rPr lang="en-US" sz="1600" dirty="0" smtClean="0"/>
              <a:t>The sky darkens and the lightning intensifies.  In this scene a river of Lava flows viciously forward and will cook your flesh if you touch it. Player must take out the enemies on his/her side of the river.</a:t>
            </a:r>
          </a:p>
          <a:p>
            <a:r>
              <a:rPr lang="en-US" sz="1600" dirty="0" smtClean="0"/>
              <a:t>Melee on the rock pile will knock them over to create bridge across lava. Once across you can take out the other enemies.</a:t>
            </a:r>
          </a:p>
          <a:p>
            <a:endParaRPr lang="en-US" sz="1600" dirty="0" smtClean="0"/>
          </a:p>
        </p:txBody>
      </p:sp>
      <p:sp>
        <p:nvSpPr>
          <p:cNvPr id="2" name="Title 1"/>
          <p:cNvSpPr>
            <a:spLocks noGrp="1"/>
          </p:cNvSpPr>
          <p:nvPr>
            <p:ph type="title"/>
          </p:nvPr>
        </p:nvSpPr>
        <p:spPr>
          <a:xfrm>
            <a:off x="457200" y="0"/>
            <a:ext cx="8229600" cy="1143000"/>
          </a:xfrm>
        </p:spPr>
        <p:txBody>
          <a:bodyPr>
            <a:normAutofit/>
          </a:bodyPr>
          <a:lstStyle/>
          <a:p>
            <a:r>
              <a:rPr lang="en-US" dirty="0" smtClean="0"/>
              <a:t>Summit 3-3</a:t>
            </a:r>
            <a:endParaRPr lang="en-US" dirty="0"/>
          </a:p>
        </p:txBody>
      </p:sp>
      <p:sp>
        <p:nvSpPr>
          <p:cNvPr id="5" name="Rectangle 4"/>
          <p:cNvSpPr/>
          <p:nvPr/>
        </p:nvSpPr>
        <p:spPr>
          <a:xfrm>
            <a:off x="838200" y="11430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-&gt;</a:t>
            </a:r>
            <a:endParaRPr lang="en-US" dirty="0">
              <a:solidFill>
                <a:schemeClr val="tx1"/>
              </a:solidFill>
            </a:endParaRPr>
          </a:p>
        </p:txBody>
      </p:sp>
      <p:sp>
        <p:nvSpPr>
          <p:cNvPr id="6" name="Rectangle 5"/>
          <p:cNvSpPr/>
          <p:nvPr/>
        </p:nvSpPr>
        <p:spPr>
          <a:xfrm>
            <a:off x="228600" y="11430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&lt;-</a:t>
            </a:r>
            <a:endParaRPr lang="en-US" dirty="0">
              <a:solidFill>
                <a:schemeClr val="tx1"/>
              </a:solidFill>
            </a:endParaRPr>
          </a:p>
        </p:txBody>
      </p:sp>
      <p:sp>
        <p:nvSpPr>
          <p:cNvPr id="8" name="TextBox 7"/>
          <p:cNvSpPr txBox="1"/>
          <p:nvPr/>
        </p:nvSpPr>
        <p:spPr>
          <a:xfrm>
            <a:off x="228600" y="1905000"/>
            <a:ext cx="1216423" cy="369332"/>
          </a:xfrm>
          <a:prstGeom prst="rect">
            <a:avLst/>
          </a:prstGeom>
          <a:noFill/>
        </p:spPr>
        <p:txBody>
          <a:bodyPr wrap="none" rtlCol="0">
            <a:spAutoFit/>
          </a:bodyPr>
          <a:lstStyle/>
          <a:p>
            <a:r>
              <a:rPr lang="en-US" dirty="0" smtClean="0"/>
              <a:t>Movement</a:t>
            </a:r>
            <a:endParaRPr lang="en-US" dirty="0"/>
          </a:p>
        </p:txBody>
      </p:sp>
      <p:sp>
        <p:nvSpPr>
          <p:cNvPr id="10" name="Rectangle 9"/>
          <p:cNvSpPr/>
          <p:nvPr/>
        </p:nvSpPr>
        <p:spPr>
          <a:xfrm>
            <a:off x="228600" y="23622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Q</a:t>
            </a:r>
            <a:endParaRPr lang="en-US" dirty="0">
              <a:solidFill>
                <a:schemeClr val="tx1"/>
              </a:solidFill>
            </a:endParaRPr>
          </a:p>
        </p:txBody>
      </p:sp>
      <p:sp>
        <p:nvSpPr>
          <p:cNvPr id="12" name="TextBox 11"/>
          <p:cNvSpPr txBox="1"/>
          <p:nvPr/>
        </p:nvSpPr>
        <p:spPr>
          <a:xfrm>
            <a:off x="914400" y="2514600"/>
            <a:ext cx="1066800" cy="369332"/>
          </a:xfrm>
          <a:prstGeom prst="rect">
            <a:avLst/>
          </a:prstGeom>
          <a:noFill/>
        </p:spPr>
        <p:txBody>
          <a:bodyPr wrap="square" rtlCol="0">
            <a:spAutoFit/>
          </a:bodyPr>
          <a:lstStyle/>
          <a:p>
            <a:r>
              <a:rPr lang="en-US" dirty="0" smtClean="0"/>
              <a:t>Melee</a:t>
            </a:r>
            <a:endParaRPr lang="en-US" dirty="0"/>
          </a:p>
        </p:txBody>
      </p:sp>
      <p:sp>
        <p:nvSpPr>
          <p:cNvPr id="13" name="Rectangle 12"/>
          <p:cNvSpPr/>
          <p:nvPr/>
        </p:nvSpPr>
        <p:spPr>
          <a:xfrm>
            <a:off x="228600" y="33528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a:t>
            </a:r>
            <a:endParaRPr lang="en-US" dirty="0">
              <a:solidFill>
                <a:schemeClr val="tx1"/>
              </a:solidFill>
            </a:endParaRPr>
          </a:p>
        </p:txBody>
      </p:sp>
      <p:sp>
        <p:nvSpPr>
          <p:cNvPr id="14" name="TextBox 13"/>
          <p:cNvSpPr txBox="1"/>
          <p:nvPr/>
        </p:nvSpPr>
        <p:spPr>
          <a:xfrm>
            <a:off x="990600" y="3505200"/>
            <a:ext cx="1066800" cy="369332"/>
          </a:xfrm>
          <a:prstGeom prst="rect">
            <a:avLst/>
          </a:prstGeom>
          <a:noFill/>
        </p:spPr>
        <p:txBody>
          <a:bodyPr wrap="square" rtlCol="0">
            <a:spAutoFit/>
          </a:bodyPr>
          <a:lstStyle/>
          <a:p>
            <a:r>
              <a:rPr lang="en-US" dirty="0" smtClean="0"/>
              <a:t>Magic</a:t>
            </a:r>
            <a:endParaRPr lang="en-US" dirty="0"/>
          </a:p>
        </p:txBody>
      </p:sp>
      <p:sp>
        <p:nvSpPr>
          <p:cNvPr id="15" name="Rectangle 14"/>
          <p:cNvSpPr/>
          <p:nvPr/>
        </p:nvSpPr>
        <p:spPr>
          <a:xfrm>
            <a:off x="228600" y="44196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17" name="TextBox 16"/>
          <p:cNvSpPr txBox="1"/>
          <p:nvPr/>
        </p:nvSpPr>
        <p:spPr>
          <a:xfrm>
            <a:off x="990600" y="4572000"/>
            <a:ext cx="649537" cy="369332"/>
          </a:xfrm>
          <a:prstGeom prst="rect">
            <a:avLst/>
          </a:prstGeom>
          <a:noFill/>
        </p:spPr>
        <p:txBody>
          <a:bodyPr wrap="none" rtlCol="0">
            <a:spAutoFit/>
          </a:bodyPr>
          <a:lstStyle/>
          <a:p>
            <a:r>
              <a:rPr lang="en-US" dirty="0" smtClean="0"/>
              <a:t>Dash</a:t>
            </a:r>
            <a:endParaRPr lang="en-US" dirty="0"/>
          </a:p>
        </p:txBody>
      </p:sp>
      <p:pic>
        <p:nvPicPr>
          <p:cNvPr id="16" name="Picture 15" descr="Summit1-2.jpg"/>
          <p:cNvPicPr>
            <a:picLocks noChangeAspect="1"/>
          </p:cNvPicPr>
          <p:nvPr/>
        </p:nvPicPr>
        <p:blipFill>
          <a:blip r:embed="rId2" cstate="print"/>
          <a:stretch>
            <a:fillRect/>
          </a:stretch>
        </p:blipFill>
        <p:spPr>
          <a:xfrm>
            <a:off x="1976680" y="1371600"/>
            <a:ext cx="7167320" cy="2946108"/>
          </a:xfrm>
          <a:prstGeom prst="rect">
            <a:avLst/>
          </a:prstGeom>
        </p:spPr>
      </p:pic>
    </p:spTree>
    <p:extLst>
      <p:ext uri="{BB962C8B-B14F-4D97-AF65-F5344CB8AC3E}">
        <p14:creationId xmlns:p14="http://schemas.microsoft.com/office/powerpoint/2010/main" val="16266409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4953000"/>
            <a:ext cx="5867400" cy="1524000"/>
          </a:xfrm>
        </p:spPr>
        <p:txBody>
          <a:bodyPr>
            <a:normAutofit fontScale="92500" lnSpcReduction="10000"/>
          </a:bodyPr>
          <a:lstStyle/>
          <a:p>
            <a:r>
              <a:rPr lang="en-US" sz="1600" dirty="0" smtClean="0"/>
              <a:t>You approach the mountain peak, which here you will battle the Evil Dragon King. </a:t>
            </a:r>
          </a:p>
          <a:p>
            <a:r>
              <a:rPr lang="en-US" sz="1600" dirty="0" smtClean="0"/>
              <a:t>The player will temporarily lose control of the game as the camera pans over to reveal the Dragon approaching out of the depths of his cave. </a:t>
            </a:r>
          </a:p>
          <a:p>
            <a:r>
              <a:rPr lang="en-US" sz="1600" dirty="0" smtClean="0"/>
              <a:t>The ground shakes and trembles before his awesome presence. </a:t>
            </a:r>
          </a:p>
          <a:p>
            <a:endParaRPr lang="en-US" sz="1600" dirty="0" smtClean="0"/>
          </a:p>
        </p:txBody>
      </p:sp>
      <p:sp>
        <p:nvSpPr>
          <p:cNvPr id="2" name="Title 1"/>
          <p:cNvSpPr>
            <a:spLocks noGrp="1"/>
          </p:cNvSpPr>
          <p:nvPr>
            <p:ph type="title"/>
          </p:nvPr>
        </p:nvSpPr>
        <p:spPr>
          <a:xfrm>
            <a:off x="457200" y="0"/>
            <a:ext cx="8229600" cy="1143000"/>
          </a:xfrm>
        </p:spPr>
        <p:txBody>
          <a:bodyPr>
            <a:normAutofit/>
          </a:bodyPr>
          <a:lstStyle/>
          <a:p>
            <a:r>
              <a:rPr lang="en-US" dirty="0" smtClean="0"/>
              <a:t>Dragon’s Peak</a:t>
            </a:r>
            <a:endParaRPr lang="en-US" dirty="0"/>
          </a:p>
        </p:txBody>
      </p:sp>
      <p:sp>
        <p:nvSpPr>
          <p:cNvPr id="5" name="Rectangle 4"/>
          <p:cNvSpPr/>
          <p:nvPr/>
        </p:nvSpPr>
        <p:spPr>
          <a:xfrm>
            <a:off x="762000" y="48768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-&gt;</a:t>
            </a:r>
            <a:endParaRPr lang="en-US" dirty="0">
              <a:solidFill>
                <a:schemeClr val="tx1"/>
              </a:solidFill>
            </a:endParaRPr>
          </a:p>
        </p:txBody>
      </p:sp>
      <p:sp>
        <p:nvSpPr>
          <p:cNvPr id="6" name="Rectangle 5"/>
          <p:cNvSpPr/>
          <p:nvPr/>
        </p:nvSpPr>
        <p:spPr>
          <a:xfrm>
            <a:off x="152400" y="48768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&lt;-</a:t>
            </a:r>
            <a:endParaRPr lang="en-US" dirty="0">
              <a:solidFill>
                <a:schemeClr val="tx1"/>
              </a:solidFill>
            </a:endParaRPr>
          </a:p>
        </p:txBody>
      </p:sp>
      <p:sp>
        <p:nvSpPr>
          <p:cNvPr id="8" name="TextBox 7"/>
          <p:cNvSpPr txBox="1"/>
          <p:nvPr/>
        </p:nvSpPr>
        <p:spPr>
          <a:xfrm>
            <a:off x="152400" y="5638800"/>
            <a:ext cx="1216423" cy="369332"/>
          </a:xfrm>
          <a:prstGeom prst="rect">
            <a:avLst/>
          </a:prstGeom>
          <a:noFill/>
        </p:spPr>
        <p:txBody>
          <a:bodyPr wrap="none" rtlCol="0">
            <a:spAutoFit/>
          </a:bodyPr>
          <a:lstStyle/>
          <a:p>
            <a:r>
              <a:rPr lang="en-US" dirty="0" smtClean="0"/>
              <a:t>Movement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258311"/>
            <a:ext cx="6694455" cy="3547683"/>
          </a:xfrm>
          <a:prstGeom prst="rect">
            <a:avLst/>
          </a:prstGeom>
        </p:spPr>
      </p:pic>
    </p:spTree>
    <p:extLst>
      <p:ext uri="{BB962C8B-B14F-4D97-AF65-F5344CB8AC3E}">
        <p14:creationId xmlns:p14="http://schemas.microsoft.com/office/powerpoint/2010/main" val="16266409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2200" y="5029200"/>
            <a:ext cx="5867400" cy="1524000"/>
          </a:xfrm>
        </p:spPr>
        <p:txBody>
          <a:bodyPr>
            <a:normAutofit lnSpcReduction="10000"/>
          </a:bodyPr>
          <a:lstStyle/>
          <a:p>
            <a:r>
              <a:rPr lang="en-US" sz="1600" dirty="0" smtClean="0"/>
              <a:t>During the first phase of Dragon Fight, you will have to deal with his Fire Breath. During this phase he will shoot fiery breath at you which you must run up or down in the depth of the game to avoid. </a:t>
            </a:r>
          </a:p>
          <a:p>
            <a:r>
              <a:rPr lang="en-US" sz="1600" dirty="0" smtClean="0"/>
              <a:t>During the pre-phase where the dragon is gathering in his deep breath, you must strike his chest to hurt him.</a:t>
            </a:r>
          </a:p>
          <a:p>
            <a:endParaRPr lang="en-US" sz="1600" dirty="0" smtClean="0"/>
          </a:p>
        </p:txBody>
      </p:sp>
      <p:sp>
        <p:nvSpPr>
          <p:cNvPr id="2" name="Title 1"/>
          <p:cNvSpPr>
            <a:spLocks noGrp="1"/>
          </p:cNvSpPr>
          <p:nvPr>
            <p:ph type="title"/>
          </p:nvPr>
        </p:nvSpPr>
        <p:spPr>
          <a:xfrm>
            <a:off x="457200" y="0"/>
            <a:ext cx="8229600" cy="1143000"/>
          </a:xfrm>
        </p:spPr>
        <p:txBody>
          <a:bodyPr>
            <a:normAutofit/>
          </a:bodyPr>
          <a:lstStyle/>
          <a:p>
            <a:r>
              <a:rPr lang="en-US" dirty="0" smtClean="0"/>
              <a:t>Dragon Phase One</a:t>
            </a:r>
            <a:endParaRPr lang="en-US" dirty="0"/>
          </a:p>
        </p:txBody>
      </p:sp>
      <p:sp>
        <p:nvSpPr>
          <p:cNvPr id="5" name="Rectangle 4"/>
          <p:cNvSpPr/>
          <p:nvPr/>
        </p:nvSpPr>
        <p:spPr>
          <a:xfrm>
            <a:off x="838200" y="11430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-&gt;</a:t>
            </a:r>
            <a:endParaRPr lang="en-US" dirty="0">
              <a:solidFill>
                <a:schemeClr val="tx1"/>
              </a:solidFill>
            </a:endParaRPr>
          </a:p>
        </p:txBody>
      </p:sp>
      <p:sp>
        <p:nvSpPr>
          <p:cNvPr id="6" name="Rectangle 5"/>
          <p:cNvSpPr/>
          <p:nvPr/>
        </p:nvSpPr>
        <p:spPr>
          <a:xfrm>
            <a:off x="228600" y="11430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&lt;-</a:t>
            </a:r>
            <a:endParaRPr lang="en-US" dirty="0">
              <a:solidFill>
                <a:schemeClr val="tx1"/>
              </a:solidFill>
            </a:endParaRPr>
          </a:p>
        </p:txBody>
      </p:sp>
      <p:sp>
        <p:nvSpPr>
          <p:cNvPr id="8" name="TextBox 7"/>
          <p:cNvSpPr txBox="1"/>
          <p:nvPr/>
        </p:nvSpPr>
        <p:spPr>
          <a:xfrm>
            <a:off x="228600" y="1905000"/>
            <a:ext cx="1216423" cy="369332"/>
          </a:xfrm>
          <a:prstGeom prst="rect">
            <a:avLst/>
          </a:prstGeom>
          <a:noFill/>
        </p:spPr>
        <p:txBody>
          <a:bodyPr wrap="none" rtlCol="0">
            <a:spAutoFit/>
          </a:bodyPr>
          <a:lstStyle/>
          <a:p>
            <a:r>
              <a:rPr lang="en-US" dirty="0" smtClean="0"/>
              <a:t>Movement</a:t>
            </a:r>
            <a:endParaRPr lang="en-US" dirty="0"/>
          </a:p>
        </p:txBody>
      </p:sp>
      <p:sp>
        <p:nvSpPr>
          <p:cNvPr id="10" name="Rectangle 9"/>
          <p:cNvSpPr/>
          <p:nvPr/>
        </p:nvSpPr>
        <p:spPr>
          <a:xfrm>
            <a:off x="228600" y="23622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Q</a:t>
            </a:r>
            <a:endParaRPr lang="en-US" dirty="0">
              <a:solidFill>
                <a:schemeClr val="tx1"/>
              </a:solidFill>
            </a:endParaRPr>
          </a:p>
        </p:txBody>
      </p:sp>
      <p:sp>
        <p:nvSpPr>
          <p:cNvPr id="12" name="TextBox 11"/>
          <p:cNvSpPr txBox="1"/>
          <p:nvPr/>
        </p:nvSpPr>
        <p:spPr>
          <a:xfrm>
            <a:off x="914400" y="2514600"/>
            <a:ext cx="1066800" cy="369332"/>
          </a:xfrm>
          <a:prstGeom prst="rect">
            <a:avLst/>
          </a:prstGeom>
          <a:noFill/>
        </p:spPr>
        <p:txBody>
          <a:bodyPr wrap="square" rtlCol="0">
            <a:spAutoFit/>
          </a:bodyPr>
          <a:lstStyle/>
          <a:p>
            <a:r>
              <a:rPr lang="en-US" dirty="0" smtClean="0"/>
              <a:t>Melee</a:t>
            </a:r>
            <a:endParaRPr lang="en-US" dirty="0"/>
          </a:p>
        </p:txBody>
      </p:sp>
      <p:sp>
        <p:nvSpPr>
          <p:cNvPr id="13" name="Rectangle 12"/>
          <p:cNvSpPr/>
          <p:nvPr/>
        </p:nvSpPr>
        <p:spPr>
          <a:xfrm>
            <a:off x="228600" y="33528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a:t>
            </a:r>
            <a:endParaRPr lang="en-US" dirty="0">
              <a:solidFill>
                <a:schemeClr val="tx1"/>
              </a:solidFill>
            </a:endParaRPr>
          </a:p>
        </p:txBody>
      </p:sp>
      <p:sp>
        <p:nvSpPr>
          <p:cNvPr id="14" name="TextBox 13"/>
          <p:cNvSpPr txBox="1"/>
          <p:nvPr/>
        </p:nvSpPr>
        <p:spPr>
          <a:xfrm>
            <a:off x="990600" y="3505200"/>
            <a:ext cx="1066800" cy="369332"/>
          </a:xfrm>
          <a:prstGeom prst="rect">
            <a:avLst/>
          </a:prstGeom>
          <a:noFill/>
        </p:spPr>
        <p:txBody>
          <a:bodyPr wrap="square" rtlCol="0">
            <a:spAutoFit/>
          </a:bodyPr>
          <a:lstStyle/>
          <a:p>
            <a:r>
              <a:rPr lang="en-US" dirty="0" smtClean="0"/>
              <a:t>Magic</a:t>
            </a:r>
            <a:endParaRPr lang="en-US" dirty="0"/>
          </a:p>
        </p:txBody>
      </p:sp>
      <p:sp>
        <p:nvSpPr>
          <p:cNvPr id="15" name="Rectangle 14"/>
          <p:cNvSpPr/>
          <p:nvPr/>
        </p:nvSpPr>
        <p:spPr>
          <a:xfrm>
            <a:off x="228600" y="44196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17" name="TextBox 16"/>
          <p:cNvSpPr txBox="1"/>
          <p:nvPr/>
        </p:nvSpPr>
        <p:spPr>
          <a:xfrm>
            <a:off x="990600" y="4572000"/>
            <a:ext cx="649537" cy="369332"/>
          </a:xfrm>
          <a:prstGeom prst="rect">
            <a:avLst/>
          </a:prstGeom>
          <a:noFill/>
        </p:spPr>
        <p:txBody>
          <a:bodyPr wrap="none" rtlCol="0">
            <a:spAutoFit/>
          </a:bodyPr>
          <a:lstStyle/>
          <a:p>
            <a:r>
              <a:rPr lang="en-US" dirty="0" smtClean="0"/>
              <a:t>Dash</a:t>
            </a:r>
            <a:endParaRPr lang="en-US" dirty="0"/>
          </a:p>
        </p:txBody>
      </p:sp>
      <p:pic>
        <p:nvPicPr>
          <p:cNvPr id="16" name="Picture 15" descr="d1.jpg"/>
          <p:cNvPicPr>
            <a:picLocks noChangeAspect="1"/>
          </p:cNvPicPr>
          <p:nvPr/>
        </p:nvPicPr>
        <p:blipFill>
          <a:blip r:embed="rId2" cstate="print"/>
          <a:stretch>
            <a:fillRect/>
          </a:stretch>
        </p:blipFill>
        <p:spPr>
          <a:xfrm>
            <a:off x="2057400" y="990600"/>
            <a:ext cx="6858000" cy="3819525"/>
          </a:xfrm>
          <a:prstGeom prst="rect">
            <a:avLst/>
          </a:prstGeom>
        </p:spPr>
      </p:pic>
    </p:spTree>
    <p:extLst>
      <p:ext uri="{BB962C8B-B14F-4D97-AF65-F5344CB8AC3E}">
        <p14:creationId xmlns:p14="http://schemas.microsoft.com/office/powerpoint/2010/main" val="16266409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2200" y="5029200"/>
            <a:ext cx="5867400" cy="1524000"/>
          </a:xfrm>
        </p:spPr>
        <p:txBody>
          <a:bodyPr>
            <a:normAutofit/>
          </a:bodyPr>
          <a:lstStyle/>
          <a:p>
            <a:r>
              <a:rPr lang="en-US" sz="1600" dirty="0" smtClean="0"/>
              <a:t>During this phase of the Dragon Fight – he will use his massive claws to swipe at you will also using his fire breath occasionally.</a:t>
            </a:r>
          </a:p>
          <a:p>
            <a:r>
              <a:rPr lang="en-US" sz="1600" dirty="0" smtClean="0"/>
              <a:t> You must still attack him in the pre-phase before fire breath.</a:t>
            </a:r>
          </a:p>
          <a:p>
            <a:endParaRPr lang="en-US" sz="1600" dirty="0" smtClean="0"/>
          </a:p>
        </p:txBody>
      </p:sp>
      <p:sp>
        <p:nvSpPr>
          <p:cNvPr id="2" name="Title 1"/>
          <p:cNvSpPr>
            <a:spLocks noGrp="1"/>
          </p:cNvSpPr>
          <p:nvPr>
            <p:ph type="title"/>
          </p:nvPr>
        </p:nvSpPr>
        <p:spPr>
          <a:xfrm>
            <a:off x="457200" y="0"/>
            <a:ext cx="8229600" cy="1143000"/>
          </a:xfrm>
        </p:spPr>
        <p:txBody>
          <a:bodyPr>
            <a:normAutofit/>
          </a:bodyPr>
          <a:lstStyle/>
          <a:p>
            <a:r>
              <a:rPr lang="en-US" dirty="0" smtClean="0"/>
              <a:t>Dragon Phase Two</a:t>
            </a:r>
            <a:endParaRPr lang="en-US" dirty="0"/>
          </a:p>
        </p:txBody>
      </p:sp>
      <p:sp>
        <p:nvSpPr>
          <p:cNvPr id="5" name="Rectangle 4"/>
          <p:cNvSpPr/>
          <p:nvPr/>
        </p:nvSpPr>
        <p:spPr>
          <a:xfrm>
            <a:off x="838200" y="11430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-&gt;</a:t>
            </a:r>
            <a:endParaRPr lang="en-US" dirty="0">
              <a:solidFill>
                <a:schemeClr val="tx1"/>
              </a:solidFill>
            </a:endParaRPr>
          </a:p>
        </p:txBody>
      </p:sp>
      <p:sp>
        <p:nvSpPr>
          <p:cNvPr id="6" name="Rectangle 5"/>
          <p:cNvSpPr/>
          <p:nvPr/>
        </p:nvSpPr>
        <p:spPr>
          <a:xfrm>
            <a:off x="228600" y="11430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&lt;-</a:t>
            </a:r>
            <a:endParaRPr lang="en-US" dirty="0">
              <a:solidFill>
                <a:schemeClr val="tx1"/>
              </a:solidFill>
            </a:endParaRPr>
          </a:p>
        </p:txBody>
      </p:sp>
      <p:sp>
        <p:nvSpPr>
          <p:cNvPr id="8" name="TextBox 7"/>
          <p:cNvSpPr txBox="1"/>
          <p:nvPr/>
        </p:nvSpPr>
        <p:spPr>
          <a:xfrm>
            <a:off x="228600" y="1905000"/>
            <a:ext cx="1216423" cy="369332"/>
          </a:xfrm>
          <a:prstGeom prst="rect">
            <a:avLst/>
          </a:prstGeom>
          <a:noFill/>
        </p:spPr>
        <p:txBody>
          <a:bodyPr wrap="none" rtlCol="0">
            <a:spAutoFit/>
          </a:bodyPr>
          <a:lstStyle/>
          <a:p>
            <a:r>
              <a:rPr lang="en-US" dirty="0" smtClean="0"/>
              <a:t>Movement</a:t>
            </a:r>
            <a:endParaRPr lang="en-US" dirty="0"/>
          </a:p>
        </p:txBody>
      </p:sp>
      <p:sp>
        <p:nvSpPr>
          <p:cNvPr id="10" name="Rectangle 9"/>
          <p:cNvSpPr/>
          <p:nvPr/>
        </p:nvSpPr>
        <p:spPr>
          <a:xfrm>
            <a:off x="228600" y="23622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Q</a:t>
            </a:r>
            <a:endParaRPr lang="en-US" dirty="0">
              <a:solidFill>
                <a:schemeClr val="tx1"/>
              </a:solidFill>
            </a:endParaRPr>
          </a:p>
        </p:txBody>
      </p:sp>
      <p:sp>
        <p:nvSpPr>
          <p:cNvPr id="12" name="TextBox 11"/>
          <p:cNvSpPr txBox="1"/>
          <p:nvPr/>
        </p:nvSpPr>
        <p:spPr>
          <a:xfrm>
            <a:off x="914400" y="2514600"/>
            <a:ext cx="1066800" cy="369332"/>
          </a:xfrm>
          <a:prstGeom prst="rect">
            <a:avLst/>
          </a:prstGeom>
          <a:noFill/>
        </p:spPr>
        <p:txBody>
          <a:bodyPr wrap="square" rtlCol="0">
            <a:spAutoFit/>
          </a:bodyPr>
          <a:lstStyle/>
          <a:p>
            <a:r>
              <a:rPr lang="en-US" dirty="0" smtClean="0"/>
              <a:t>Melee</a:t>
            </a:r>
            <a:endParaRPr lang="en-US" dirty="0"/>
          </a:p>
        </p:txBody>
      </p:sp>
      <p:sp>
        <p:nvSpPr>
          <p:cNvPr id="13" name="Rectangle 12"/>
          <p:cNvSpPr/>
          <p:nvPr/>
        </p:nvSpPr>
        <p:spPr>
          <a:xfrm>
            <a:off x="228600" y="33528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a:t>
            </a:r>
            <a:endParaRPr lang="en-US" dirty="0">
              <a:solidFill>
                <a:schemeClr val="tx1"/>
              </a:solidFill>
            </a:endParaRPr>
          </a:p>
        </p:txBody>
      </p:sp>
      <p:sp>
        <p:nvSpPr>
          <p:cNvPr id="14" name="TextBox 13"/>
          <p:cNvSpPr txBox="1"/>
          <p:nvPr/>
        </p:nvSpPr>
        <p:spPr>
          <a:xfrm>
            <a:off x="990600" y="3505200"/>
            <a:ext cx="1066800" cy="369332"/>
          </a:xfrm>
          <a:prstGeom prst="rect">
            <a:avLst/>
          </a:prstGeom>
          <a:noFill/>
        </p:spPr>
        <p:txBody>
          <a:bodyPr wrap="square" rtlCol="0">
            <a:spAutoFit/>
          </a:bodyPr>
          <a:lstStyle/>
          <a:p>
            <a:r>
              <a:rPr lang="en-US" dirty="0" smtClean="0"/>
              <a:t>Magic</a:t>
            </a:r>
            <a:endParaRPr lang="en-US" dirty="0"/>
          </a:p>
        </p:txBody>
      </p:sp>
      <p:sp>
        <p:nvSpPr>
          <p:cNvPr id="15" name="Rectangle 14"/>
          <p:cNvSpPr/>
          <p:nvPr/>
        </p:nvSpPr>
        <p:spPr>
          <a:xfrm>
            <a:off x="228600" y="44196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17" name="TextBox 16"/>
          <p:cNvSpPr txBox="1"/>
          <p:nvPr/>
        </p:nvSpPr>
        <p:spPr>
          <a:xfrm>
            <a:off x="990600" y="4572000"/>
            <a:ext cx="649537" cy="369332"/>
          </a:xfrm>
          <a:prstGeom prst="rect">
            <a:avLst/>
          </a:prstGeom>
          <a:noFill/>
        </p:spPr>
        <p:txBody>
          <a:bodyPr wrap="none" rtlCol="0">
            <a:spAutoFit/>
          </a:bodyPr>
          <a:lstStyle/>
          <a:p>
            <a:r>
              <a:rPr lang="en-US" dirty="0" smtClean="0"/>
              <a:t>Dash</a:t>
            </a:r>
            <a:endParaRPr lang="en-US" dirty="0"/>
          </a:p>
        </p:txBody>
      </p:sp>
      <p:pic>
        <p:nvPicPr>
          <p:cNvPr id="18" name="Picture 17" descr="d2.jpg"/>
          <p:cNvPicPr>
            <a:picLocks noChangeAspect="1"/>
          </p:cNvPicPr>
          <p:nvPr/>
        </p:nvPicPr>
        <p:blipFill>
          <a:blip r:embed="rId2" cstate="print"/>
          <a:stretch>
            <a:fillRect/>
          </a:stretch>
        </p:blipFill>
        <p:spPr>
          <a:xfrm>
            <a:off x="2209800" y="1066800"/>
            <a:ext cx="6648450" cy="3724275"/>
          </a:xfrm>
          <a:prstGeom prst="rect">
            <a:avLst/>
          </a:prstGeom>
        </p:spPr>
      </p:pic>
    </p:spTree>
    <p:extLst>
      <p:ext uri="{BB962C8B-B14F-4D97-AF65-F5344CB8AC3E}">
        <p14:creationId xmlns:p14="http://schemas.microsoft.com/office/powerpoint/2010/main" val="16266409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2200" y="5029200"/>
            <a:ext cx="5867400" cy="1524000"/>
          </a:xfrm>
        </p:spPr>
        <p:txBody>
          <a:bodyPr>
            <a:normAutofit lnSpcReduction="10000"/>
          </a:bodyPr>
          <a:lstStyle/>
          <a:p>
            <a:r>
              <a:rPr lang="en-US" sz="1600" dirty="0" smtClean="0"/>
              <a:t>During the third and final phase of the Dragon Fight – you will have to deal with adds. The boss will drop his jaw and regurgitate </a:t>
            </a:r>
            <a:r>
              <a:rPr lang="en-US" sz="1600" dirty="0" err="1" smtClean="0"/>
              <a:t>orcs</a:t>
            </a:r>
            <a:r>
              <a:rPr lang="en-US" sz="1600" dirty="0" smtClean="0"/>
              <a:t> that will charge out to kill you.</a:t>
            </a:r>
          </a:p>
          <a:p>
            <a:r>
              <a:rPr lang="en-US" sz="1600" dirty="0" smtClean="0"/>
              <a:t>You must deal with these creatures before you can fight the boss or you will be killed most likely by the shear number of enemies that can over-whelm you. </a:t>
            </a:r>
          </a:p>
          <a:p>
            <a:endParaRPr lang="en-US" sz="1600" dirty="0" smtClean="0"/>
          </a:p>
        </p:txBody>
      </p:sp>
      <p:sp>
        <p:nvSpPr>
          <p:cNvPr id="2" name="Title 1"/>
          <p:cNvSpPr>
            <a:spLocks noGrp="1"/>
          </p:cNvSpPr>
          <p:nvPr>
            <p:ph type="title"/>
          </p:nvPr>
        </p:nvSpPr>
        <p:spPr>
          <a:xfrm>
            <a:off x="457200" y="0"/>
            <a:ext cx="8229600" cy="1143000"/>
          </a:xfrm>
        </p:spPr>
        <p:txBody>
          <a:bodyPr>
            <a:normAutofit/>
          </a:bodyPr>
          <a:lstStyle/>
          <a:p>
            <a:r>
              <a:rPr lang="en-US" dirty="0" smtClean="0"/>
              <a:t>Dragon Phase Three</a:t>
            </a:r>
            <a:endParaRPr lang="en-US" dirty="0"/>
          </a:p>
        </p:txBody>
      </p:sp>
      <p:sp>
        <p:nvSpPr>
          <p:cNvPr id="5" name="Rectangle 4"/>
          <p:cNvSpPr/>
          <p:nvPr/>
        </p:nvSpPr>
        <p:spPr>
          <a:xfrm>
            <a:off x="838200" y="11430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-&gt;</a:t>
            </a:r>
            <a:endParaRPr lang="en-US" dirty="0">
              <a:solidFill>
                <a:schemeClr val="tx1"/>
              </a:solidFill>
            </a:endParaRPr>
          </a:p>
        </p:txBody>
      </p:sp>
      <p:sp>
        <p:nvSpPr>
          <p:cNvPr id="6" name="Rectangle 5"/>
          <p:cNvSpPr/>
          <p:nvPr/>
        </p:nvSpPr>
        <p:spPr>
          <a:xfrm>
            <a:off x="228600" y="11430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&lt;-</a:t>
            </a:r>
            <a:endParaRPr lang="en-US" dirty="0">
              <a:solidFill>
                <a:schemeClr val="tx1"/>
              </a:solidFill>
            </a:endParaRPr>
          </a:p>
        </p:txBody>
      </p:sp>
      <p:sp>
        <p:nvSpPr>
          <p:cNvPr id="8" name="TextBox 7"/>
          <p:cNvSpPr txBox="1"/>
          <p:nvPr/>
        </p:nvSpPr>
        <p:spPr>
          <a:xfrm>
            <a:off x="228600" y="1905000"/>
            <a:ext cx="1216423" cy="369332"/>
          </a:xfrm>
          <a:prstGeom prst="rect">
            <a:avLst/>
          </a:prstGeom>
          <a:noFill/>
        </p:spPr>
        <p:txBody>
          <a:bodyPr wrap="none" rtlCol="0">
            <a:spAutoFit/>
          </a:bodyPr>
          <a:lstStyle/>
          <a:p>
            <a:r>
              <a:rPr lang="en-US" dirty="0" smtClean="0"/>
              <a:t>Movement</a:t>
            </a:r>
            <a:endParaRPr lang="en-US" dirty="0"/>
          </a:p>
        </p:txBody>
      </p:sp>
      <p:sp>
        <p:nvSpPr>
          <p:cNvPr id="10" name="Rectangle 9"/>
          <p:cNvSpPr/>
          <p:nvPr/>
        </p:nvSpPr>
        <p:spPr>
          <a:xfrm>
            <a:off x="228600" y="23622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Q</a:t>
            </a:r>
            <a:endParaRPr lang="en-US" dirty="0">
              <a:solidFill>
                <a:schemeClr val="tx1"/>
              </a:solidFill>
            </a:endParaRPr>
          </a:p>
        </p:txBody>
      </p:sp>
      <p:sp>
        <p:nvSpPr>
          <p:cNvPr id="12" name="TextBox 11"/>
          <p:cNvSpPr txBox="1"/>
          <p:nvPr/>
        </p:nvSpPr>
        <p:spPr>
          <a:xfrm>
            <a:off x="914400" y="2514600"/>
            <a:ext cx="1066800" cy="369332"/>
          </a:xfrm>
          <a:prstGeom prst="rect">
            <a:avLst/>
          </a:prstGeom>
          <a:noFill/>
        </p:spPr>
        <p:txBody>
          <a:bodyPr wrap="square" rtlCol="0">
            <a:spAutoFit/>
          </a:bodyPr>
          <a:lstStyle/>
          <a:p>
            <a:r>
              <a:rPr lang="en-US" dirty="0" smtClean="0"/>
              <a:t>Melee</a:t>
            </a:r>
            <a:endParaRPr lang="en-US" dirty="0"/>
          </a:p>
        </p:txBody>
      </p:sp>
      <p:sp>
        <p:nvSpPr>
          <p:cNvPr id="13" name="Rectangle 12"/>
          <p:cNvSpPr/>
          <p:nvPr/>
        </p:nvSpPr>
        <p:spPr>
          <a:xfrm>
            <a:off x="228600" y="33528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a:t>
            </a:r>
            <a:endParaRPr lang="en-US" dirty="0">
              <a:solidFill>
                <a:schemeClr val="tx1"/>
              </a:solidFill>
            </a:endParaRPr>
          </a:p>
        </p:txBody>
      </p:sp>
      <p:sp>
        <p:nvSpPr>
          <p:cNvPr id="14" name="TextBox 13"/>
          <p:cNvSpPr txBox="1"/>
          <p:nvPr/>
        </p:nvSpPr>
        <p:spPr>
          <a:xfrm>
            <a:off x="990600" y="3505200"/>
            <a:ext cx="1066800" cy="369332"/>
          </a:xfrm>
          <a:prstGeom prst="rect">
            <a:avLst/>
          </a:prstGeom>
          <a:noFill/>
        </p:spPr>
        <p:txBody>
          <a:bodyPr wrap="square" rtlCol="0">
            <a:spAutoFit/>
          </a:bodyPr>
          <a:lstStyle/>
          <a:p>
            <a:r>
              <a:rPr lang="en-US" dirty="0" smtClean="0"/>
              <a:t>Magic</a:t>
            </a:r>
            <a:endParaRPr lang="en-US" dirty="0"/>
          </a:p>
        </p:txBody>
      </p:sp>
      <p:sp>
        <p:nvSpPr>
          <p:cNvPr id="15" name="Rectangle 14"/>
          <p:cNvSpPr/>
          <p:nvPr/>
        </p:nvSpPr>
        <p:spPr>
          <a:xfrm>
            <a:off x="228600" y="4419600"/>
            <a:ext cx="609600" cy="685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17" name="TextBox 16"/>
          <p:cNvSpPr txBox="1"/>
          <p:nvPr/>
        </p:nvSpPr>
        <p:spPr>
          <a:xfrm>
            <a:off x="990600" y="4572000"/>
            <a:ext cx="649537" cy="369332"/>
          </a:xfrm>
          <a:prstGeom prst="rect">
            <a:avLst/>
          </a:prstGeom>
          <a:noFill/>
        </p:spPr>
        <p:txBody>
          <a:bodyPr wrap="none" rtlCol="0">
            <a:spAutoFit/>
          </a:bodyPr>
          <a:lstStyle/>
          <a:p>
            <a:r>
              <a:rPr lang="en-US" dirty="0" smtClean="0"/>
              <a:t>Dash</a:t>
            </a:r>
            <a:endParaRPr lang="en-US" dirty="0"/>
          </a:p>
        </p:txBody>
      </p:sp>
      <p:pic>
        <p:nvPicPr>
          <p:cNvPr id="16" name="Picture 15" descr="d3.jpg"/>
          <p:cNvPicPr>
            <a:picLocks noChangeAspect="1"/>
          </p:cNvPicPr>
          <p:nvPr/>
        </p:nvPicPr>
        <p:blipFill>
          <a:blip r:embed="rId2" cstate="print"/>
          <a:stretch>
            <a:fillRect/>
          </a:stretch>
        </p:blipFill>
        <p:spPr>
          <a:xfrm>
            <a:off x="2209800" y="1066800"/>
            <a:ext cx="6705600" cy="3753273"/>
          </a:xfrm>
          <a:prstGeom prst="rect">
            <a:avLst/>
          </a:prstGeom>
        </p:spPr>
      </p:pic>
    </p:spTree>
    <p:extLst>
      <p:ext uri="{BB962C8B-B14F-4D97-AF65-F5344CB8AC3E}">
        <p14:creationId xmlns:p14="http://schemas.microsoft.com/office/powerpoint/2010/main" val="16266409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5105400"/>
            <a:ext cx="6019800" cy="1371600"/>
          </a:xfrm>
        </p:spPr>
        <p:txBody>
          <a:bodyPr>
            <a:normAutofit lnSpcReduction="10000"/>
          </a:bodyPr>
          <a:lstStyle/>
          <a:p>
            <a:r>
              <a:rPr lang="en-US" sz="1600" dirty="0" smtClean="0"/>
              <a:t>Upon the dragons’ death, the player will lose control of his character and the splash screen will come up informing you of victory over your conquest to slay the Dragon King.</a:t>
            </a:r>
          </a:p>
          <a:p>
            <a:r>
              <a:rPr lang="en-US" sz="1600" dirty="0" smtClean="0"/>
              <a:t>After they go through this the game will be over and they can return to the main menu.</a:t>
            </a:r>
          </a:p>
          <a:p>
            <a:endParaRPr lang="en-US" sz="1600" dirty="0" smtClean="0"/>
          </a:p>
        </p:txBody>
      </p:sp>
      <p:sp>
        <p:nvSpPr>
          <p:cNvPr id="2" name="Title 1"/>
          <p:cNvSpPr>
            <a:spLocks noGrp="1"/>
          </p:cNvSpPr>
          <p:nvPr>
            <p:ph type="title"/>
          </p:nvPr>
        </p:nvSpPr>
        <p:spPr>
          <a:xfrm>
            <a:off x="457200" y="0"/>
            <a:ext cx="8229600" cy="1143000"/>
          </a:xfrm>
        </p:spPr>
        <p:txBody>
          <a:bodyPr>
            <a:normAutofit/>
          </a:bodyPr>
          <a:lstStyle/>
          <a:p>
            <a:r>
              <a:rPr lang="en-US" dirty="0" smtClean="0"/>
              <a:t>Dragon Death</a:t>
            </a:r>
            <a:endParaRPr lang="en-US" dirty="0"/>
          </a:p>
        </p:txBody>
      </p:sp>
      <p:pic>
        <p:nvPicPr>
          <p:cNvPr id="4" name="Picture 3" descr="dd.jpg"/>
          <p:cNvPicPr>
            <a:picLocks noChangeAspect="1"/>
          </p:cNvPicPr>
          <p:nvPr/>
        </p:nvPicPr>
        <p:blipFill>
          <a:blip r:embed="rId2" cstate="print"/>
          <a:stretch>
            <a:fillRect/>
          </a:stretch>
        </p:blipFill>
        <p:spPr>
          <a:xfrm>
            <a:off x="1066800" y="1219200"/>
            <a:ext cx="6858000" cy="3724275"/>
          </a:xfrm>
          <a:prstGeom prst="rect">
            <a:avLst/>
          </a:prstGeom>
        </p:spPr>
      </p:pic>
    </p:spTree>
    <p:extLst>
      <p:ext uri="{BB962C8B-B14F-4D97-AF65-F5344CB8AC3E}">
        <p14:creationId xmlns:p14="http://schemas.microsoft.com/office/powerpoint/2010/main" val="16266409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Orc Attack</a:t>
            </a:r>
            <a:endParaRPr lang="en-US" dirty="0"/>
          </a:p>
        </p:txBody>
      </p:sp>
      <p:pic>
        <p:nvPicPr>
          <p:cNvPr id="4098" name="Picture 2" descr="C:\Users\Seanstar\Pictures\Storyboard\OrcAttac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873" y="1371600"/>
            <a:ext cx="7622697" cy="5034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12643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86200"/>
            <a:ext cx="8229600" cy="2239963"/>
          </a:xfrm>
        </p:spPr>
        <p:txBody>
          <a:bodyPr>
            <a:normAutofit fontScale="92500" lnSpcReduction="20000"/>
          </a:bodyPr>
          <a:lstStyle/>
          <a:p>
            <a:r>
              <a:rPr lang="en-US" dirty="0" smtClean="0"/>
              <a:t>Buildings made of brick, wood, and mortar.</a:t>
            </a:r>
          </a:p>
          <a:p>
            <a:r>
              <a:rPr lang="en-US" dirty="0" smtClean="0"/>
              <a:t>Most buildings are smashed and broken.</a:t>
            </a:r>
          </a:p>
          <a:p>
            <a:r>
              <a:rPr lang="en-US" dirty="0" smtClean="0"/>
              <a:t>Ravaged farmlands occasionally placed around the town.</a:t>
            </a:r>
          </a:p>
          <a:p>
            <a:r>
              <a:rPr lang="en-US" dirty="0" smtClean="0"/>
              <a:t>Wooden fences are placed around all the farmlands.</a:t>
            </a:r>
          </a:p>
          <a:p>
            <a:r>
              <a:rPr lang="en-US" dirty="0" smtClean="0"/>
              <a:t>Smoke filters from fires spread everywhere throughout the village.</a:t>
            </a:r>
          </a:p>
          <a:p>
            <a:endParaRPr lang="en-US" dirty="0"/>
          </a:p>
        </p:txBody>
      </p:sp>
      <p:sp>
        <p:nvSpPr>
          <p:cNvPr id="2" name="Title 1"/>
          <p:cNvSpPr>
            <a:spLocks noGrp="1"/>
          </p:cNvSpPr>
          <p:nvPr>
            <p:ph type="title"/>
          </p:nvPr>
        </p:nvSpPr>
        <p:spPr>
          <a:xfrm>
            <a:off x="457200" y="76200"/>
            <a:ext cx="8229600" cy="1143000"/>
          </a:xfrm>
        </p:spPr>
        <p:txBody>
          <a:bodyPr/>
          <a:lstStyle/>
          <a:p>
            <a:r>
              <a:rPr lang="en-US" dirty="0" smtClean="0"/>
              <a:t>Burning Town</a:t>
            </a:r>
            <a:endParaRPr lang="en-US" dirty="0"/>
          </a:p>
        </p:txBody>
      </p:sp>
      <p:pic>
        <p:nvPicPr>
          <p:cNvPr id="4" name="Picture 3" descr="to.jpg"/>
          <p:cNvPicPr>
            <a:picLocks noChangeAspect="1"/>
          </p:cNvPicPr>
          <p:nvPr/>
        </p:nvPicPr>
        <p:blipFill>
          <a:blip r:embed="rId2" cstate="print"/>
          <a:stretch>
            <a:fillRect/>
          </a:stretch>
        </p:blipFill>
        <p:spPr>
          <a:xfrm>
            <a:off x="304800" y="1066800"/>
            <a:ext cx="8229600" cy="2648403"/>
          </a:xfrm>
          <a:prstGeom prst="rect">
            <a:avLst/>
          </a:prstGeom>
        </p:spPr>
      </p:pic>
    </p:spTree>
    <p:extLst>
      <p:ext uri="{BB962C8B-B14F-4D97-AF65-F5344CB8AC3E}">
        <p14:creationId xmlns:p14="http://schemas.microsoft.com/office/powerpoint/2010/main" val="2483416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86200"/>
            <a:ext cx="8229600" cy="2239963"/>
          </a:xfrm>
        </p:spPr>
        <p:txBody>
          <a:bodyPr>
            <a:normAutofit fontScale="92500" lnSpcReduction="20000"/>
          </a:bodyPr>
          <a:lstStyle/>
          <a:p>
            <a:r>
              <a:rPr lang="en-US" dirty="0" smtClean="0"/>
              <a:t>Mostly comprised of dying trees.</a:t>
            </a:r>
          </a:p>
          <a:p>
            <a:r>
              <a:rPr lang="en-US" dirty="0" smtClean="0"/>
              <a:t>Thorn bushes occupy most of the ground.</a:t>
            </a:r>
          </a:p>
          <a:p>
            <a:r>
              <a:rPr lang="en-US" dirty="0" smtClean="0"/>
              <a:t>A diseased river runs through the center of the forest.</a:t>
            </a:r>
          </a:p>
          <a:p>
            <a:r>
              <a:rPr lang="en-US" dirty="0" smtClean="0"/>
              <a:t>Orc bunkers and wooden barricades are sprawled throughout the forest.</a:t>
            </a:r>
          </a:p>
          <a:p>
            <a:r>
              <a:rPr lang="en-US" dirty="0" smtClean="0"/>
              <a:t>The sky is dark, gray, and cloudy.</a:t>
            </a:r>
          </a:p>
          <a:p>
            <a:endParaRPr lang="en-US" dirty="0"/>
          </a:p>
        </p:txBody>
      </p:sp>
      <p:sp>
        <p:nvSpPr>
          <p:cNvPr id="2" name="Title 1"/>
          <p:cNvSpPr>
            <a:spLocks noGrp="1"/>
          </p:cNvSpPr>
          <p:nvPr>
            <p:ph type="title"/>
          </p:nvPr>
        </p:nvSpPr>
        <p:spPr>
          <a:xfrm>
            <a:off x="457200" y="76200"/>
            <a:ext cx="8229600" cy="1143000"/>
          </a:xfrm>
        </p:spPr>
        <p:txBody>
          <a:bodyPr/>
          <a:lstStyle/>
          <a:p>
            <a:r>
              <a:rPr lang="en-US" dirty="0" smtClean="0"/>
              <a:t>Evil Forest</a:t>
            </a:r>
            <a:endParaRPr lang="en-US" dirty="0"/>
          </a:p>
        </p:txBody>
      </p:sp>
      <p:pic>
        <p:nvPicPr>
          <p:cNvPr id="4" name="Picture 3" descr="fo.jpg"/>
          <p:cNvPicPr>
            <a:picLocks noChangeAspect="1"/>
          </p:cNvPicPr>
          <p:nvPr/>
        </p:nvPicPr>
        <p:blipFill>
          <a:blip r:embed="rId2" cstate="print"/>
          <a:stretch>
            <a:fillRect/>
          </a:stretch>
        </p:blipFill>
        <p:spPr>
          <a:xfrm>
            <a:off x="609600" y="1066800"/>
            <a:ext cx="7924800" cy="2770510"/>
          </a:xfrm>
          <a:prstGeom prst="rect">
            <a:avLst/>
          </a:prstGeom>
        </p:spPr>
      </p:pic>
    </p:spTree>
    <p:extLst>
      <p:ext uri="{BB962C8B-B14F-4D97-AF65-F5344CB8AC3E}">
        <p14:creationId xmlns:p14="http://schemas.microsoft.com/office/powerpoint/2010/main" val="23760376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86200"/>
            <a:ext cx="8229600" cy="2239963"/>
          </a:xfrm>
        </p:spPr>
        <p:txBody>
          <a:bodyPr>
            <a:normAutofit fontScale="77500" lnSpcReduction="20000"/>
          </a:bodyPr>
          <a:lstStyle/>
          <a:p>
            <a:r>
              <a:rPr lang="en-US" dirty="0" smtClean="0"/>
              <a:t>Rain falls from the skies, and lightning strikes occasionally.</a:t>
            </a:r>
          </a:p>
          <a:p>
            <a:r>
              <a:rPr lang="en-US" dirty="0" smtClean="0"/>
              <a:t>The sky has gone completely black from the smoke emerging from the dragon’s lair.</a:t>
            </a:r>
          </a:p>
          <a:p>
            <a:r>
              <a:rPr lang="en-US" dirty="0"/>
              <a:t>R</a:t>
            </a:r>
            <a:r>
              <a:rPr lang="en-US" dirty="0" smtClean="0"/>
              <a:t>ocks fall from higher up on the mountain from the dragon roaring.</a:t>
            </a:r>
          </a:p>
          <a:p>
            <a:r>
              <a:rPr lang="en-US" dirty="0" smtClean="0"/>
              <a:t>Small caves occupy the lower portion of the mountain, wherein enemies ambush the player.</a:t>
            </a:r>
          </a:p>
          <a:p>
            <a:r>
              <a:rPr lang="en-US" dirty="0" smtClean="0"/>
              <a:t>Large boulders litter the ground, acting as breakable objects.</a:t>
            </a:r>
            <a:endParaRPr lang="en-US" dirty="0"/>
          </a:p>
        </p:txBody>
      </p:sp>
      <p:sp>
        <p:nvSpPr>
          <p:cNvPr id="2" name="Title 1"/>
          <p:cNvSpPr>
            <a:spLocks noGrp="1"/>
          </p:cNvSpPr>
          <p:nvPr>
            <p:ph type="title"/>
          </p:nvPr>
        </p:nvSpPr>
        <p:spPr>
          <a:xfrm>
            <a:off x="457200" y="76200"/>
            <a:ext cx="8229600" cy="1143000"/>
          </a:xfrm>
        </p:spPr>
        <p:txBody>
          <a:bodyPr/>
          <a:lstStyle/>
          <a:p>
            <a:r>
              <a:rPr lang="en-US" dirty="0" smtClean="0"/>
              <a:t>Mountain</a:t>
            </a:r>
            <a:endParaRPr lang="en-US" dirty="0"/>
          </a:p>
        </p:txBody>
      </p:sp>
      <p:pic>
        <p:nvPicPr>
          <p:cNvPr id="4" name="Picture 3" descr="mo.jpg"/>
          <p:cNvPicPr>
            <a:picLocks noChangeAspect="1"/>
          </p:cNvPicPr>
          <p:nvPr/>
        </p:nvPicPr>
        <p:blipFill>
          <a:blip r:embed="rId2" cstate="print"/>
          <a:stretch>
            <a:fillRect/>
          </a:stretch>
        </p:blipFill>
        <p:spPr>
          <a:xfrm>
            <a:off x="762000" y="1066800"/>
            <a:ext cx="7467600" cy="2559091"/>
          </a:xfrm>
          <a:prstGeom prst="rect">
            <a:avLst/>
          </a:prstGeom>
        </p:spPr>
      </p:pic>
    </p:spTree>
    <p:extLst>
      <p:ext uri="{BB962C8B-B14F-4D97-AF65-F5344CB8AC3E}">
        <p14:creationId xmlns:p14="http://schemas.microsoft.com/office/powerpoint/2010/main" val="13518309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Wulfgarr</a:t>
            </a:r>
            <a:endParaRPr lang="en-US" dirty="0"/>
          </a:p>
        </p:txBody>
      </p:sp>
      <p:pic>
        <p:nvPicPr>
          <p:cNvPr id="1026" name="Picture 2" descr="C:\Users\Seanstar\Pictures\Storyboard\Wulfgar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687" y="2057400"/>
            <a:ext cx="8062913" cy="2345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7597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800600"/>
            <a:ext cx="8229600" cy="2239963"/>
          </a:xfrm>
        </p:spPr>
        <p:txBody>
          <a:bodyPr>
            <a:noAutofit/>
          </a:bodyPr>
          <a:lstStyle/>
          <a:p>
            <a:r>
              <a:rPr lang="en-US" sz="2000" dirty="0" smtClean="0"/>
              <a:t>Skeletons are the games’ basic ranged enemy.</a:t>
            </a:r>
          </a:p>
          <a:p>
            <a:r>
              <a:rPr lang="en-US" sz="2000" dirty="0" smtClean="0"/>
              <a:t>These should be high priority because their damage per second is high and can be lethal to the player.</a:t>
            </a:r>
          </a:p>
        </p:txBody>
      </p:sp>
      <p:sp>
        <p:nvSpPr>
          <p:cNvPr id="2" name="Title 1"/>
          <p:cNvSpPr>
            <a:spLocks noGrp="1"/>
          </p:cNvSpPr>
          <p:nvPr>
            <p:ph type="title"/>
          </p:nvPr>
        </p:nvSpPr>
        <p:spPr>
          <a:xfrm>
            <a:off x="457200" y="76200"/>
            <a:ext cx="8229600" cy="1143000"/>
          </a:xfrm>
        </p:spPr>
        <p:txBody>
          <a:bodyPr/>
          <a:lstStyle/>
          <a:p>
            <a:r>
              <a:rPr lang="en-US" dirty="0" smtClean="0"/>
              <a:t>Archer</a:t>
            </a:r>
            <a:endParaRPr lang="en-US" dirty="0"/>
          </a:p>
        </p:txBody>
      </p:sp>
      <p:pic>
        <p:nvPicPr>
          <p:cNvPr id="4" name="Picture 3" descr="s.jpg"/>
          <p:cNvPicPr>
            <a:picLocks noChangeAspect="1"/>
          </p:cNvPicPr>
          <p:nvPr/>
        </p:nvPicPr>
        <p:blipFill>
          <a:blip r:embed="rId2" cstate="print"/>
          <a:stretch>
            <a:fillRect/>
          </a:stretch>
        </p:blipFill>
        <p:spPr>
          <a:xfrm>
            <a:off x="2743200" y="1143000"/>
            <a:ext cx="3276600" cy="3548190"/>
          </a:xfrm>
          <a:prstGeom prst="rect">
            <a:avLst/>
          </a:prstGeom>
        </p:spPr>
      </p:pic>
    </p:spTree>
    <p:extLst>
      <p:ext uri="{BB962C8B-B14F-4D97-AF65-F5344CB8AC3E}">
        <p14:creationId xmlns:p14="http://schemas.microsoft.com/office/powerpoint/2010/main" val="23654617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Archer attack</a:t>
            </a:r>
            <a:endParaRPr lang="en-US" dirty="0"/>
          </a:p>
        </p:txBody>
      </p:sp>
      <p:pic>
        <p:nvPicPr>
          <p:cNvPr id="3074" name="Picture 2" descr="C:\Users\Seanstar\Pictures\Storyboard\ArcherAttackRevam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00200"/>
            <a:ext cx="8448676" cy="4352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5546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257800"/>
            <a:ext cx="8229600" cy="1219200"/>
          </a:xfrm>
        </p:spPr>
        <p:txBody>
          <a:bodyPr>
            <a:normAutofit fontScale="92500" lnSpcReduction="10000"/>
          </a:bodyPr>
          <a:lstStyle/>
          <a:p>
            <a:r>
              <a:rPr lang="en-US" sz="1800" dirty="0" smtClean="0"/>
              <a:t>Trolls are the largest of the common enemy types.</a:t>
            </a:r>
          </a:p>
          <a:p>
            <a:r>
              <a:rPr lang="en-US" sz="1800" dirty="0" smtClean="0"/>
              <a:t>They are massive and vicious creatures which are nearly indestructible as long as their tough armor protects them.</a:t>
            </a:r>
          </a:p>
          <a:p>
            <a:r>
              <a:rPr lang="en-US" sz="1800" dirty="0" smtClean="0"/>
              <a:t>To bring down their armor you must dash through them until it breaks.</a:t>
            </a:r>
            <a:endParaRPr lang="en-US" sz="1800" dirty="0"/>
          </a:p>
        </p:txBody>
      </p:sp>
      <p:sp>
        <p:nvSpPr>
          <p:cNvPr id="2" name="Title 1"/>
          <p:cNvSpPr>
            <a:spLocks noGrp="1"/>
          </p:cNvSpPr>
          <p:nvPr>
            <p:ph type="title"/>
          </p:nvPr>
        </p:nvSpPr>
        <p:spPr>
          <a:xfrm>
            <a:off x="457200" y="76200"/>
            <a:ext cx="8229600" cy="1143000"/>
          </a:xfrm>
        </p:spPr>
        <p:txBody>
          <a:bodyPr/>
          <a:lstStyle/>
          <a:p>
            <a:r>
              <a:rPr lang="en-US" dirty="0" smtClean="0"/>
              <a:t>Troll</a:t>
            </a:r>
            <a:endParaRPr lang="en-US" dirty="0"/>
          </a:p>
        </p:txBody>
      </p:sp>
      <p:pic>
        <p:nvPicPr>
          <p:cNvPr id="4" name="Picture 3" descr="t.jpg"/>
          <p:cNvPicPr>
            <a:picLocks noChangeAspect="1"/>
          </p:cNvPicPr>
          <p:nvPr/>
        </p:nvPicPr>
        <p:blipFill>
          <a:blip r:embed="rId2" cstate="print"/>
          <a:stretch>
            <a:fillRect/>
          </a:stretch>
        </p:blipFill>
        <p:spPr>
          <a:xfrm>
            <a:off x="2590800" y="990600"/>
            <a:ext cx="3867150" cy="4029075"/>
          </a:xfrm>
          <a:prstGeom prst="rect">
            <a:avLst/>
          </a:prstGeom>
        </p:spPr>
      </p:pic>
    </p:spTree>
    <p:extLst>
      <p:ext uri="{BB962C8B-B14F-4D97-AF65-F5344CB8AC3E}">
        <p14:creationId xmlns:p14="http://schemas.microsoft.com/office/powerpoint/2010/main" val="39229157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Troll Attack</a:t>
            </a:r>
            <a:endParaRPr lang="en-US" dirty="0"/>
          </a:p>
        </p:txBody>
      </p:sp>
      <p:pic>
        <p:nvPicPr>
          <p:cNvPr id="5122" name="Picture 2" descr="C:\Users\Seanstar\Pictures\Storyboard\TrollAttac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8258175"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9795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29200"/>
            <a:ext cx="8229600" cy="2239963"/>
          </a:xfrm>
        </p:spPr>
        <p:txBody>
          <a:bodyPr>
            <a:normAutofit/>
          </a:bodyPr>
          <a:lstStyle/>
          <a:p>
            <a:r>
              <a:rPr lang="en-US" sz="2000" dirty="0" smtClean="0"/>
              <a:t>Large, undead, regenerating dragon.</a:t>
            </a:r>
          </a:p>
          <a:p>
            <a:r>
              <a:rPr lang="en-US" sz="2000" dirty="0" smtClean="0"/>
              <a:t>This is the games’ final boss.</a:t>
            </a:r>
          </a:p>
          <a:p>
            <a:r>
              <a:rPr lang="en-US" sz="2000" dirty="0" smtClean="0"/>
              <a:t>He has three stages.</a:t>
            </a:r>
            <a:endParaRPr lang="en-US" sz="2000" dirty="0"/>
          </a:p>
        </p:txBody>
      </p:sp>
      <p:sp>
        <p:nvSpPr>
          <p:cNvPr id="2" name="Title 1"/>
          <p:cNvSpPr>
            <a:spLocks noGrp="1"/>
          </p:cNvSpPr>
          <p:nvPr>
            <p:ph type="title"/>
          </p:nvPr>
        </p:nvSpPr>
        <p:spPr>
          <a:xfrm>
            <a:off x="457200" y="76200"/>
            <a:ext cx="8229600" cy="1143000"/>
          </a:xfrm>
        </p:spPr>
        <p:txBody>
          <a:bodyPr/>
          <a:lstStyle/>
          <a:p>
            <a:r>
              <a:rPr lang="en-US" dirty="0" smtClean="0"/>
              <a:t>Dragon</a:t>
            </a:r>
            <a:endParaRPr lang="en-US" dirty="0"/>
          </a:p>
        </p:txBody>
      </p:sp>
      <p:pic>
        <p:nvPicPr>
          <p:cNvPr id="1026" name="Picture 2" descr="C:\Users\Seanstar\Pictures\Storyboard\DragonPic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195705"/>
            <a:ext cx="5856288" cy="3681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5640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497</TotalTime>
  <Words>1820</Words>
  <Application>Microsoft Office PowerPoint</Application>
  <PresentationFormat>On-screen Show (4:3)</PresentationFormat>
  <Paragraphs>320</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Paper</vt:lpstr>
      <vt:lpstr>PowerPoint Presentation</vt:lpstr>
      <vt:lpstr>Barbarian</vt:lpstr>
      <vt:lpstr>Orc</vt:lpstr>
      <vt:lpstr>Orc Attack</vt:lpstr>
      <vt:lpstr>Archer</vt:lpstr>
      <vt:lpstr>Archer attack</vt:lpstr>
      <vt:lpstr>Troll</vt:lpstr>
      <vt:lpstr>Troll Attack</vt:lpstr>
      <vt:lpstr>Dragon</vt:lpstr>
      <vt:lpstr>Items - Food</vt:lpstr>
      <vt:lpstr>Items - Mead</vt:lpstr>
      <vt:lpstr>Items - Modifiers</vt:lpstr>
      <vt:lpstr>Boxes</vt:lpstr>
      <vt:lpstr>Intro Raise</vt:lpstr>
      <vt:lpstr>Intro Emerge</vt:lpstr>
      <vt:lpstr>Intro Melee</vt:lpstr>
      <vt:lpstr>Advanced Melee</vt:lpstr>
      <vt:lpstr>Intro Range</vt:lpstr>
      <vt:lpstr>Advanced Range</vt:lpstr>
      <vt:lpstr>Acquiring Items</vt:lpstr>
      <vt:lpstr>Intro Dash</vt:lpstr>
      <vt:lpstr>Dash Part 2</vt:lpstr>
      <vt:lpstr>Select the chest (Level Up)</vt:lpstr>
      <vt:lpstr>Burning Village Part 1</vt:lpstr>
      <vt:lpstr>Burning Village Part 2</vt:lpstr>
      <vt:lpstr>Select the chest 2 (Level Up)</vt:lpstr>
      <vt:lpstr>Evil Forest</vt:lpstr>
      <vt:lpstr>Evil Forest Part 1</vt:lpstr>
      <vt:lpstr>Evil Forest Part 2</vt:lpstr>
      <vt:lpstr>Forest Part 3</vt:lpstr>
      <vt:lpstr>Forest Part 3-2</vt:lpstr>
      <vt:lpstr>Summit 3-1</vt:lpstr>
      <vt:lpstr>Summit 3-2</vt:lpstr>
      <vt:lpstr>Summit 3-3</vt:lpstr>
      <vt:lpstr>Dragon’s Peak</vt:lpstr>
      <vt:lpstr>Dragon Phase One</vt:lpstr>
      <vt:lpstr>Dragon Phase Two</vt:lpstr>
      <vt:lpstr>Dragon Phase Three</vt:lpstr>
      <vt:lpstr>Dragon Death</vt:lpstr>
      <vt:lpstr>Burning Town</vt:lpstr>
      <vt:lpstr>Evil Forest</vt:lpstr>
      <vt:lpstr>Mountain</vt:lpstr>
      <vt:lpstr>Wulfgarr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Ian</dc:creator>
  <cp:lastModifiedBy>Seanstar</cp:lastModifiedBy>
  <cp:revision>41</cp:revision>
  <dcterms:created xsi:type="dcterms:W3CDTF">2012-08-11T18:36:00Z</dcterms:created>
  <dcterms:modified xsi:type="dcterms:W3CDTF">2012-08-14T12:44:15Z</dcterms:modified>
</cp:coreProperties>
</file>