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  <p:sldMasterId id="2147483728" r:id="rId2"/>
  </p:sldMasterIdLst>
  <p:notesMasterIdLst>
    <p:notesMasterId r:id="rId28"/>
  </p:notesMasterIdLst>
  <p:sldIdLst>
    <p:sldId id="288" r:id="rId3"/>
    <p:sldId id="290" r:id="rId4"/>
    <p:sldId id="305" r:id="rId5"/>
    <p:sldId id="320" r:id="rId6"/>
    <p:sldId id="304" r:id="rId7"/>
    <p:sldId id="306" r:id="rId8"/>
    <p:sldId id="307" r:id="rId9"/>
    <p:sldId id="308" r:id="rId10"/>
    <p:sldId id="330" r:id="rId11"/>
    <p:sldId id="326" r:id="rId12"/>
    <p:sldId id="327" r:id="rId13"/>
    <p:sldId id="309" r:id="rId14"/>
    <p:sldId id="311" r:id="rId15"/>
    <p:sldId id="312" r:id="rId16"/>
    <p:sldId id="313" r:id="rId17"/>
    <p:sldId id="316" r:id="rId18"/>
    <p:sldId id="323" r:id="rId19"/>
    <p:sldId id="329" r:id="rId20"/>
    <p:sldId id="317" r:id="rId21"/>
    <p:sldId id="322" r:id="rId22"/>
    <p:sldId id="325" r:id="rId23"/>
    <p:sldId id="331" r:id="rId24"/>
    <p:sldId id="318" r:id="rId25"/>
    <p:sldId id="328" r:id="rId26"/>
    <p:sldId id="302" r:id="rId27"/>
  </p:sldIdLst>
  <p:sldSz cx="9144000" cy="6858000" type="screen4x3"/>
  <p:notesSz cx="7099300" cy="10234613"/>
  <p:defaultTextStyle>
    <a:defPPr>
      <a:defRPr lang="de-DE"/>
    </a:defPPr>
    <a:lvl1pPr marL="0" algn="l" defTabSz="93557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67789" algn="l" defTabSz="93557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35579" algn="l" defTabSz="93557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03367" algn="l" defTabSz="93557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71156" algn="l" defTabSz="93557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38945" algn="l" defTabSz="93557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06735" algn="l" defTabSz="93557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74523" algn="l" defTabSz="93557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742312" algn="l" defTabSz="93557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E900"/>
    <a:srgbClr val="9EE900"/>
    <a:srgbClr val="FDCC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880" autoAdjust="0"/>
    <p:restoredTop sz="94655" autoAdjust="0"/>
  </p:normalViewPr>
  <p:slideViewPr>
    <p:cSldViewPr>
      <p:cViewPr varScale="1">
        <p:scale>
          <a:sx n="87" d="100"/>
          <a:sy n="87" d="100"/>
        </p:scale>
        <p:origin x="-134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44"/>
    </p:cViewPr>
  </p:sorterViewPr>
  <p:notesViewPr>
    <p:cSldViewPr>
      <p:cViewPr varScale="1">
        <p:scale>
          <a:sx n="66" d="100"/>
          <a:sy n="66" d="100"/>
        </p:scale>
        <p:origin x="-3336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78B9ACA-CF56-4B68-8A1A-08ADD073A099}" type="datetimeFigureOut">
              <a:rPr lang="de-DE" smtClean="0"/>
              <a:pPr/>
              <a:t>09.07.2014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1C0A17F-4E70-4176-B493-69AD9DB8DA4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653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451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72562" algn="l" defTabSz="9451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45124" algn="l" defTabSz="9451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417686" algn="l" defTabSz="9451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90248" algn="l" defTabSz="9451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362810" algn="l" defTabSz="9451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835372" algn="l" defTabSz="9451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307933" algn="l" defTabSz="9451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80495" algn="l" defTabSz="9451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C0A17F-4E70-4176-B493-69AD9DB8DA4D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dyna.com/" TargetMode="External"/><Relationship Id="rId2" Type="http://schemas.openxmlformats.org/officeDocument/2006/relationships/hyperlink" Target="mailto:info@prodyna.com" TargetMode="Externa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PRODYNA Titelfolie mit Sub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pyright"/>
          <p:cNvSpPr txBox="1">
            <a:spLocks/>
          </p:cNvSpPr>
          <p:nvPr userDrawn="1"/>
        </p:nvSpPr>
        <p:spPr>
          <a:xfrm>
            <a:off x="7560332" y="1160706"/>
            <a:ext cx="1584262" cy="290576"/>
          </a:xfrm>
          <a:prstGeom prst="rect">
            <a:avLst/>
          </a:prstGeom>
        </p:spPr>
        <p:txBody>
          <a:bodyPr lIns="260467" tIns="74419" rIns="260467" bIns="74419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>
              <a:defRPr/>
            </a:pPr>
            <a:fld id="{E7A988E5-A5CF-4980-A08D-C11F3ECDB081}" type="datetime1">
              <a:rPr lang="de-DE" sz="1000" smtClean="0">
                <a:solidFill>
                  <a:prstClr val="white"/>
                </a:solidFill>
              </a:rPr>
              <a:t>09.07.2014</a:t>
            </a:fld>
            <a:endParaRPr lang="de-DE" sz="1000" dirty="0" smtClean="0">
              <a:solidFill>
                <a:prstClr val="white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1520" y="1916832"/>
            <a:ext cx="6537076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3413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ODYNA Titelfolie mit Sub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"/>
          <p:cNvSpPr>
            <a:spLocks noGrp="1"/>
          </p:cNvSpPr>
          <p:nvPr>
            <p:ph type="subTitle" idx="1" hasCustomPrompt="1"/>
          </p:nvPr>
        </p:nvSpPr>
        <p:spPr>
          <a:xfrm>
            <a:off x="1" y="3428204"/>
            <a:ext cx="9144000" cy="1289167"/>
          </a:xfrm>
        </p:spPr>
        <p:txBody>
          <a:bodyPr lIns="254545" tIns="72727" rIns="254545" bIns="72727">
            <a:normAutofit/>
          </a:bodyPr>
          <a:lstStyle>
            <a:lvl1pPr marL="0" indent="0" algn="l">
              <a:buNone/>
              <a:defRPr sz="2600" baseline="0">
                <a:solidFill>
                  <a:schemeClr val="accent2"/>
                </a:solidFill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Hier steht eine Subheadline. Die Subheadline kann auch zweizeilig werden. Dreizeilig ist nicht so gut.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2283870"/>
            <a:ext cx="9144000" cy="1145130"/>
          </a:xfrm>
        </p:spPr>
        <p:txBody>
          <a:bodyPr>
            <a:noAutofit/>
          </a:bodyPr>
          <a:lstStyle>
            <a:lvl1pPr marL="0" marR="0" indent="0" algn="l" defTabSz="91430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de-DE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1pPr>
            <a:lvl2pPr>
              <a:defRPr sz="3200" b="1"/>
            </a:lvl2pPr>
            <a:lvl3pPr>
              <a:defRPr sz="3200" b="1"/>
            </a:lvl3pPr>
            <a:lvl4pPr>
              <a:defRPr sz="3200" b="1"/>
            </a:lvl4pPr>
            <a:lvl5pPr>
              <a:defRPr sz="3200" b="1"/>
            </a:lvl5pPr>
          </a:lstStyle>
          <a:p>
            <a:pPr marL="0" marR="0" lvl="0" indent="0" algn="l" defTabSz="91430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Hier steht eine Headline. </a:t>
            </a:r>
            <a:br>
              <a:rPr kumimoji="0" lang="de-DE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de-DE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Die Headline kann auch zweizeilig werden. </a:t>
            </a:r>
          </a:p>
        </p:txBody>
      </p:sp>
    </p:spTree>
    <p:extLst>
      <p:ext uri="{BB962C8B-B14F-4D97-AF65-F5344CB8AC3E}">
        <p14:creationId xmlns:p14="http://schemas.microsoft.com/office/powerpoint/2010/main" val="1291549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YNA Titelfolie mit Sub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"/>
          <p:cNvSpPr>
            <a:spLocks noGrp="1"/>
          </p:cNvSpPr>
          <p:nvPr>
            <p:ph type="subTitle" idx="1" hasCustomPrompt="1"/>
          </p:nvPr>
        </p:nvSpPr>
        <p:spPr>
          <a:xfrm>
            <a:off x="1" y="3428204"/>
            <a:ext cx="9144000" cy="1289167"/>
          </a:xfrm>
          <a:prstGeom prst="rect">
            <a:avLst/>
          </a:prstGeom>
        </p:spPr>
        <p:txBody>
          <a:bodyPr lIns="260467" tIns="74419" rIns="260467" bIns="74419">
            <a:normAutofit/>
          </a:bodyPr>
          <a:lstStyle>
            <a:lvl1pPr marL="0" indent="0" algn="l">
              <a:buNone/>
              <a:defRPr sz="2700" baseline="0">
                <a:solidFill>
                  <a:schemeClr val="accent2"/>
                </a:solidFill>
              </a:defRPr>
            </a:lvl1pPr>
            <a:lvl2pPr marL="467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5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033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71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38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06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74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42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Hier steht eine Subheadline. Die Subheadline kann auch zweizeilig werden. Dreizeilig ist nicht so gut.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43" y="1368000"/>
            <a:ext cx="9142857" cy="1145926"/>
          </a:xfrm>
          <a:prstGeom prst="rect">
            <a:avLst/>
          </a:prstGeom>
        </p:spPr>
        <p:txBody>
          <a:bodyPr/>
          <a:lstStyle>
            <a:lvl1pPr>
              <a:defRPr sz="2800" baseline="0"/>
            </a:lvl1pPr>
          </a:lstStyle>
          <a:p>
            <a:r>
              <a:rPr lang="de-DE" dirty="0" smtClean="0"/>
              <a:t>Headline 28pt.</a:t>
            </a:r>
            <a:br>
              <a:rPr lang="de-DE" dirty="0" smtClean="0"/>
            </a:br>
            <a:r>
              <a:rPr lang="de-DE" dirty="0" smtClean="0"/>
              <a:t>Subheadline 20pt.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8156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YNA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" y="2282278"/>
            <a:ext cx="9144000" cy="114592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6" name="Textplatzhalter Agenda Themen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428204"/>
            <a:ext cx="9144000" cy="2293428"/>
          </a:xfrm>
          <a:prstGeom prst="rect">
            <a:avLst/>
          </a:prstGeom>
          <a:noFill/>
        </p:spPr>
        <p:txBody>
          <a:bodyPr/>
          <a:lstStyle>
            <a:lvl1pPr marL="0" marR="0" indent="0" algn="l" defTabSz="9355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/>
            </a:lvl1pPr>
          </a:lstStyle>
          <a:p>
            <a:pPr marL="0" marR="0" lvl="0" indent="0" algn="l" defTabSz="9355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500" dirty="0" smtClean="0"/>
              <a:t>01 Willkommen</a:t>
            </a:r>
          </a:p>
          <a:p>
            <a:pPr marL="0" marR="0" lvl="0" indent="0" algn="l" defTabSz="9355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500" dirty="0" smtClean="0"/>
              <a:t>02 Einleitung</a:t>
            </a:r>
          </a:p>
          <a:p>
            <a:pPr marL="0" marR="0" lvl="0" indent="0" algn="l" defTabSz="9355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500" dirty="0" smtClean="0">
                <a:solidFill>
                  <a:schemeClr val="accent2"/>
                </a:solidFill>
              </a:rPr>
              <a:t>03 Hauptteil</a:t>
            </a:r>
          </a:p>
          <a:p>
            <a:pPr marL="0" marR="0" lvl="0" indent="0" algn="l" defTabSz="9355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500" dirty="0" smtClean="0"/>
              <a:t>05</a:t>
            </a:r>
            <a:r>
              <a:rPr lang="de-DE" sz="2500" baseline="0" dirty="0" smtClean="0"/>
              <a:t> Fragen</a:t>
            </a:r>
          </a:p>
          <a:p>
            <a:pPr marL="0" marR="0" lvl="0" indent="0" algn="l" defTabSz="9355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500" baseline="0" dirty="0" smtClean="0"/>
              <a:t>06 Vielen Dank</a:t>
            </a:r>
            <a:endParaRPr lang="de-DE" sz="2500" dirty="0" smtClean="0"/>
          </a:p>
        </p:txBody>
      </p:sp>
    </p:spTree>
    <p:extLst>
      <p:ext uri="{BB962C8B-B14F-4D97-AF65-F5344CB8AC3E}">
        <p14:creationId xmlns:p14="http://schemas.microsoft.com/office/powerpoint/2010/main" val="2311628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YNA Viel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Breit"/>
          <p:cNvSpPr>
            <a:spLocks noGrp="1"/>
          </p:cNvSpPr>
          <p:nvPr>
            <p:ph idx="1"/>
          </p:nvPr>
        </p:nvSpPr>
        <p:spPr>
          <a:xfrm>
            <a:off x="0" y="2365200"/>
            <a:ext cx="9144000" cy="4114800"/>
          </a:xfrm>
          <a:prstGeom prst="rect">
            <a:avLst/>
          </a:prstGeom>
        </p:spPr>
        <p:txBody>
          <a:bodyPr/>
          <a:lstStyle>
            <a:lvl4pPr>
              <a:buFont typeface="Arial" pitchFamily="34" charset="0"/>
              <a:buChar char="•"/>
              <a:defRPr/>
            </a:lvl4pPr>
            <a:lvl5pPr>
              <a:buFont typeface="Symbol" pitchFamily="18" charset="2"/>
              <a:buChar char="-"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43" y="1368000"/>
            <a:ext cx="9142857" cy="990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Titel 28pt</a:t>
            </a:r>
            <a:br>
              <a:rPr lang="de-DE" dirty="0" smtClean="0"/>
            </a:br>
            <a:r>
              <a:rPr lang="de-DE" dirty="0" smtClean="0"/>
              <a:t>Untertitel 20pt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4226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YNA zwei Inhalte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1143" y="1368000"/>
            <a:ext cx="9142857" cy="1145926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9" name="Inhaltsplatzhalter Links"/>
          <p:cNvSpPr>
            <a:spLocks noGrp="1"/>
          </p:cNvSpPr>
          <p:nvPr>
            <p:ph idx="11"/>
          </p:nvPr>
        </p:nvSpPr>
        <p:spPr>
          <a:xfrm>
            <a:off x="0" y="2520000"/>
            <a:ext cx="4354284" cy="3960000"/>
          </a:xfrm>
          <a:prstGeom prst="rect">
            <a:avLst/>
          </a:prstGeom>
        </p:spPr>
        <p:txBody>
          <a:bodyPr/>
          <a:lstStyle>
            <a:lvl4pPr>
              <a:buFont typeface="Arial" pitchFamily="34" charset="0"/>
              <a:buChar char="•"/>
              <a:defRPr/>
            </a:lvl4pPr>
            <a:lvl5pPr>
              <a:buFont typeface="Symbol" pitchFamily="18" charset="2"/>
              <a:buChar char="-"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2" name="Inhaltsplatzhalter Rechts"/>
          <p:cNvSpPr>
            <a:spLocks noGrp="1"/>
          </p:cNvSpPr>
          <p:nvPr>
            <p:ph idx="12"/>
          </p:nvPr>
        </p:nvSpPr>
        <p:spPr>
          <a:xfrm>
            <a:off x="4789717" y="2520000"/>
            <a:ext cx="4354285" cy="3960000"/>
          </a:xfrm>
          <a:prstGeom prst="rect">
            <a:avLst/>
          </a:prstGeom>
        </p:spPr>
        <p:txBody>
          <a:bodyPr/>
          <a:lstStyle>
            <a:lvl4pPr>
              <a:buFont typeface="Arial" pitchFamily="34" charset="0"/>
              <a:buChar char="•"/>
              <a:defRPr/>
            </a:lvl4pPr>
            <a:lvl5pPr>
              <a:buFont typeface="Symbol" pitchFamily="18" charset="2"/>
              <a:buChar char="-"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2358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YNA zwei Inhalte nebeneinander zwei Head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Links"/>
          <p:cNvSpPr>
            <a:spLocks noGrp="1"/>
          </p:cNvSpPr>
          <p:nvPr>
            <p:ph idx="11"/>
          </p:nvPr>
        </p:nvSpPr>
        <p:spPr>
          <a:xfrm>
            <a:off x="0" y="2520000"/>
            <a:ext cx="4354284" cy="3960000"/>
          </a:xfrm>
          <a:prstGeom prst="rect">
            <a:avLst/>
          </a:prstGeom>
        </p:spPr>
        <p:txBody>
          <a:bodyPr/>
          <a:lstStyle>
            <a:lvl4pPr>
              <a:buFont typeface="Arial" pitchFamily="34" charset="0"/>
              <a:buChar char="•"/>
              <a:defRPr/>
            </a:lvl4pPr>
            <a:lvl5pPr>
              <a:buFont typeface="Symbol" pitchFamily="18" charset="2"/>
              <a:buChar char="-"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2" name="Inhaltsplatzhalter Rechts"/>
          <p:cNvSpPr>
            <a:spLocks noGrp="1"/>
          </p:cNvSpPr>
          <p:nvPr>
            <p:ph idx="12"/>
          </p:nvPr>
        </p:nvSpPr>
        <p:spPr>
          <a:xfrm>
            <a:off x="4789717" y="2520000"/>
            <a:ext cx="4354285" cy="3960000"/>
          </a:xfrm>
          <a:prstGeom prst="rect">
            <a:avLst/>
          </a:prstGeom>
        </p:spPr>
        <p:txBody>
          <a:bodyPr/>
          <a:lstStyle>
            <a:lvl4pPr>
              <a:buFont typeface="Arial" pitchFamily="34" charset="0"/>
              <a:buChar char="•"/>
              <a:defRPr/>
            </a:lvl4pPr>
            <a:lvl5pPr>
              <a:buFont typeface="Symbol" pitchFamily="18" charset="2"/>
              <a:buChar char="-"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367999"/>
            <a:ext cx="4354286" cy="972000"/>
          </a:xfrm>
          <a:prstGeom prst="rect">
            <a:avLst/>
          </a:prstGeom>
        </p:spPr>
        <p:txBody>
          <a:bodyPr rIns="260467">
            <a:noAutofit/>
          </a:bodyPr>
          <a:lstStyle>
            <a:lvl1pPr algn="l">
              <a:lnSpc>
                <a:spcPct val="100000"/>
              </a:lnSpc>
              <a:buNone/>
              <a:defRPr b="1" baseline="0"/>
            </a:lvl1pPr>
          </a:lstStyle>
          <a:p>
            <a:pPr lvl="0"/>
            <a:r>
              <a:rPr lang="de-DE" dirty="0" smtClean="0"/>
              <a:t>Bereichsheadline. </a:t>
            </a:r>
          </a:p>
          <a:p>
            <a:pPr lvl="0"/>
            <a:r>
              <a:rPr lang="de-DE" dirty="0" smtClean="0"/>
              <a:t>Kann auch zweizeilig sein.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789714" y="1367999"/>
            <a:ext cx="4354286" cy="972000"/>
          </a:xfrm>
          <a:prstGeom prst="rect">
            <a:avLst/>
          </a:prstGeom>
        </p:spPr>
        <p:txBody>
          <a:bodyPr rIns="260467">
            <a:noAutofit/>
          </a:bodyPr>
          <a:lstStyle>
            <a:lvl1pPr algn="l">
              <a:lnSpc>
                <a:spcPct val="100000"/>
              </a:lnSpc>
              <a:buNone/>
              <a:defRPr b="1" baseline="0"/>
            </a:lvl1pPr>
          </a:lstStyle>
          <a:p>
            <a:pPr lvl="0"/>
            <a:r>
              <a:rPr lang="de-DE" dirty="0" smtClean="0"/>
              <a:t>Bereichsheadline. </a:t>
            </a:r>
          </a:p>
          <a:p>
            <a:pPr lvl="0"/>
            <a:r>
              <a:rPr lang="de-DE" dirty="0" smtClean="0"/>
              <a:t>Kann auch zweizeilig sein.</a:t>
            </a:r>
          </a:p>
        </p:txBody>
      </p:sp>
    </p:spTree>
    <p:extLst>
      <p:ext uri="{BB962C8B-B14F-4D97-AF65-F5344CB8AC3E}">
        <p14:creationId xmlns:p14="http://schemas.microsoft.com/office/powerpoint/2010/main" val="3574761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YNA Grafische Elem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 hasCustomPrompt="1"/>
          </p:nvPr>
        </p:nvSpPr>
        <p:spPr>
          <a:xfrm>
            <a:off x="1143" y="1368000"/>
            <a:ext cx="9142857" cy="114592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Grafische Elemente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7134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YNA Kontaktda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Kontakt"/>
          <p:cNvSpPr txBox="1"/>
          <p:nvPr userDrawn="1"/>
        </p:nvSpPr>
        <p:spPr>
          <a:xfrm>
            <a:off x="4717144" y="3428204"/>
            <a:ext cx="4426856" cy="2485976"/>
          </a:xfrm>
          <a:prstGeom prst="rect">
            <a:avLst/>
          </a:prstGeom>
          <a:noFill/>
        </p:spPr>
        <p:txBody>
          <a:bodyPr wrap="square" lIns="254545" tIns="72727" rIns="254545" bIns="72727" rtlCol="0">
            <a:spAutoFit/>
          </a:bodyPr>
          <a:lstStyle/>
          <a:p>
            <a:r>
              <a:rPr lang="de-DE" b="1" dirty="0" smtClean="0">
                <a:solidFill>
                  <a:srgbClr val="929195"/>
                </a:solidFill>
              </a:rPr>
              <a:t>PRODYNA AG </a:t>
            </a:r>
          </a:p>
          <a:p>
            <a:r>
              <a:rPr lang="de-DE" dirty="0" smtClean="0">
                <a:solidFill>
                  <a:srgbClr val="929195"/>
                </a:solidFill>
              </a:rPr>
              <a:t>Ludwig-Erhard-Straße 12-14</a:t>
            </a:r>
            <a:br>
              <a:rPr lang="de-DE" dirty="0" smtClean="0">
                <a:solidFill>
                  <a:srgbClr val="929195"/>
                </a:solidFill>
              </a:rPr>
            </a:br>
            <a:r>
              <a:rPr lang="de-DE" sz="1800" dirty="0" smtClean="0">
                <a:solidFill>
                  <a:srgbClr val="929195"/>
                </a:solidFill>
              </a:rPr>
              <a:t>65760 </a:t>
            </a:r>
            <a:r>
              <a:rPr lang="de-DE" dirty="0" smtClean="0">
                <a:solidFill>
                  <a:srgbClr val="929195"/>
                </a:solidFill>
              </a:rPr>
              <a:t>Eschborn</a:t>
            </a:r>
          </a:p>
          <a:p>
            <a:r>
              <a:rPr lang="de-DE" dirty="0" smtClean="0">
                <a:solidFill>
                  <a:srgbClr val="929195"/>
                </a:solidFill>
              </a:rPr>
              <a:t>Telefon +49 69 597724-0</a:t>
            </a:r>
            <a:br>
              <a:rPr lang="de-DE" dirty="0" smtClean="0">
                <a:solidFill>
                  <a:srgbClr val="929195"/>
                </a:solidFill>
              </a:rPr>
            </a:br>
            <a:r>
              <a:rPr lang="de-DE" dirty="0" smtClean="0">
                <a:solidFill>
                  <a:srgbClr val="929195"/>
                </a:solidFill>
              </a:rPr>
              <a:t>Telefax +49 69 597724-700</a:t>
            </a:r>
            <a:br>
              <a:rPr lang="de-DE" dirty="0" smtClean="0">
                <a:solidFill>
                  <a:srgbClr val="929195"/>
                </a:solidFill>
              </a:rPr>
            </a:br>
            <a:r>
              <a:rPr lang="de-DE" dirty="0" smtClean="0">
                <a:solidFill>
                  <a:srgbClr val="9CC231"/>
                </a:solidFill>
                <a:hlinkClick r:id="rId2"/>
              </a:rPr>
              <a:t>info@prodyna.com</a:t>
            </a:r>
            <a:endParaRPr lang="de-DE" dirty="0" smtClean="0">
              <a:solidFill>
                <a:srgbClr val="9CC231"/>
              </a:solidFill>
            </a:endParaRPr>
          </a:p>
          <a:p>
            <a:r>
              <a:rPr lang="de-DE" dirty="0" smtClean="0">
                <a:solidFill>
                  <a:srgbClr val="9CC231"/>
                </a:solidFill>
                <a:hlinkClick r:id="rId3"/>
              </a:rPr>
              <a:t>www.prodyna.com</a:t>
            </a:r>
            <a:endParaRPr lang="de-DE" dirty="0" smtClean="0">
              <a:solidFill>
                <a:srgbClr val="9CC231"/>
              </a:solidFill>
            </a:endParaRPr>
          </a:p>
          <a:p>
            <a:endParaRPr lang="de-DE" dirty="0">
              <a:solidFill>
                <a:srgbClr val="929195"/>
              </a:solidFill>
            </a:endParaRPr>
          </a:p>
        </p:txBody>
      </p:sp>
      <p:sp>
        <p:nvSpPr>
          <p:cNvPr id="7" name="Kontakt"/>
          <p:cNvSpPr txBox="1"/>
          <p:nvPr userDrawn="1"/>
        </p:nvSpPr>
        <p:spPr>
          <a:xfrm>
            <a:off x="0" y="3428204"/>
            <a:ext cx="4717144" cy="1608813"/>
          </a:xfrm>
          <a:prstGeom prst="rect">
            <a:avLst/>
          </a:prstGeom>
          <a:noFill/>
        </p:spPr>
        <p:txBody>
          <a:bodyPr wrap="square" lIns="324000" tIns="72727" rIns="324000" bIns="72727" rtlCol="0">
            <a:spAutoFit/>
          </a:bodyPr>
          <a:lstStyle/>
          <a:p>
            <a:r>
              <a:rPr lang="de-DE" dirty="0" smtClean="0">
                <a:solidFill>
                  <a:srgbClr val="929195"/>
                </a:solidFill>
              </a:rPr>
              <a:t>Ihre Ansprechpartner:</a:t>
            </a:r>
          </a:p>
          <a:p>
            <a:endParaRPr lang="de-DE" b="1" dirty="0" smtClean="0">
              <a:solidFill>
                <a:srgbClr val="929195"/>
              </a:solidFill>
            </a:endParaRPr>
          </a:p>
          <a:p>
            <a:r>
              <a:rPr lang="de-DE" sz="1900" b="1" dirty="0" smtClean="0">
                <a:solidFill>
                  <a:srgbClr val="929195"/>
                </a:solidFill>
              </a:rPr>
              <a:t>Martin Bisanz</a:t>
            </a:r>
          </a:p>
          <a:p>
            <a:pPr defTabSz="914400">
              <a:defRPr/>
            </a:pPr>
            <a:r>
              <a:rPr lang="en-US" sz="1900" dirty="0" smtClean="0">
                <a:solidFill>
                  <a:srgbClr val="929195"/>
                </a:solidFill>
              </a:rPr>
              <a:t>Senior IT Consultant / Software Architect</a:t>
            </a:r>
            <a:endParaRPr lang="de-DE" sz="1900" dirty="0" smtClean="0">
              <a:solidFill>
                <a:srgbClr val="929195"/>
              </a:solidFill>
            </a:endParaRPr>
          </a:p>
          <a:p>
            <a:r>
              <a:rPr lang="de-DE" sz="1900" dirty="0" smtClean="0">
                <a:solidFill>
                  <a:srgbClr val="929195"/>
                </a:solidFill>
              </a:rPr>
              <a:t>martin.bisanz@prodyna.com</a:t>
            </a:r>
            <a:endParaRPr lang="de-DE" sz="1900" dirty="0">
              <a:solidFill>
                <a:srgbClr val="929195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2282400"/>
            <a:ext cx="9144000" cy="1145926"/>
          </a:xfrm>
        </p:spPr>
        <p:txBody>
          <a:bodyPr/>
          <a:lstStyle/>
          <a:p>
            <a:r>
              <a:rPr lang="de-DE" dirty="0" smtClean="0"/>
              <a:t>Unsere Kontaktdaten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5118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7985" y="4800601"/>
            <a:ext cx="8753846" cy="566738"/>
          </a:xfrm>
          <a:prstGeom prst="rect">
            <a:avLst/>
          </a:prstGeo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5077" y="1368000"/>
            <a:ext cx="8716754" cy="33677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300"/>
            </a:lvl1pPr>
            <a:lvl2pPr marL="467789" indent="0">
              <a:buNone/>
              <a:defRPr sz="2900"/>
            </a:lvl2pPr>
            <a:lvl3pPr marL="935579" indent="0">
              <a:buNone/>
              <a:defRPr sz="2500"/>
            </a:lvl3pPr>
            <a:lvl4pPr marL="1403367" indent="0">
              <a:buNone/>
              <a:defRPr sz="2100"/>
            </a:lvl4pPr>
            <a:lvl5pPr marL="1871156" indent="0">
              <a:buNone/>
              <a:defRPr sz="2100"/>
            </a:lvl5pPr>
            <a:lvl6pPr marL="2338945" indent="0">
              <a:buNone/>
              <a:defRPr sz="2100"/>
            </a:lvl6pPr>
            <a:lvl7pPr marL="2806735" indent="0">
              <a:buNone/>
              <a:defRPr sz="2100"/>
            </a:lvl7pPr>
            <a:lvl8pPr marL="3274523" indent="0">
              <a:buNone/>
              <a:defRPr sz="2100"/>
            </a:lvl8pPr>
            <a:lvl9pPr marL="3742312" indent="0">
              <a:buNone/>
              <a:defRPr sz="21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7985" y="5367337"/>
            <a:ext cx="8753846" cy="111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67789" indent="0">
              <a:buNone/>
              <a:defRPr sz="1200"/>
            </a:lvl2pPr>
            <a:lvl3pPr marL="935579" indent="0">
              <a:buNone/>
              <a:defRPr sz="1000"/>
            </a:lvl3pPr>
            <a:lvl4pPr marL="1403367" indent="0">
              <a:buNone/>
              <a:defRPr sz="900"/>
            </a:lvl4pPr>
            <a:lvl5pPr marL="1871156" indent="0">
              <a:buNone/>
              <a:defRPr sz="900"/>
            </a:lvl5pPr>
            <a:lvl6pPr marL="2338945" indent="0">
              <a:buNone/>
              <a:defRPr sz="900"/>
            </a:lvl6pPr>
            <a:lvl7pPr marL="2806735" indent="0">
              <a:buNone/>
              <a:defRPr sz="900"/>
            </a:lvl7pPr>
            <a:lvl8pPr marL="3274523" indent="0">
              <a:buNone/>
              <a:defRPr sz="900"/>
            </a:lvl8pPr>
            <a:lvl9pPr marL="3742312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96266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6.xml"/><Relationship Id="rId15" Type="http://schemas.openxmlformats.org/officeDocument/2006/relationships/image" Target="../media/image8.png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" y="0"/>
            <a:ext cx="9143999" cy="6857999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02" b="44402"/>
          <a:stretch/>
        </p:blipFill>
        <p:spPr>
          <a:xfrm flipH="1">
            <a:off x="1007538" y="3606439"/>
            <a:ext cx="7452966" cy="327900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54" y="296594"/>
            <a:ext cx="2052266" cy="544186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180000" y="1044000"/>
            <a:ext cx="8784000" cy="72000"/>
          </a:xfrm>
          <a:prstGeom prst="rect">
            <a:avLst/>
          </a:prstGeom>
          <a:solidFill>
            <a:srgbClr val="9EE9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5631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</p:sldLayoutIdLst>
  <p:txStyles>
    <p:titleStyle>
      <a:lvl1pPr marL="0" indent="0" algn="l" defTabSz="935579" rtl="0" eaLnBrk="1" latinLnBrk="0" hangingPunct="1">
        <a:spcBef>
          <a:spcPct val="0"/>
        </a:spcBef>
        <a:buNone/>
        <a:defRPr sz="33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0842" marR="0" indent="-350842" algn="l" defTabSz="93557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2"/>
        </a:buClr>
        <a:buSzTx/>
        <a:buFont typeface="Arial" pitchFamily="34" charset="0"/>
        <a:buChar char="•"/>
        <a:tabLst/>
        <a:defRPr sz="25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60157" marR="0" indent="-292368" algn="l" defTabSz="93557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169473" marR="0" indent="-233894" algn="l" defTabSz="93557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2"/>
        </a:buClr>
        <a:buSzTx/>
        <a:buFont typeface="Arial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637262" marR="0" indent="-233894" algn="l" defTabSz="93557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2"/>
        </a:buClr>
        <a:buSzTx/>
        <a:buFont typeface="Symbol" pitchFamily="18" charset="2"/>
        <a:buNone/>
        <a:tabLst/>
        <a:defRPr sz="21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105050" indent="-233894" algn="l" defTabSz="935579" rtl="0" eaLnBrk="1" latinLnBrk="0" hangingPunct="1">
        <a:spcBef>
          <a:spcPct val="20000"/>
        </a:spcBef>
        <a:buClr>
          <a:schemeClr val="accent2"/>
        </a:buClr>
        <a:buFont typeface="Symbol" pitchFamily="18" charset="2"/>
        <a:buNone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72840" indent="-233894" algn="l" defTabSz="935579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040629" indent="-233894" algn="l" defTabSz="935579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08418" indent="-233894" algn="l" defTabSz="935579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3976206" indent="-233894" algn="l" defTabSz="935579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355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67789" algn="l" defTabSz="9355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35579" algn="l" defTabSz="9355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03367" algn="l" defTabSz="9355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71156" algn="l" defTabSz="9355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8945" algn="l" defTabSz="9355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06735" algn="l" defTabSz="9355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4523" algn="l" defTabSz="9355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42312" algn="l" defTabSz="9355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111" y="340641"/>
            <a:ext cx="446281" cy="446281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031" y="340641"/>
            <a:ext cx="446281" cy="446281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06" y="340641"/>
            <a:ext cx="446281" cy="446281"/>
          </a:xfrm>
          <a:prstGeom prst="rect">
            <a:avLst/>
          </a:prstGeom>
        </p:spPr>
      </p:pic>
      <p:sp>
        <p:nvSpPr>
          <p:cNvPr id="23" name="Copyright"/>
          <p:cNvSpPr txBox="1">
            <a:spLocks/>
          </p:cNvSpPr>
          <p:nvPr/>
        </p:nvSpPr>
        <p:spPr>
          <a:xfrm>
            <a:off x="0" y="6492570"/>
            <a:ext cx="1886838" cy="365125"/>
          </a:xfrm>
          <a:prstGeom prst="rect">
            <a:avLst/>
          </a:prstGeom>
        </p:spPr>
        <p:txBody>
          <a:bodyPr lIns="324000" tIns="74419" rIns="260467" bIns="74419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de-DE" sz="1000" dirty="0" smtClean="0">
                <a:solidFill>
                  <a:srgbClr val="4D4D4D"/>
                </a:solidFill>
              </a:rPr>
              <a:t>© PRODYNA AG 2012</a:t>
            </a:r>
          </a:p>
        </p:txBody>
      </p:sp>
      <p:sp>
        <p:nvSpPr>
          <p:cNvPr id="24" name="Foliennummernplatzhalter"/>
          <p:cNvSpPr txBox="1">
            <a:spLocks/>
          </p:cNvSpPr>
          <p:nvPr/>
        </p:nvSpPr>
        <p:spPr>
          <a:xfrm>
            <a:off x="7010400" y="6492876"/>
            <a:ext cx="2133601" cy="365125"/>
          </a:xfrm>
          <a:prstGeom prst="rect">
            <a:avLst/>
          </a:prstGeom>
        </p:spPr>
        <p:txBody>
          <a:bodyPr lIns="260467" tIns="74419" rIns="324000" bIns="74419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algn="r">
              <a:defRPr/>
            </a:pPr>
            <a:fld id="{E8B799F0-D618-4F03-BF81-29E81E18C85B}" type="slidenum">
              <a:rPr lang="de-DE" sz="1000" smtClean="0">
                <a:solidFill>
                  <a:srgbClr val="4D4D4D"/>
                </a:solidFill>
              </a:rPr>
              <a:pPr algn="r">
                <a:defRPr/>
              </a:pPr>
              <a:t>‹Nr.›</a:t>
            </a:fld>
            <a:endParaRPr lang="de-DE" sz="1000" dirty="0" smtClean="0">
              <a:solidFill>
                <a:srgbClr val="4D4D4D"/>
              </a:solidFill>
            </a:endParaRPr>
          </a:p>
        </p:txBody>
      </p:sp>
      <p:sp>
        <p:nvSpPr>
          <p:cNvPr id="25" name="Copyright"/>
          <p:cNvSpPr txBox="1">
            <a:spLocks/>
          </p:cNvSpPr>
          <p:nvPr/>
        </p:nvSpPr>
        <p:spPr>
          <a:xfrm>
            <a:off x="16049" y="6492876"/>
            <a:ext cx="1886838" cy="365125"/>
          </a:xfrm>
          <a:prstGeom prst="rect">
            <a:avLst/>
          </a:prstGeom>
        </p:spPr>
        <p:txBody>
          <a:bodyPr lIns="324000" tIns="74419" rIns="260467" bIns="74419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l" defTabSz="9355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PRODYNA AG 2012</a:t>
            </a:r>
          </a:p>
        </p:txBody>
      </p:sp>
      <p:sp>
        <p:nvSpPr>
          <p:cNvPr id="26" name="Foliennummernplatzhalter"/>
          <p:cNvSpPr txBox="1">
            <a:spLocks/>
          </p:cNvSpPr>
          <p:nvPr/>
        </p:nvSpPr>
        <p:spPr>
          <a:xfrm>
            <a:off x="7010400" y="6508752"/>
            <a:ext cx="2133601" cy="365125"/>
          </a:xfrm>
          <a:prstGeom prst="rect">
            <a:avLst/>
          </a:prstGeom>
        </p:spPr>
        <p:txBody>
          <a:bodyPr lIns="260467" tIns="74419" rIns="324000" bIns="74419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r" defTabSz="9355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B799F0-D618-4F03-BF81-29E81E18C85B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3557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7" cy="6857999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02" b="44402"/>
          <a:stretch/>
        </p:blipFill>
        <p:spPr>
          <a:xfrm flipH="1">
            <a:off x="7077776" y="159296"/>
            <a:ext cx="2030728" cy="893440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54" y="296594"/>
            <a:ext cx="2052266" cy="544186"/>
          </a:xfrm>
          <a:prstGeom prst="rect">
            <a:avLst/>
          </a:prstGeom>
        </p:spPr>
      </p:pic>
      <p:sp>
        <p:nvSpPr>
          <p:cNvPr id="22" name="Rechteck 21"/>
          <p:cNvSpPr/>
          <p:nvPr/>
        </p:nvSpPr>
        <p:spPr>
          <a:xfrm>
            <a:off x="0" y="1044000"/>
            <a:ext cx="9144000" cy="72000"/>
          </a:xfrm>
          <a:prstGeom prst="rect">
            <a:avLst/>
          </a:prstGeom>
          <a:solidFill>
            <a:srgbClr val="99E9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itelplatzhalter"/>
          <p:cNvSpPr>
            <a:spLocks noGrp="1"/>
          </p:cNvSpPr>
          <p:nvPr>
            <p:ph type="title"/>
          </p:nvPr>
        </p:nvSpPr>
        <p:spPr>
          <a:xfrm>
            <a:off x="1144" y="1368000"/>
            <a:ext cx="9142857" cy="1145926"/>
          </a:xfrm>
          <a:prstGeom prst="rect">
            <a:avLst/>
          </a:prstGeom>
        </p:spPr>
        <p:txBody>
          <a:bodyPr vert="horz" lIns="324000" tIns="74419" rIns="324000" bIns="74419" numCol="1" rtlCol="0" anchor="t" anchorCtr="0">
            <a:noAutofit/>
          </a:bodyPr>
          <a:lstStyle/>
          <a:p>
            <a:r>
              <a:rPr lang="de-DE" dirty="0" smtClean="0"/>
              <a:t>Hier steht eine Headline. </a:t>
            </a:r>
            <a:br>
              <a:rPr lang="de-DE" dirty="0" smtClean="0"/>
            </a:br>
            <a:r>
              <a:rPr lang="de-DE" dirty="0" smtClean="0"/>
              <a:t>Die Headline kann auch zweizeilig werden. </a:t>
            </a:r>
            <a:endParaRPr lang="de-DE" dirty="0"/>
          </a:p>
        </p:txBody>
      </p:sp>
      <p:sp>
        <p:nvSpPr>
          <p:cNvPr id="29" name="Liste Platzhalter"/>
          <p:cNvSpPr>
            <a:spLocks noGrp="1"/>
          </p:cNvSpPr>
          <p:nvPr>
            <p:ph type="body" idx="1"/>
          </p:nvPr>
        </p:nvSpPr>
        <p:spPr>
          <a:xfrm>
            <a:off x="0" y="2520000"/>
            <a:ext cx="9144000" cy="3960000"/>
          </a:xfrm>
          <a:prstGeom prst="rect">
            <a:avLst/>
          </a:prstGeom>
        </p:spPr>
        <p:txBody>
          <a:bodyPr vert="horz" lIns="324000" tIns="74419" rIns="324000" bIns="74419" rtlCol="0">
            <a:normAutofit/>
          </a:bodyPr>
          <a:lstStyle/>
          <a:p>
            <a:pPr lvl="0"/>
            <a:r>
              <a:rPr lang="de-DE" dirty="0" smtClean="0"/>
              <a:t>Ungeordnete Auflistung 1</a:t>
            </a:r>
          </a:p>
          <a:p>
            <a:pPr marL="350842" marR="0" lvl="0" indent="-350842" algn="l" defTabSz="93557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de-DE" dirty="0" smtClean="0"/>
              <a:t>Ungeordnete Auflistung 2</a:t>
            </a:r>
          </a:p>
          <a:p>
            <a:pPr marL="350842" marR="0" lvl="0" indent="-350842" algn="l" defTabSz="93557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de-DE" dirty="0" smtClean="0"/>
              <a:t>Ungeordnete Auflistung 3</a:t>
            </a:r>
          </a:p>
          <a:p>
            <a:pPr lvl="1"/>
            <a:r>
              <a:rPr lang="de-DE" dirty="0" smtClean="0"/>
              <a:t>Zweite Ebene Punkt 1</a:t>
            </a:r>
          </a:p>
          <a:p>
            <a:pPr marL="760157" marR="0" lvl="1" indent="-292368" algn="l" defTabSz="93557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lang="de-DE" dirty="0" smtClean="0"/>
              <a:t>Zweite Ebene Punkt 2</a:t>
            </a:r>
          </a:p>
          <a:p>
            <a:pPr lvl="2"/>
            <a:r>
              <a:rPr lang="de-DE" dirty="0" smtClean="0"/>
              <a:t>Dritte Ebene 1</a:t>
            </a:r>
          </a:p>
          <a:p>
            <a:pPr marL="1169473" marR="0" lvl="2" indent="-233894" algn="l" defTabSz="93557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de-DE" dirty="0" smtClean="0"/>
              <a:t>Dritte Ebene 2</a:t>
            </a:r>
          </a:p>
          <a:p>
            <a:pPr marL="1637262" marR="0" lvl="3" indent="-233894" algn="l" defTabSz="93557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Symbol" pitchFamily="18" charset="2"/>
              <a:buChar char="-"/>
              <a:tabLst/>
              <a:defRPr/>
            </a:pPr>
            <a:r>
              <a:rPr lang="de-DE" dirty="0" smtClean="0"/>
              <a:t>Vierte Ebene 1</a:t>
            </a:r>
          </a:p>
          <a:p>
            <a:pPr marL="1637262" marR="0" lvl="3" indent="-233894" algn="l" defTabSz="93557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Symbol" pitchFamily="18" charset="2"/>
              <a:buChar char="-"/>
              <a:tabLst/>
              <a:defRPr/>
            </a:pPr>
            <a:r>
              <a:rPr lang="de-DE" dirty="0" smtClean="0"/>
              <a:t>Vierte Ebene 2</a:t>
            </a:r>
          </a:p>
          <a:p>
            <a:pPr marL="2105050" marR="0" lvl="4" indent="-233894" algn="l" defTabSz="93557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Symbol" pitchFamily="18" charset="2"/>
              <a:buChar char="-"/>
              <a:tabLst/>
              <a:defRPr/>
            </a:pPr>
            <a:r>
              <a:rPr lang="de-DE" dirty="0" smtClean="0"/>
              <a:t>Fünfte Ebene</a:t>
            </a:r>
          </a:p>
          <a:p>
            <a:pPr marL="1637262" marR="0" lvl="3" indent="-233894" algn="l" defTabSz="93557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Symbol" pitchFamily="18" charset="2"/>
              <a:buChar char="-"/>
              <a:tabLst/>
              <a:defRPr/>
            </a:pPr>
            <a:endParaRPr lang="de-DE" dirty="0" smtClean="0"/>
          </a:p>
          <a:p>
            <a:pPr lvl="3"/>
            <a:endParaRPr lang="de-DE" dirty="0" smtClean="0"/>
          </a:p>
          <a:p>
            <a:pPr lvl="3"/>
            <a:endParaRPr lang="de-DE" dirty="0" smtClean="0"/>
          </a:p>
        </p:txBody>
      </p:sp>
      <p:sp>
        <p:nvSpPr>
          <p:cNvPr id="30" name="Copyright"/>
          <p:cNvSpPr txBox="1">
            <a:spLocks/>
          </p:cNvSpPr>
          <p:nvPr/>
        </p:nvSpPr>
        <p:spPr>
          <a:xfrm>
            <a:off x="0" y="6508446"/>
            <a:ext cx="1886838" cy="365125"/>
          </a:xfrm>
          <a:prstGeom prst="rect">
            <a:avLst/>
          </a:prstGeom>
        </p:spPr>
        <p:txBody>
          <a:bodyPr lIns="324000" tIns="74419" rIns="260467" bIns="74419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l" defTabSz="9355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PRODYNA AG 2014</a:t>
            </a:r>
          </a:p>
        </p:txBody>
      </p:sp>
    </p:spTree>
    <p:extLst>
      <p:ext uri="{BB962C8B-B14F-4D97-AF65-F5344CB8AC3E}">
        <p14:creationId xmlns:p14="http://schemas.microsoft.com/office/powerpoint/2010/main" val="66928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</p:sldLayoutIdLst>
  <p:timing>
    <p:tnLst>
      <p:par>
        <p:cTn id="1" dur="indefinite" restart="never" nodeType="tmRoot"/>
      </p:par>
    </p:tnLst>
  </p:timing>
  <p:txStyles>
    <p:titleStyle>
      <a:lvl1pPr marL="0" indent="0" algn="l" defTabSz="935579" rtl="0" eaLnBrk="1" latinLnBrk="0" hangingPunct="1">
        <a:spcBef>
          <a:spcPct val="0"/>
        </a:spcBef>
        <a:buNone/>
        <a:defRPr sz="28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0842" marR="0" indent="-350842" algn="l" defTabSz="93557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2"/>
        </a:buClr>
        <a:buSzTx/>
        <a:buFont typeface="Arial" pitchFamily="34" charset="0"/>
        <a:buChar char="•"/>
        <a:tabLst/>
        <a:defRPr sz="25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60157" marR="0" indent="-292368" algn="l" defTabSz="93557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2"/>
        </a:buClr>
        <a:buSzPct val="100000"/>
        <a:buFont typeface="Arial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169473" marR="0" indent="-233894" algn="l" defTabSz="93557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2"/>
        </a:buClr>
        <a:buSzTx/>
        <a:buFont typeface="Arial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746268" marR="0" indent="-342900" algn="l" defTabSz="93557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2"/>
        </a:buClr>
        <a:buSzTx/>
        <a:buFont typeface="Arial" pitchFamily="34" charset="0"/>
        <a:buChar char="•"/>
        <a:tabLst/>
        <a:defRPr sz="21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156906" indent="-285750" algn="l" defTabSz="935579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72840" indent="-233894" algn="l" defTabSz="935579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040629" indent="-233894" algn="l" defTabSz="935579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08418" indent="-233894" algn="l" defTabSz="935579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3976206" indent="-233894" algn="l" defTabSz="935579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355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67789" algn="l" defTabSz="9355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35579" algn="l" defTabSz="9355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03367" algn="l" defTabSz="9355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71156" algn="l" defTabSz="9355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8945" algn="l" defTabSz="9355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06735" algn="l" defTabSz="9355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4523" algn="l" defTabSz="9355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42312" algn="l" defTabSz="93557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olefriis.blogspot.de/2014/01/http-basic-authentication-in-angularjs.html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a/8720148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hive.cloudbees.com/job/mbisanz/job/acres/" TargetMode="External"/><Relationship Id="rId2" Type="http://schemas.openxmlformats.org/officeDocument/2006/relationships/hyperlink" Target="https://github.com/mbisanz/acres.git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Overview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smtClean="0"/>
              <a:t>Demo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Coding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Non-</a:t>
            </a:r>
            <a:r>
              <a:rPr lang="de-DE" dirty="0" err="1" smtClean="0"/>
              <a:t>functional</a:t>
            </a:r>
            <a:r>
              <a:rPr lang="de-DE" dirty="0" smtClean="0"/>
              <a:t> </a:t>
            </a:r>
            <a:r>
              <a:rPr lang="de-DE" dirty="0" err="1" smtClean="0"/>
              <a:t>requirements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Feedback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891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Overview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Demo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err="1" smtClean="0"/>
              <a:t>Coding</a:t>
            </a:r>
            <a:endParaRPr lang="de-DE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Non-</a:t>
            </a:r>
            <a:r>
              <a:rPr lang="de-DE" dirty="0" err="1" smtClean="0"/>
              <a:t>functional</a:t>
            </a:r>
            <a:r>
              <a:rPr lang="de-DE" dirty="0" smtClean="0"/>
              <a:t> </a:t>
            </a:r>
            <a:r>
              <a:rPr lang="de-DE" dirty="0" err="1" smtClean="0"/>
              <a:t>requirements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Feedback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372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Coding</a:t>
            </a:r>
            <a:r>
              <a:rPr lang="de-DE" dirty="0" smtClean="0"/>
              <a:t>: </a:t>
            </a:r>
            <a:r>
              <a:rPr lang="de-DE" dirty="0" err="1" smtClean="0"/>
              <a:t>Naming</a:t>
            </a:r>
            <a:r>
              <a:rPr lang="de-DE" dirty="0" smtClean="0"/>
              <a:t> Guidelines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dirty="0"/>
              <a:t>Packages</a:t>
            </a:r>
          </a:p>
          <a:p>
            <a:r>
              <a:rPr lang="de-DE" dirty="0"/>
              <a:t>Base:</a:t>
            </a:r>
            <a:br>
              <a:rPr lang="de-DE" dirty="0"/>
            </a:br>
            <a:r>
              <a:rPr lang="de-DE" dirty="0" err="1"/>
              <a:t>com.prodyna.pac.acres</a:t>
            </a:r>
            <a:r>
              <a:rPr lang="de-DE" dirty="0"/>
              <a:t>…</a:t>
            </a:r>
          </a:p>
          <a:p>
            <a:r>
              <a:rPr lang="de-DE" dirty="0" smtClean="0"/>
              <a:t>Service </a:t>
            </a:r>
            <a:r>
              <a:rPr lang="de-DE" dirty="0"/>
              <a:t>xxx:</a:t>
            </a:r>
            <a:br>
              <a:rPr lang="de-DE" dirty="0"/>
            </a:br>
            <a:r>
              <a:rPr lang="de-DE" dirty="0" err="1" smtClean="0"/>
              <a:t>com.prodyna.pac.acres.xxx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Classes</a:t>
            </a:r>
            <a:endParaRPr lang="de-DE" dirty="0"/>
          </a:p>
          <a:p>
            <a:r>
              <a:rPr lang="de-DE" dirty="0" err="1"/>
              <a:t>Entity</a:t>
            </a:r>
            <a:r>
              <a:rPr lang="de-DE" dirty="0"/>
              <a:t>/DTO: </a:t>
            </a:r>
            <a:r>
              <a:rPr lang="de-DE" dirty="0" err="1"/>
              <a:t>Xxx</a:t>
            </a:r>
            <a:endParaRPr lang="de-DE" dirty="0"/>
          </a:p>
          <a:p>
            <a:r>
              <a:rPr lang="de-DE" dirty="0"/>
              <a:t>Service </a:t>
            </a:r>
            <a:r>
              <a:rPr lang="de-DE" dirty="0" smtClean="0"/>
              <a:t>Interface: </a:t>
            </a:r>
            <a:r>
              <a:rPr lang="de-DE" dirty="0" err="1" smtClean="0"/>
              <a:t>XxxService</a:t>
            </a:r>
            <a:endParaRPr lang="de-DE" dirty="0"/>
          </a:p>
          <a:p>
            <a:r>
              <a:rPr lang="de-DE" dirty="0"/>
              <a:t>Service </a:t>
            </a:r>
            <a:r>
              <a:rPr lang="de-DE" dirty="0" smtClean="0"/>
              <a:t>Implementation: </a:t>
            </a:r>
            <a:r>
              <a:rPr lang="de-DE" dirty="0" err="1" smtClean="0"/>
              <a:t>XxxServiceBean</a:t>
            </a:r>
            <a:endParaRPr lang="de-DE" dirty="0" smtClean="0"/>
          </a:p>
          <a:p>
            <a:r>
              <a:rPr lang="de-DE" dirty="0" smtClean="0"/>
              <a:t>REST Service Interface: </a:t>
            </a:r>
            <a:r>
              <a:rPr lang="de-DE" dirty="0" err="1" smtClean="0"/>
              <a:t>XxxRestService</a:t>
            </a:r>
            <a:endParaRPr lang="de-DE" dirty="0" smtClean="0"/>
          </a:p>
          <a:p>
            <a:r>
              <a:rPr lang="de-DE" dirty="0" smtClean="0"/>
              <a:t>REST Service Implementation:</a:t>
            </a:r>
            <a:r>
              <a:rPr lang="de-DE" dirty="0"/>
              <a:t> </a:t>
            </a:r>
            <a:r>
              <a:rPr lang="de-DE" dirty="0" err="1" smtClean="0"/>
              <a:t>XxxRestServiceResource</a:t>
            </a:r>
            <a:endParaRPr lang="de-DE" dirty="0" smtClean="0"/>
          </a:p>
        </p:txBody>
      </p:sp>
      <p:sp>
        <p:nvSpPr>
          <p:cNvPr id="6" name="Inhaltsplatzhalter 5"/>
          <p:cNvSpPr>
            <a:spLocks noGrp="1"/>
          </p:cNvSpPr>
          <p:nvPr>
            <p:ph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/>
              <a:t>Service </a:t>
            </a:r>
            <a:r>
              <a:rPr lang="de-DE" sz="1800" dirty="0" err="1"/>
              <a:t>Methods</a:t>
            </a:r>
            <a:endParaRPr lang="de-DE" sz="1800" dirty="0"/>
          </a:p>
          <a:p>
            <a:r>
              <a:rPr lang="de-DE" sz="1800" dirty="0"/>
              <a:t>CRUD:</a:t>
            </a:r>
          </a:p>
          <a:p>
            <a:pPr lvl="1"/>
            <a:r>
              <a:rPr lang="de-DE" sz="1800" dirty="0" err="1"/>
              <a:t>createXxx</a:t>
            </a:r>
            <a:endParaRPr lang="de-DE" sz="1800" dirty="0"/>
          </a:p>
          <a:p>
            <a:pPr lvl="1"/>
            <a:r>
              <a:rPr lang="de-DE" sz="1800" dirty="0" err="1"/>
              <a:t>readXxx</a:t>
            </a:r>
            <a:endParaRPr lang="de-DE" sz="1800" dirty="0"/>
          </a:p>
          <a:p>
            <a:pPr lvl="1"/>
            <a:r>
              <a:rPr lang="de-DE" sz="1800" dirty="0" err="1"/>
              <a:t>readAllXxxs</a:t>
            </a:r>
            <a:endParaRPr lang="de-DE" sz="1800" dirty="0"/>
          </a:p>
          <a:p>
            <a:pPr lvl="1"/>
            <a:r>
              <a:rPr lang="de-DE" sz="1800" dirty="0" err="1"/>
              <a:t>updateXxx</a:t>
            </a:r>
            <a:endParaRPr lang="de-DE" sz="1800" dirty="0"/>
          </a:p>
          <a:p>
            <a:pPr lvl="1"/>
            <a:r>
              <a:rPr lang="de-DE" sz="1800" dirty="0" err="1" smtClean="0"/>
              <a:t>deleteXxx</a:t>
            </a:r>
            <a:endParaRPr lang="de-DE" sz="1800" dirty="0" smtClean="0"/>
          </a:p>
          <a:p>
            <a:pPr lvl="1"/>
            <a:r>
              <a:rPr lang="de-DE" sz="1800" dirty="0" err="1" smtClean="0"/>
              <a:t>searchXxx</a:t>
            </a:r>
            <a:endParaRPr lang="de-DE" sz="1800" dirty="0"/>
          </a:p>
          <a:p>
            <a:pPr marL="0" indent="0">
              <a:buNone/>
            </a:pPr>
            <a:r>
              <a:rPr lang="de-DE" sz="1800" dirty="0" err="1" smtClean="0"/>
              <a:t>Tables</a:t>
            </a:r>
            <a:endParaRPr lang="de-DE" sz="1800" dirty="0"/>
          </a:p>
          <a:p>
            <a:r>
              <a:rPr lang="de-DE" sz="1800" dirty="0" err="1" smtClean="0"/>
              <a:t>acres</a:t>
            </a:r>
            <a:r>
              <a:rPr lang="de-DE" sz="1800" dirty="0" smtClean="0"/>
              <a:t>_&lt;</a:t>
            </a:r>
            <a:r>
              <a:rPr lang="de-DE" sz="1800" dirty="0" err="1" smtClean="0"/>
              <a:t>service</a:t>
            </a:r>
            <a:r>
              <a:rPr lang="de-DE" sz="1800" dirty="0" smtClean="0"/>
              <a:t>&gt;_&lt;</a:t>
            </a:r>
            <a:r>
              <a:rPr lang="de-DE" sz="1800" dirty="0" err="1" smtClean="0"/>
              <a:t>entity</a:t>
            </a:r>
            <a:r>
              <a:rPr lang="de-DE" sz="1800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4354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Coding</a:t>
            </a:r>
            <a:r>
              <a:rPr lang="de-DE" dirty="0" smtClean="0"/>
              <a:t>: </a:t>
            </a:r>
            <a:r>
              <a:rPr lang="de-DE" dirty="0" err="1" smtClean="0"/>
              <a:t>Entity</a:t>
            </a:r>
            <a:r>
              <a:rPr lang="de-DE" dirty="0" smtClean="0"/>
              <a:t> / DTO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1"/>
          </p:nvPr>
        </p:nvSpPr>
        <p:spPr/>
        <p:txBody>
          <a:bodyPr>
            <a:normAutofit fontScale="92500"/>
          </a:bodyPr>
          <a:lstStyle/>
          <a:p>
            <a:r>
              <a:rPr lang="de-DE" dirty="0" err="1" smtClean="0"/>
              <a:t>Serializable</a:t>
            </a:r>
            <a:endParaRPr lang="de-DE" dirty="0" smtClean="0"/>
          </a:p>
          <a:p>
            <a:r>
              <a:rPr lang="de-DE" dirty="0" smtClean="0"/>
              <a:t>@</a:t>
            </a:r>
            <a:r>
              <a:rPr lang="de-DE" dirty="0" err="1" smtClean="0"/>
              <a:t>Enitity</a:t>
            </a:r>
            <a:r>
              <a:rPr lang="de-DE" dirty="0" smtClean="0"/>
              <a:t>, @Table</a:t>
            </a:r>
          </a:p>
          <a:p>
            <a:r>
              <a:rPr lang="de-DE" dirty="0" smtClean="0"/>
              <a:t>@</a:t>
            </a:r>
            <a:r>
              <a:rPr lang="de-DE" dirty="0" err="1" smtClean="0"/>
              <a:t>XmlRootElement</a:t>
            </a:r>
            <a:endParaRPr lang="de-DE" dirty="0" smtClean="0"/>
          </a:p>
          <a:p>
            <a:r>
              <a:rPr lang="de-DE" dirty="0" err="1" smtClean="0"/>
              <a:t>javax.validation</a:t>
            </a:r>
            <a:r>
              <a:rPr lang="de-DE" dirty="0" smtClean="0"/>
              <a:t> </a:t>
            </a:r>
            <a:r>
              <a:rPr lang="de-DE" dirty="0" err="1" smtClean="0"/>
              <a:t>Annotations</a:t>
            </a:r>
            <a:r>
              <a:rPr lang="de-DE" dirty="0" smtClean="0"/>
              <a:t> (e.g. @</a:t>
            </a:r>
            <a:r>
              <a:rPr lang="de-DE" dirty="0" err="1" smtClean="0"/>
              <a:t>NotNull</a:t>
            </a:r>
            <a:r>
              <a:rPr lang="de-DE" dirty="0" smtClean="0"/>
              <a:t>)</a:t>
            </a:r>
            <a:endParaRPr lang="de-DE" dirty="0" smtClean="0"/>
          </a:p>
          <a:p>
            <a:r>
              <a:rPr lang="de-DE" dirty="0" err="1" smtClean="0"/>
              <a:t>javax.xml.bind</a:t>
            </a:r>
            <a:r>
              <a:rPr lang="de-DE" dirty="0" smtClean="0"/>
              <a:t> </a:t>
            </a:r>
            <a:r>
              <a:rPr lang="de-DE" dirty="0" err="1" smtClean="0"/>
              <a:t>Annotations</a:t>
            </a:r>
            <a:r>
              <a:rPr lang="de-DE" dirty="0" smtClean="0"/>
              <a:t> (e.g.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suppress</a:t>
            </a:r>
            <a:r>
              <a:rPr lang="de-DE" dirty="0" smtClean="0"/>
              <a:t> </a:t>
            </a:r>
            <a:r>
              <a:rPr lang="de-DE" dirty="0" err="1" smtClean="0"/>
              <a:t>serialization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hashed</a:t>
            </a:r>
            <a:r>
              <a:rPr lang="de-DE" dirty="0" smtClean="0"/>
              <a:t> </a:t>
            </a:r>
            <a:r>
              <a:rPr lang="de-DE" dirty="0" err="1" smtClean="0"/>
              <a:t>password</a:t>
            </a:r>
            <a:r>
              <a:rPr lang="de-DE" dirty="0" smtClean="0"/>
              <a:t> back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client</a:t>
            </a:r>
            <a:r>
              <a:rPr lang="de-DE" dirty="0" smtClean="0"/>
              <a:t>)</a:t>
            </a:r>
            <a:endParaRPr 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idx="1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DE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endParaRPr lang="de-DE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@Table(</a:t>
            </a:r>
            <a:r>
              <a:rPr lang="de-DE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de-DE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acres_user_user</a:t>
            </a: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DE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XmlRootElement</a:t>
            </a: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de-DE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de-DE" sz="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User </a:t>
            </a:r>
            <a:r>
              <a:rPr lang="de-DE" sz="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de-DE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Serializable</a:t>
            </a:r>
            <a:r>
              <a:rPr lang="de-DE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endParaRPr lang="de-DE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9315" lvl="1" indent="0">
              <a:buNone/>
            </a:pPr>
            <a:r>
              <a:rPr lang="en-US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static final long </a:t>
            </a:r>
            <a:r>
              <a:rPr lang="en-US" sz="900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serialVersionUID</a:t>
            </a:r>
            <a:r>
              <a:rPr lang="en-US" sz="9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1L;</a:t>
            </a:r>
          </a:p>
          <a:p>
            <a:pPr marL="409315" lvl="1" indent="0">
              <a:buNone/>
            </a:pPr>
            <a:endParaRPr lang="de-DE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9315" lvl="1" indent="0">
              <a:buNone/>
            </a:pP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DE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endParaRPr lang="de-DE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9315" lvl="1" indent="0">
              <a:buNone/>
            </a:pP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DE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GeneratedValue</a:t>
            </a: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strategy</a:t>
            </a: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GenerationType.</a:t>
            </a:r>
            <a:r>
              <a:rPr lang="de-DE" sz="9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de-DE" sz="9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09315" lvl="1" indent="0">
              <a:buNone/>
            </a:pPr>
            <a:r>
              <a:rPr lang="de-DE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Long </a:t>
            </a:r>
            <a:r>
              <a:rPr lang="de-DE" sz="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9315" lvl="1" indent="0">
              <a:buNone/>
            </a:pPr>
            <a:endParaRPr lang="de-DE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9315" lvl="1" indent="0">
              <a:buNone/>
            </a:pPr>
            <a:r>
              <a:rPr lang="de-DE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String </a:t>
            </a:r>
            <a:r>
              <a:rPr lang="de-DE" sz="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9315" lvl="1" indent="0">
              <a:buNone/>
            </a:pPr>
            <a:r>
              <a:rPr lang="de-DE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DE" sz="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NotNull</a:t>
            </a:r>
            <a:endParaRPr lang="de-DE" sz="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9315" lvl="1" indent="0">
              <a:buNone/>
            </a:pPr>
            <a:r>
              <a:rPr lang="de-DE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String </a:t>
            </a:r>
            <a:r>
              <a:rPr lang="de-DE" sz="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de-DE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9315" lvl="1" indent="0">
              <a:buNone/>
            </a:pPr>
            <a:r>
              <a:rPr lang="de-DE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String email;</a:t>
            </a:r>
          </a:p>
          <a:p>
            <a:pPr marL="409315" lvl="1" indent="0">
              <a:buNone/>
            </a:pPr>
            <a:r>
              <a:rPr lang="de-DE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private String </a:t>
            </a:r>
            <a:r>
              <a:rPr lang="de-DE" sz="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de-DE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9315" lvl="1" indent="0">
              <a:buNone/>
            </a:pPr>
            <a:endParaRPr lang="de-DE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9315" lvl="1" indent="0">
              <a:buNone/>
            </a:pP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//...</a:t>
            </a:r>
          </a:p>
          <a:p>
            <a:pPr marL="0" indent="0">
              <a:buNone/>
            </a:pP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6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Coding</a:t>
            </a:r>
            <a:r>
              <a:rPr lang="de-DE" dirty="0" smtClean="0"/>
              <a:t>: Service Interface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de-DE" dirty="0" err="1" smtClean="0"/>
              <a:t>Plain</a:t>
            </a:r>
            <a:r>
              <a:rPr lang="de-DE" dirty="0" smtClean="0"/>
              <a:t> Java Interface</a:t>
            </a:r>
          </a:p>
          <a:p>
            <a:r>
              <a:rPr lang="de-DE" dirty="0" smtClean="0"/>
              <a:t>@Valid (also </a:t>
            </a:r>
            <a:r>
              <a:rPr lang="de-DE" dirty="0" err="1" smtClean="0"/>
              <a:t>enables</a:t>
            </a:r>
            <a:r>
              <a:rPr lang="de-DE" dirty="0" smtClean="0"/>
              <a:t> </a:t>
            </a:r>
            <a:r>
              <a:rPr lang="de-DE" dirty="0" err="1" smtClean="0"/>
              <a:t>validation</a:t>
            </a:r>
            <a:r>
              <a:rPr lang="de-DE" dirty="0" smtClean="0"/>
              <a:t> in REST </a:t>
            </a:r>
            <a:r>
              <a:rPr lang="de-DE" dirty="0" err="1" smtClean="0"/>
              <a:t>service</a:t>
            </a:r>
            <a:r>
              <a:rPr lang="de-DE" dirty="0" smtClean="0"/>
              <a:t>)</a:t>
            </a:r>
            <a:endParaRPr 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idx="1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UserService</a:t>
            </a: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9315" lvl="1" indent="0">
              <a:buNone/>
            </a:pPr>
            <a:r>
              <a:rPr lang="de-DE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 </a:t>
            </a:r>
            <a:r>
              <a:rPr lang="de-DE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createUser</a:t>
            </a:r>
            <a:r>
              <a:rPr lang="de-DE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(@Valid User </a:t>
            </a:r>
            <a:r>
              <a:rPr lang="de-DE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09315" lvl="1" indent="0">
              <a:buNone/>
            </a:pP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9315" lvl="1" indent="0">
              <a:buNone/>
            </a:pPr>
            <a:r>
              <a:rPr lang="en-US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 </a:t>
            </a:r>
            <a:r>
              <a:rPr lang="en-US" sz="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readUser</a:t>
            </a:r>
            <a:r>
              <a:rPr lang="en-US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(long 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id);</a:t>
            </a:r>
          </a:p>
          <a:p>
            <a:pPr marL="409315" lvl="1" indent="0">
              <a:buNone/>
            </a:pP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9315" lvl="1" indent="0">
              <a:buNone/>
            </a:pPr>
            <a:r>
              <a:rPr lang="de-DE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List&lt;User</a:t>
            </a: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e-DE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readAllUsers</a:t>
            </a: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09315" lvl="1" indent="0">
              <a:buNone/>
            </a:pP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9315" lvl="1" indent="0">
              <a:buNone/>
            </a:pPr>
            <a:r>
              <a:rPr lang="de-DE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 </a:t>
            </a:r>
            <a:r>
              <a:rPr lang="de-DE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updateUser</a:t>
            </a:r>
            <a:r>
              <a:rPr lang="de-DE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(@Valid User </a:t>
            </a:r>
            <a:r>
              <a:rPr lang="de-DE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de-DE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09315" lvl="1" indent="0">
              <a:buNone/>
            </a:pP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9315" lvl="1" indent="0">
              <a:buNone/>
            </a:pPr>
            <a:r>
              <a:rPr lang="en-US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deleteUser</a:t>
            </a:r>
            <a:r>
              <a:rPr lang="en-US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(long 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id);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30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Coding</a:t>
            </a:r>
            <a:r>
              <a:rPr lang="de-DE" dirty="0" smtClean="0"/>
              <a:t>: Service Implementation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de-DE" dirty="0" smtClean="0"/>
              <a:t>@</a:t>
            </a:r>
            <a:r>
              <a:rPr lang="de-DE" dirty="0" err="1" smtClean="0"/>
              <a:t>Stateless</a:t>
            </a:r>
            <a:endParaRPr lang="de-DE" dirty="0" smtClean="0"/>
          </a:p>
          <a:p>
            <a:r>
              <a:rPr lang="de-DE" dirty="0" err="1" smtClean="0"/>
              <a:t>Qualifier</a:t>
            </a:r>
            <a:r>
              <a:rPr lang="de-DE" dirty="0" smtClean="0"/>
              <a:t>: </a:t>
            </a:r>
            <a:r>
              <a:rPr lang="de-DE" dirty="0"/>
              <a:t>@</a:t>
            </a:r>
            <a:r>
              <a:rPr lang="de-DE" dirty="0" err="1" smtClean="0"/>
              <a:t>Unsecured</a:t>
            </a:r>
            <a:r>
              <a:rPr lang="de-DE" dirty="0" smtClean="0"/>
              <a:t>, @</a:t>
            </a:r>
            <a:r>
              <a:rPr lang="de-DE" dirty="0" err="1" smtClean="0"/>
              <a:t>Monitored</a:t>
            </a:r>
            <a:r>
              <a:rPr lang="de-DE" dirty="0" smtClean="0"/>
              <a:t>, @</a:t>
            </a:r>
            <a:r>
              <a:rPr lang="de-DE" dirty="0" err="1" smtClean="0"/>
              <a:t>Logged</a:t>
            </a:r>
            <a:endParaRPr lang="de-DE" dirty="0" smtClean="0"/>
          </a:p>
          <a:p>
            <a:r>
              <a:rPr lang="de-DE" dirty="0" smtClean="0"/>
              <a:t>@</a:t>
            </a:r>
            <a:r>
              <a:rPr lang="de-DE" dirty="0" err="1" smtClean="0"/>
              <a:t>Inject</a:t>
            </a:r>
            <a:endParaRPr lang="de-DE" dirty="0" smtClean="0"/>
          </a:p>
          <a:p>
            <a:pPr lvl="1"/>
            <a:r>
              <a:rPr lang="de-DE" dirty="0" err="1" smtClean="0"/>
              <a:t>EntityManager</a:t>
            </a:r>
            <a:endParaRPr lang="de-DE" dirty="0" smtClean="0"/>
          </a:p>
          <a:p>
            <a:pPr lvl="1"/>
            <a:r>
              <a:rPr lang="de-DE" dirty="0" smtClean="0"/>
              <a:t>Log</a:t>
            </a:r>
          </a:p>
          <a:p>
            <a:pPr lvl="1"/>
            <a:r>
              <a:rPr lang="de-DE" dirty="0" err="1" smtClean="0"/>
              <a:t>possibly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services</a:t>
            </a:r>
            <a:r>
              <a:rPr lang="de-DE" dirty="0" smtClean="0"/>
              <a:t> via </a:t>
            </a:r>
            <a:r>
              <a:rPr lang="de-DE" dirty="0" err="1" smtClean="0"/>
              <a:t>their</a:t>
            </a:r>
            <a:r>
              <a:rPr lang="de-DE" dirty="0" smtClean="0"/>
              <a:t> </a:t>
            </a:r>
            <a:r>
              <a:rPr lang="de-DE" dirty="0" err="1" smtClean="0"/>
              <a:t>interfaces</a:t>
            </a:r>
            <a:endParaRPr 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idx="1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900" dirty="0"/>
              <a:t>@</a:t>
            </a:r>
            <a:r>
              <a:rPr lang="de-DE" sz="900" dirty="0" err="1"/>
              <a:t>Unsecured</a:t>
            </a:r>
            <a:endParaRPr lang="de-DE" sz="900" dirty="0"/>
          </a:p>
          <a:p>
            <a:pPr marL="0" indent="0">
              <a:buNone/>
            </a:pPr>
            <a:r>
              <a:rPr lang="de-DE" sz="900" dirty="0"/>
              <a:t>@</a:t>
            </a:r>
            <a:r>
              <a:rPr lang="de-DE" sz="900" dirty="0" err="1"/>
              <a:t>Stateless</a:t>
            </a:r>
            <a:endParaRPr lang="de-DE" sz="900" dirty="0"/>
          </a:p>
          <a:p>
            <a:pPr marL="0" indent="0">
              <a:buNone/>
            </a:pPr>
            <a:r>
              <a:rPr lang="de-DE" sz="900" dirty="0"/>
              <a:t>@</a:t>
            </a:r>
            <a:r>
              <a:rPr lang="de-DE" sz="900" dirty="0" err="1"/>
              <a:t>Logged</a:t>
            </a:r>
            <a:endParaRPr lang="de-DE" sz="900" dirty="0"/>
          </a:p>
          <a:p>
            <a:pPr marL="0" indent="0">
              <a:buNone/>
            </a:pPr>
            <a:r>
              <a:rPr lang="de-DE" sz="900" dirty="0"/>
              <a:t>@</a:t>
            </a:r>
            <a:r>
              <a:rPr lang="de-DE" sz="900" dirty="0" err="1"/>
              <a:t>Monitored</a:t>
            </a:r>
            <a:endParaRPr lang="de-DE" sz="900" dirty="0"/>
          </a:p>
          <a:p>
            <a:pPr marL="0" indent="0">
              <a:buNone/>
            </a:pPr>
            <a:r>
              <a:rPr lang="en-US" sz="900" b="1" dirty="0" smtClean="0"/>
              <a:t>public </a:t>
            </a:r>
            <a:r>
              <a:rPr lang="en-US" sz="900" b="1" dirty="0"/>
              <a:t>class </a:t>
            </a:r>
            <a:r>
              <a:rPr lang="en-US" sz="900" b="1" dirty="0" err="1"/>
              <a:t>UserServiceBean</a:t>
            </a:r>
            <a:r>
              <a:rPr lang="en-US" sz="900" b="1" dirty="0"/>
              <a:t> implements </a:t>
            </a:r>
            <a:r>
              <a:rPr lang="en-US" sz="900" b="1" dirty="0" err="1"/>
              <a:t>UserService</a:t>
            </a:r>
            <a:r>
              <a:rPr lang="en-US" sz="900" b="1" dirty="0"/>
              <a:t> {</a:t>
            </a:r>
          </a:p>
          <a:p>
            <a:pPr marL="0" indent="0">
              <a:buNone/>
            </a:pPr>
            <a:endParaRPr lang="de-DE" sz="900" dirty="0"/>
          </a:p>
          <a:p>
            <a:pPr marL="409315" lvl="1" indent="0">
              <a:buNone/>
            </a:pPr>
            <a:r>
              <a:rPr lang="de-DE" sz="900" u="sng" dirty="0"/>
              <a:t>@</a:t>
            </a:r>
            <a:r>
              <a:rPr lang="de-DE" sz="900" u="sng" dirty="0" err="1"/>
              <a:t>Inject</a:t>
            </a:r>
            <a:endParaRPr lang="de-DE" sz="900" u="sng" dirty="0"/>
          </a:p>
          <a:p>
            <a:pPr marL="409315" lvl="1" indent="0">
              <a:buNone/>
            </a:pPr>
            <a:r>
              <a:rPr lang="de-DE" sz="900" b="1" dirty="0"/>
              <a:t>private Logger </a:t>
            </a:r>
            <a:r>
              <a:rPr lang="de-DE" sz="900" b="1" u="sng" dirty="0"/>
              <a:t>log;</a:t>
            </a:r>
          </a:p>
          <a:p>
            <a:pPr marL="409315" lvl="1" indent="0">
              <a:buNone/>
            </a:pPr>
            <a:endParaRPr lang="de-DE" sz="900" dirty="0"/>
          </a:p>
          <a:p>
            <a:pPr marL="409315" lvl="1" indent="0">
              <a:buNone/>
            </a:pPr>
            <a:r>
              <a:rPr lang="de-DE" sz="900" u="sng" dirty="0"/>
              <a:t>@</a:t>
            </a:r>
            <a:r>
              <a:rPr lang="de-DE" sz="900" u="sng" dirty="0" err="1"/>
              <a:t>Inject</a:t>
            </a:r>
            <a:endParaRPr lang="de-DE" sz="900" u="sng" dirty="0"/>
          </a:p>
          <a:p>
            <a:pPr marL="409315" lvl="1" indent="0">
              <a:buNone/>
            </a:pPr>
            <a:r>
              <a:rPr lang="de-DE" sz="900" b="1" dirty="0"/>
              <a:t>private </a:t>
            </a:r>
            <a:r>
              <a:rPr lang="de-DE" sz="900" b="1" dirty="0" err="1"/>
              <a:t>EntityManager</a:t>
            </a:r>
            <a:r>
              <a:rPr lang="de-DE" sz="900" b="1" dirty="0"/>
              <a:t> </a:t>
            </a:r>
            <a:r>
              <a:rPr lang="de-DE" sz="900" b="1" u="sng" dirty="0" err="1"/>
              <a:t>em</a:t>
            </a:r>
            <a:r>
              <a:rPr lang="de-DE" sz="900" b="1" u="sng" dirty="0"/>
              <a:t>;</a:t>
            </a:r>
          </a:p>
          <a:p>
            <a:pPr marL="409315" lvl="1" indent="0">
              <a:buNone/>
            </a:pPr>
            <a:endParaRPr lang="de-DE" sz="900" dirty="0"/>
          </a:p>
          <a:p>
            <a:pPr marL="409315" lvl="1" indent="0">
              <a:buNone/>
            </a:pPr>
            <a:r>
              <a:rPr lang="de-DE" sz="900" dirty="0"/>
              <a:t>@</a:t>
            </a:r>
            <a:r>
              <a:rPr lang="de-DE" sz="900" dirty="0" err="1"/>
              <a:t>Override</a:t>
            </a:r>
            <a:endParaRPr lang="de-DE" sz="900" dirty="0"/>
          </a:p>
          <a:p>
            <a:pPr marL="409315" lvl="1" indent="0">
              <a:buNone/>
            </a:pPr>
            <a:r>
              <a:rPr lang="de-DE" sz="900" b="1" dirty="0" err="1"/>
              <a:t>public</a:t>
            </a:r>
            <a:r>
              <a:rPr lang="de-DE" sz="900" b="1" dirty="0"/>
              <a:t> User </a:t>
            </a:r>
            <a:r>
              <a:rPr lang="de-DE" sz="900" b="1" dirty="0" err="1"/>
              <a:t>createUser</a:t>
            </a:r>
            <a:r>
              <a:rPr lang="de-DE" sz="900" b="1" dirty="0"/>
              <a:t>(User </a:t>
            </a:r>
            <a:r>
              <a:rPr lang="de-DE" sz="900" b="1" dirty="0" err="1"/>
              <a:t>user</a:t>
            </a:r>
            <a:r>
              <a:rPr lang="de-DE" sz="900" b="1" dirty="0"/>
              <a:t>) {</a:t>
            </a:r>
          </a:p>
          <a:p>
            <a:pPr marL="409315" lvl="1" indent="0">
              <a:buNone/>
            </a:pPr>
            <a:r>
              <a:rPr lang="de-DE" sz="900" dirty="0"/>
              <a:t>// </a:t>
            </a:r>
            <a:r>
              <a:rPr lang="de-DE" sz="900" b="1" dirty="0" smtClean="0"/>
              <a:t>…</a:t>
            </a:r>
            <a:endParaRPr lang="de-DE" sz="900" b="1" dirty="0"/>
          </a:p>
          <a:p>
            <a:pPr marL="818631" lvl="2" indent="0">
              <a:buNone/>
            </a:pPr>
            <a:r>
              <a:rPr lang="de-DE" sz="900" b="1" dirty="0" err="1" smtClean="0"/>
              <a:t>return</a:t>
            </a:r>
            <a:r>
              <a:rPr lang="de-DE" sz="900" b="1" dirty="0" smtClean="0"/>
              <a:t> </a:t>
            </a:r>
            <a:r>
              <a:rPr lang="de-DE" sz="900" b="1" dirty="0" err="1"/>
              <a:t>user</a:t>
            </a:r>
            <a:r>
              <a:rPr lang="de-DE" sz="900" b="1" dirty="0"/>
              <a:t>;</a:t>
            </a:r>
          </a:p>
          <a:p>
            <a:pPr marL="409315" lvl="1" indent="0">
              <a:buNone/>
            </a:pPr>
            <a:r>
              <a:rPr lang="de-DE" sz="900" dirty="0"/>
              <a:t>}</a:t>
            </a:r>
          </a:p>
          <a:p>
            <a:pPr marL="409315" lvl="1" indent="0">
              <a:buNone/>
            </a:pPr>
            <a:endParaRPr lang="de-DE" sz="900" dirty="0" smtClean="0"/>
          </a:p>
          <a:p>
            <a:pPr marL="409315" lvl="1" indent="0">
              <a:buNone/>
            </a:pPr>
            <a:r>
              <a:rPr lang="de-DE" sz="900" dirty="0" smtClean="0"/>
              <a:t>//...</a:t>
            </a:r>
          </a:p>
          <a:p>
            <a:pPr marL="0" indent="0">
              <a:buNone/>
            </a:pPr>
            <a:r>
              <a:rPr lang="de-DE" sz="900" dirty="0" smtClean="0"/>
              <a:t>}</a:t>
            </a:r>
            <a:endParaRPr lang="de-DE" sz="900" dirty="0"/>
          </a:p>
          <a:p>
            <a:pPr marL="0" indent="0">
              <a:buNone/>
            </a:pP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195605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Coding</a:t>
            </a:r>
            <a:r>
              <a:rPr lang="de-DE" dirty="0" smtClean="0"/>
              <a:t>: REST Service Interface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extends</a:t>
            </a:r>
            <a:r>
              <a:rPr lang="de-DE" dirty="0" smtClean="0"/>
              <a:t> Service Interface</a:t>
            </a:r>
          </a:p>
          <a:p>
            <a:r>
              <a:rPr lang="de-DE" dirty="0" smtClean="0"/>
              <a:t>@Path</a:t>
            </a:r>
          </a:p>
          <a:p>
            <a:r>
              <a:rPr lang="de-DE" dirty="0" smtClean="0"/>
              <a:t>@</a:t>
            </a:r>
            <a:r>
              <a:rPr lang="de-DE" dirty="0" err="1" smtClean="0"/>
              <a:t>Produces</a:t>
            </a:r>
            <a:r>
              <a:rPr lang="de-DE" dirty="0" smtClean="0"/>
              <a:t>, @</a:t>
            </a:r>
            <a:r>
              <a:rPr lang="de-DE" dirty="0" err="1" smtClean="0"/>
              <a:t>Consumes</a:t>
            </a:r>
            <a:endParaRPr lang="de-DE" dirty="0" smtClean="0"/>
          </a:p>
          <a:p>
            <a:r>
              <a:rPr lang="de-DE" dirty="0" err="1" smtClean="0"/>
              <a:t>Methods</a:t>
            </a:r>
            <a:endParaRPr lang="de-DE" dirty="0" smtClean="0"/>
          </a:p>
          <a:p>
            <a:pPr lvl="1"/>
            <a:r>
              <a:rPr lang="de-DE" dirty="0" smtClean="0"/>
              <a:t>@GET</a:t>
            </a:r>
          </a:p>
          <a:p>
            <a:pPr lvl="1"/>
            <a:r>
              <a:rPr lang="de-DE" dirty="0" smtClean="0"/>
              <a:t>@POST</a:t>
            </a:r>
          </a:p>
          <a:p>
            <a:pPr lvl="1"/>
            <a:r>
              <a:rPr lang="de-DE" dirty="0" smtClean="0"/>
              <a:t>@PUT</a:t>
            </a:r>
          </a:p>
          <a:p>
            <a:pPr lvl="1"/>
            <a:r>
              <a:rPr lang="de-DE" dirty="0" smtClean="0"/>
              <a:t>@DELETE</a:t>
            </a:r>
            <a:endParaRPr lang="de-DE" dirty="0"/>
          </a:p>
          <a:p>
            <a:r>
              <a:rPr lang="de-DE" dirty="0" smtClean="0"/>
              <a:t>@</a:t>
            </a:r>
            <a:r>
              <a:rPr lang="de-DE" dirty="0" err="1" smtClean="0"/>
              <a:t>RollesAllowed</a:t>
            </a:r>
            <a:r>
              <a:rPr lang="de-DE" dirty="0" smtClean="0"/>
              <a:t>, @</a:t>
            </a:r>
            <a:r>
              <a:rPr lang="de-DE" dirty="0" err="1" smtClean="0"/>
              <a:t>PermitAll</a:t>
            </a:r>
            <a:r>
              <a:rPr lang="de-DE" dirty="0" smtClean="0"/>
              <a:t>, @</a:t>
            </a:r>
            <a:r>
              <a:rPr lang="de-DE" dirty="0" err="1" smtClean="0"/>
              <a:t>DenyAll</a:t>
            </a:r>
            <a:endParaRPr 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idx="1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@Path("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Produces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MediaType.APPLICATION_JSON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Consumes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MediaType.APPLICATION_JSON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UserRestService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UserService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9315" lvl="1" indent="0">
              <a:buNone/>
            </a:pP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</a:p>
          <a:p>
            <a:pPr marL="409315" lvl="1" indent="0">
              <a:buNone/>
            </a:pP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RolesAllowed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409315" lvl="1" indent="0">
              <a:buNone/>
            </a:pP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9315" lvl="1" indent="0">
              <a:buNone/>
            </a:pP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List&lt;User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readAllUsers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09315" lvl="1" indent="0">
              <a:buNone/>
            </a:pP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9315" lvl="1" indent="0">
              <a:buNone/>
            </a:pP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</a:p>
          <a:p>
            <a:pPr marL="409315" lvl="1" indent="0">
              <a:buNone/>
            </a:pP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Path("{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:[0-9][0-9]*}")</a:t>
            </a:r>
          </a:p>
          <a:p>
            <a:pPr marL="409315" lvl="1" indent="0">
              <a:buNone/>
            </a:pP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RolesAllowed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409315" lvl="1" indent="0">
              <a:buNone/>
            </a:pP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9315" lvl="1" indent="0">
              <a:buNone/>
            </a:pP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readUser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(@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PathParam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09315" lvl="1" indent="0">
              <a:buNone/>
            </a:pP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9315" lvl="1" indent="0">
              <a:buNone/>
            </a:pP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</a:p>
          <a:p>
            <a:pPr marL="409315" lvl="1" indent="0">
              <a:buNone/>
            </a:pP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RolesAllowed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</a:t>
            </a: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409315" lvl="1" indent="0">
              <a:buNone/>
            </a:pP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9315" lvl="1" indent="0">
              <a:buNone/>
            </a:pP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 </a:t>
            </a:r>
            <a:r>
              <a:rPr lang="de-DE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createUser</a:t>
            </a: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(User </a:t>
            </a:r>
            <a:r>
              <a:rPr lang="de-DE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09315" lvl="1" indent="0">
              <a:buNone/>
            </a:pPr>
            <a:r>
              <a:rPr lang="de-D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//...</a:t>
            </a: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7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Coding</a:t>
            </a:r>
            <a:r>
              <a:rPr lang="de-DE" dirty="0" smtClean="0"/>
              <a:t>: REST Service Implementation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r>
              <a:rPr lang="de-DE" dirty="0"/>
              <a:t>@</a:t>
            </a:r>
            <a:r>
              <a:rPr lang="de-DE" dirty="0" err="1"/>
              <a:t>RequestScoped</a:t>
            </a:r>
            <a:endParaRPr lang="de-DE" dirty="0"/>
          </a:p>
          <a:p>
            <a:r>
              <a:rPr lang="de-DE" dirty="0" smtClean="0"/>
              <a:t>@</a:t>
            </a:r>
            <a:r>
              <a:rPr lang="de-DE" dirty="0" err="1" smtClean="0"/>
              <a:t>Inject</a:t>
            </a:r>
            <a:r>
              <a:rPr lang="de-DE" dirty="0" smtClean="0"/>
              <a:t> @</a:t>
            </a:r>
            <a:r>
              <a:rPr lang="de-DE" dirty="0" err="1" smtClean="0"/>
              <a:t>Unsecured</a:t>
            </a:r>
            <a:r>
              <a:rPr lang="de-DE" dirty="0" smtClean="0"/>
              <a:t> </a:t>
            </a:r>
            <a:r>
              <a:rPr lang="de-DE" dirty="0" err="1" smtClean="0"/>
              <a:t>service</a:t>
            </a:r>
            <a:endParaRPr lang="de-DE" dirty="0" smtClean="0"/>
          </a:p>
          <a:p>
            <a:r>
              <a:rPr lang="de-DE" dirty="0" err="1" smtClean="0"/>
              <a:t>Delegate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endParaRPr 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idx="1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900" dirty="0"/>
              <a:t>@</a:t>
            </a:r>
            <a:r>
              <a:rPr lang="de-DE" sz="900" dirty="0" err="1" smtClean="0"/>
              <a:t>RequestScoped</a:t>
            </a:r>
            <a:endParaRPr lang="de-DE" sz="900" dirty="0" smtClean="0"/>
          </a:p>
          <a:p>
            <a:pPr marL="0" indent="0">
              <a:buNone/>
            </a:pPr>
            <a:r>
              <a:rPr lang="de-DE" sz="900" dirty="0" smtClean="0"/>
              <a:t>@</a:t>
            </a:r>
            <a:r>
              <a:rPr lang="de-DE" sz="900" dirty="0" err="1" smtClean="0"/>
              <a:t>Logged</a:t>
            </a:r>
            <a:endParaRPr lang="de-DE" sz="900" dirty="0" smtClean="0"/>
          </a:p>
          <a:p>
            <a:pPr marL="0" indent="0">
              <a:buNone/>
            </a:pPr>
            <a:r>
              <a:rPr lang="en-US" sz="900" b="1" dirty="0" smtClean="0"/>
              <a:t>public class </a:t>
            </a:r>
            <a:r>
              <a:rPr lang="en-US" sz="900" b="1" dirty="0" err="1" smtClean="0"/>
              <a:t>UserRestServiceResource</a:t>
            </a:r>
            <a:r>
              <a:rPr lang="en-US" sz="900" b="1" dirty="0" smtClean="0"/>
              <a:t> implements </a:t>
            </a:r>
            <a:r>
              <a:rPr lang="en-US" sz="900" b="1" dirty="0" err="1" smtClean="0"/>
              <a:t>UserRestService</a:t>
            </a:r>
            <a:r>
              <a:rPr lang="en-US" sz="900" b="1" dirty="0" smtClean="0"/>
              <a:t> {</a:t>
            </a:r>
          </a:p>
          <a:p>
            <a:pPr marL="0" indent="0">
              <a:buNone/>
            </a:pPr>
            <a:endParaRPr lang="de-DE" sz="900" dirty="0"/>
          </a:p>
          <a:p>
            <a:pPr marL="409315" lvl="1" indent="0">
              <a:buNone/>
            </a:pPr>
            <a:r>
              <a:rPr lang="de-DE" sz="900" dirty="0"/>
              <a:t>@</a:t>
            </a:r>
            <a:r>
              <a:rPr lang="de-DE" sz="900" dirty="0" err="1"/>
              <a:t>Inject</a:t>
            </a:r>
            <a:endParaRPr lang="de-DE" sz="900" dirty="0"/>
          </a:p>
          <a:p>
            <a:pPr marL="409315" lvl="1" indent="0">
              <a:buNone/>
            </a:pPr>
            <a:r>
              <a:rPr lang="de-DE" sz="900" dirty="0"/>
              <a:t>@</a:t>
            </a:r>
            <a:r>
              <a:rPr lang="de-DE" sz="900" dirty="0" err="1"/>
              <a:t>Unsecured</a:t>
            </a:r>
            <a:endParaRPr lang="de-DE" sz="900" dirty="0"/>
          </a:p>
          <a:p>
            <a:pPr marL="409315" lvl="1" indent="0">
              <a:buNone/>
            </a:pPr>
            <a:r>
              <a:rPr lang="de-DE" sz="900" b="1" dirty="0"/>
              <a:t>private </a:t>
            </a:r>
            <a:r>
              <a:rPr lang="de-DE" sz="900" b="1" dirty="0" err="1"/>
              <a:t>UserService</a:t>
            </a:r>
            <a:r>
              <a:rPr lang="de-DE" sz="900" b="1" dirty="0"/>
              <a:t> </a:t>
            </a:r>
            <a:r>
              <a:rPr lang="de-DE" sz="900" b="1" dirty="0" err="1"/>
              <a:t>service</a:t>
            </a:r>
            <a:r>
              <a:rPr lang="de-DE" sz="900" b="1" dirty="0"/>
              <a:t>;</a:t>
            </a:r>
          </a:p>
          <a:p>
            <a:pPr marL="409315" lvl="1" indent="0">
              <a:buNone/>
            </a:pPr>
            <a:endParaRPr lang="de-DE" sz="900" dirty="0"/>
          </a:p>
          <a:p>
            <a:pPr marL="409315" lvl="1" indent="0">
              <a:buNone/>
            </a:pPr>
            <a:r>
              <a:rPr lang="de-DE" sz="900" dirty="0" smtClean="0"/>
              <a:t>@</a:t>
            </a:r>
            <a:r>
              <a:rPr lang="de-DE" sz="900" dirty="0" err="1"/>
              <a:t>Override</a:t>
            </a:r>
            <a:endParaRPr lang="de-DE" sz="900" dirty="0"/>
          </a:p>
          <a:p>
            <a:pPr marL="409315" lvl="1" indent="0">
              <a:buNone/>
            </a:pPr>
            <a:r>
              <a:rPr lang="de-DE" sz="900" b="1" dirty="0" err="1"/>
              <a:t>public</a:t>
            </a:r>
            <a:r>
              <a:rPr lang="de-DE" sz="900" b="1" dirty="0"/>
              <a:t> List&lt;User&gt; </a:t>
            </a:r>
            <a:r>
              <a:rPr lang="de-DE" sz="900" b="1" dirty="0" err="1"/>
              <a:t>readAllUsers</a:t>
            </a:r>
            <a:r>
              <a:rPr lang="de-DE" sz="900" b="1" dirty="0"/>
              <a:t>() {</a:t>
            </a:r>
          </a:p>
          <a:p>
            <a:pPr marL="818631" lvl="2" indent="0">
              <a:buNone/>
            </a:pPr>
            <a:r>
              <a:rPr lang="de-DE" sz="900" b="1" dirty="0" err="1"/>
              <a:t>return</a:t>
            </a:r>
            <a:r>
              <a:rPr lang="de-DE" sz="900" b="1" dirty="0"/>
              <a:t> </a:t>
            </a:r>
            <a:r>
              <a:rPr lang="de-DE" sz="900" b="1" dirty="0" err="1"/>
              <a:t>service.readAllUsers</a:t>
            </a:r>
            <a:r>
              <a:rPr lang="de-DE" sz="900" b="1" dirty="0"/>
              <a:t>();</a:t>
            </a:r>
          </a:p>
          <a:p>
            <a:pPr marL="409315" lvl="1" indent="0">
              <a:buNone/>
            </a:pPr>
            <a:r>
              <a:rPr lang="de-DE" sz="900" dirty="0"/>
              <a:t>}</a:t>
            </a:r>
          </a:p>
          <a:p>
            <a:pPr marL="409315" lvl="1" indent="0">
              <a:buNone/>
            </a:pPr>
            <a:endParaRPr lang="de-DE" sz="900" dirty="0"/>
          </a:p>
          <a:p>
            <a:pPr marL="409315" lvl="1" indent="0">
              <a:buNone/>
            </a:pPr>
            <a:r>
              <a:rPr lang="de-DE" sz="900" dirty="0"/>
              <a:t>@</a:t>
            </a:r>
            <a:r>
              <a:rPr lang="de-DE" sz="900" dirty="0" err="1"/>
              <a:t>Override</a:t>
            </a:r>
            <a:endParaRPr lang="de-DE" sz="900" dirty="0"/>
          </a:p>
          <a:p>
            <a:pPr marL="409315" lvl="1" indent="0">
              <a:buNone/>
            </a:pPr>
            <a:r>
              <a:rPr lang="de-DE" sz="900" b="1" dirty="0" err="1"/>
              <a:t>public</a:t>
            </a:r>
            <a:r>
              <a:rPr lang="de-DE" sz="900" b="1" dirty="0"/>
              <a:t> User </a:t>
            </a:r>
            <a:r>
              <a:rPr lang="de-DE" sz="900" b="1" dirty="0" err="1"/>
              <a:t>readUser</a:t>
            </a:r>
            <a:r>
              <a:rPr lang="de-DE" sz="900" b="1" dirty="0"/>
              <a:t>(</a:t>
            </a:r>
            <a:r>
              <a:rPr lang="de-DE" sz="900" b="1" dirty="0" err="1"/>
              <a:t>long</a:t>
            </a:r>
            <a:r>
              <a:rPr lang="de-DE" sz="900" b="1" dirty="0"/>
              <a:t> </a:t>
            </a:r>
            <a:r>
              <a:rPr lang="de-DE" sz="900" b="1" dirty="0" err="1"/>
              <a:t>id</a:t>
            </a:r>
            <a:r>
              <a:rPr lang="de-DE" sz="900" b="1" dirty="0"/>
              <a:t>) {</a:t>
            </a:r>
          </a:p>
          <a:p>
            <a:pPr marL="818631" lvl="2" indent="0">
              <a:buNone/>
            </a:pPr>
            <a:r>
              <a:rPr lang="de-DE" sz="900" b="1" dirty="0" err="1"/>
              <a:t>return</a:t>
            </a:r>
            <a:r>
              <a:rPr lang="de-DE" sz="900" b="1" dirty="0"/>
              <a:t> </a:t>
            </a:r>
            <a:r>
              <a:rPr lang="de-DE" sz="900" b="1" dirty="0" err="1"/>
              <a:t>service.readUser</a:t>
            </a:r>
            <a:r>
              <a:rPr lang="de-DE" sz="900" b="1" dirty="0"/>
              <a:t>(</a:t>
            </a:r>
            <a:r>
              <a:rPr lang="de-DE" sz="900" b="1" dirty="0" err="1"/>
              <a:t>id</a:t>
            </a:r>
            <a:r>
              <a:rPr lang="de-DE" sz="900" b="1" dirty="0"/>
              <a:t>);</a:t>
            </a:r>
          </a:p>
          <a:p>
            <a:pPr marL="409315" lvl="1" indent="0">
              <a:buNone/>
            </a:pPr>
            <a:r>
              <a:rPr lang="de-DE" sz="900" dirty="0"/>
              <a:t>}</a:t>
            </a:r>
          </a:p>
          <a:p>
            <a:endParaRPr lang="de-DE" sz="900" dirty="0"/>
          </a:p>
          <a:p>
            <a:pPr marL="409315" lvl="1" indent="0">
              <a:buNone/>
            </a:pP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9315" lvl="1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//...</a:t>
            </a:r>
          </a:p>
          <a:p>
            <a:pPr marL="0" indent="0">
              <a:buNone/>
            </a:pPr>
            <a:r>
              <a:rPr lang="de-D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64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Overview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Demo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Coding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smtClean="0"/>
              <a:t>Non-</a:t>
            </a:r>
            <a:r>
              <a:rPr lang="de-DE" b="1" dirty="0" err="1" smtClean="0"/>
              <a:t>functional</a:t>
            </a:r>
            <a:r>
              <a:rPr lang="de-DE" b="1" dirty="0" smtClean="0"/>
              <a:t> </a:t>
            </a:r>
            <a:r>
              <a:rPr lang="de-DE" b="1" dirty="0" err="1" smtClean="0"/>
              <a:t>requirements</a:t>
            </a:r>
            <a:endParaRPr lang="de-DE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Feedback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305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Implemented</a:t>
            </a:r>
            <a:r>
              <a:rPr lang="de-DE" dirty="0" smtClean="0"/>
              <a:t> in CDI </a:t>
            </a:r>
            <a:r>
              <a:rPr lang="de-DE" dirty="0" err="1" smtClean="0"/>
              <a:t>interceptor</a:t>
            </a:r>
            <a:r>
              <a:rPr lang="de-DE" dirty="0" smtClean="0"/>
              <a:t> (in </a:t>
            </a:r>
            <a:r>
              <a:rPr lang="de-DE" dirty="0" err="1" smtClean="0"/>
              <a:t>common</a:t>
            </a:r>
            <a:r>
              <a:rPr lang="de-DE" dirty="0" smtClean="0"/>
              <a:t> </a:t>
            </a:r>
            <a:r>
              <a:rPr lang="de-DE" dirty="0" err="1" smtClean="0"/>
              <a:t>module</a:t>
            </a:r>
            <a:r>
              <a:rPr lang="de-DE" dirty="0" smtClean="0"/>
              <a:t>)</a:t>
            </a:r>
            <a:endParaRPr lang="de-DE" dirty="0" smtClean="0"/>
          </a:p>
          <a:p>
            <a:r>
              <a:rPr lang="de-DE" dirty="0" err="1" smtClean="0"/>
              <a:t>Attached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custom</a:t>
            </a:r>
            <a:r>
              <a:rPr lang="de-DE" dirty="0" smtClean="0"/>
              <a:t> </a:t>
            </a:r>
            <a:r>
              <a:rPr lang="de-DE" dirty="0" err="1" smtClean="0"/>
              <a:t>annotations</a:t>
            </a:r>
            <a:endParaRPr lang="de-DE" dirty="0" smtClean="0"/>
          </a:p>
          <a:p>
            <a:pPr lvl="1"/>
            <a:r>
              <a:rPr lang="de-DE" dirty="0" smtClean="0"/>
              <a:t>@</a:t>
            </a:r>
            <a:r>
              <a:rPr lang="de-DE" dirty="0" err="1" smtClean="0"/>
              <a:t>Monitored</a:t>
            </a:r>
            <a:endParaRPr lang="de-DE" dirty="0" smtClean="0"/>
          </a:p>
          <a:p>
            <a:pPr lvl="1"/>
            <a:r>
              <a:rPr lang="de-DE" dirty="0" smtClean="0"/>
              <a:t>@</a:t>
            </a:r>
            <a:r>
              <a:rPr lang="de-DE" dirty="0" err="1" smtClean="0"/>
              <a:t>Logged</a:t>
            </a:r>
            <a:endParaRPr lang="de-DE" dirty="0" smtClean="0"/>
          </a:p>
          <a:p>
            <a:r>
              <a:rPr lang="de-DE" dirty="0" smtClean="0"/>
              <a:t>Monitoring </a:t>
            </a:r>
            <a:r>
              <a:rPr lang="de-DE" dirty="0" err="1" smtClean="0"/>
              <a:t>Statistics</a:t>
            </a:r>
            <a:r>
              <a:rPr lang="de-DE" dirty="0" smtClean="0"/>
              <a:t> </a:t>
            </a:r>
            <a:r>
              <a:rPr lang="de-DE" dirty="0" err="1" smtClean="0"/>
              <a:t>colled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/>
              <a:t> </a:t>
            </a:r>
            <a:r>
              <a:rPr lang="de-DE" dirty="0" err="1" smtClean="0"/>
              <a:t>MXBean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NFR: </a:t>
            </a:r>
            <a:r>
              <a:rPr lang="de-DE" dirty="0" err="1" smtClean="0"/>
              <a:t>Logging</a:t>
            </a:r>
            <a:r>
              <a:rPr lang="de-DE" dirty="0" smtClean="0"/>
              <a:t> / Monitoring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042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Martin Bisanz, PRODYNA AG</a:t>
            </a:r>
            <a:endParaRPr lang="de-DE" dirty="0"/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 marL="0" marR="0" indent="0" algn="l" defTabSz="9051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de-DE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1pPr>
          </a:lstStyle>
          <a:p>
            <a:pPr defTabSz="914307">
              <a:defRPr/>
            </a:pPr>
            <a:r>
              <a:rPr sz="3200" dirty="0" smtClean="0">
                <a:latin typeface="+mj-lt"/>
                <a:ea typeface="+mj-ea"/>
                <a:cs typeface="+mj-cs"/>
              </a:rPr>
              <a:t>ACRES </a:t>
            </a:r>
            <a:r>
              <a:rPr lang="de-DE" sz="3200" dirty="0" smtClean="0">
                <a:latin typeface="+mj-lt"/>
                <a:ea typeface="+mj-ea"/>
                <a:cs typeface="+mj-cs"/>
              </a:rPr>
              <a:t>(</a:t>
            </a:r>
            <a:r>
              <a:rPr lang="de-DE" sz="3200" dirty="0" err="1" smtClean="0">
                <a:latin typeface="+mj-lt"/>
                <a:ea typeface="+mj-ea"/>
                <a:cs typeface="+mj-cs"/>
              </a:rPr>
              <a:t>AirCraft</a:t>
            </a:r>
            <a:r>
              <a:rPr lang="de-DE" sz="3200" dirty="0" smtClean="0">
                <a:latin typeface="+mj-lt"/>
                <a:ea typeface="+mj-ea"/>
                <a:cs typeface="+mj-cs"/>
              </a:rPr>
              <a:t> </a:t>
            </a:r>
            <a:r>
              <a:rPr lang="de-DE" sz="3200" dirty="0" err="1" smtClean="0">
                <a:latin typeface="+mj-lt"/>
                <a:ea typeface="+mj-ea"/>
                <a:cs typeface="+mj-cs"/>
              </a:rPr>
              <a:t>REservation</a:t>
            </a:r>
            <a:r>
              <a:rPr lang="de-DE" sz="3200" dirty="0" smtClean="0">
                <a:latin typeface="+mj-lt"/>
                <a:ea typeface="+mj-ea"/>
                <a:cs typeface="+mj-cs"/>
              </a:rPr>
              <a:t> System)</a:t>
            </a:r>
            <a:endParaRPr sz="3200" dirty="0" smtClean="0">
              <a:latin typeface="+mj-lt"/>
              <a:ea typeface="+mj-ea"/>
              <a:cs typeface="+mj-cs"/>
            </a:endParaRPr>
          </a:p>
          <a:p>
            <a:pPr defTabSz="914307">
              <a:defRPr/>
            </a:pPr>
            <a:r>
              <a:rPr lang="de-DE" sz="3200" dirty="0" err="1" smtClean="0"/>
              <a:t>Architectural</a:t>
            </a:r>
            <a:r>
              <a:rPr lang="de-DE" sz="3200" dirty="0" smtClean="0"/>
              <a:t> </a:t>
            </a:r>
            <a:r>
              <a:rPr lang="de-DE" sz="3200" dirty="0" err="1" smtClean="0"/>
              <a:t>Overview</a:t>
            </a:r>
            <a:endParaRPr lang="de-DE" sz="3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6117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@</a:t>
            </a:r>
            <a:r>
              <a:rPr lang="de-DE" dirty="0" err="1" smtClean="0"/>
              <a:t>Unsecured</a:t>
            </a:r>
            <a:r>
              <a:rPr lang="de-DE" dirty="0" smtClean="0"/>
              <a:t> EJBs</a:t>
            </a:r>
          </a:p>
          <a:p>
            <a:r>
              <a:rPr lang="de-DE" dirty="0" smtClean="0"/>
              <a:t>Web-</a:t>
            </a:r>
            <a:r>
              <a:rPr lang="de-DE" dirty="0" err="1" smtClean="0"/>
              <a:t>Application</a:t>
            </a:r>
            <a:r>
              <a:rPr lang="de-DE" dirty="0"/>
              <a:t> Security (</a:t>
            </a:r>
            <a:r>
              <a:rPr lang="de-DE" dirty="0" err="1"/>
              <a:t>configured</a:t>
            </a:r>
            <a:r>
              <a:rPr lang="de-DE" dirty="0"/>
              <a:t> in web.xml)</a:t>
            </a:r>
            <a:endParaRPr lang="de-DE" dirty="0" smtClean="0"/>
          </a:p>
          <a:p>
            <a:pPr lvl="1"/>
            <a:r>
              <a:rPr lang="de-DE" dirty="0" smtClean="0"/>
              <a:t>HTTP Basic Authentication</a:t>
            </a:r>
          </a:p>
          <a:p>
            <a:pPr lvl="1"/>
            <a:r>
              <a:rPr lang="de-DE" dirty="0" err="1" smtClean="0"/>
              <a:t>Resteasy</a:t>
            </a:r>
            <a:r>
              <a:rPr lang="de-DE" dirty="0" smtClean="0"/>
              <a:t> </a:t>
            </a:r>
            <a:r>
              <a:rPr lang="de-DE" dirty="0" err="1" smtClean="0"/>
              <a:t>RoleBasedSecurityInterceptor</a:t>
            </a:r>
            <a:endParaRPr lang="de-DE" dirty="0" smtClean="0"/>
          </a:p>
          <a:p>
            <a:r>
              <a:rPr lang="de-DE" dirty="0" smtClean="0"/>
              <a:t>Security Domain</a:t>
            </a:r>
          </a:p>
          <a:p>
            <a:pPr lvl="1"/>
            <a:r>
              <a:rPr lang="de-DE" dirty="0" smtClean="0"/>
              <a:t>Database </a:t>
            </a:r>
            <a:r>
              <a:rPr lang="de-DE" dirty="0" err="1" smtClean="0"/>
              <a:t>login</a:t>
            </a:r>
            <a:r>
              <a:rPr lang="de-DE" dirty="0" smtClean="0"/>
              <a:t> (</a:t>
            </a:r>
            <a:r>
              <a:rPr lang="de-DE" dirty="0" err="1" smtClean="0"/>
              <a:t>loads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roles</a:t>
            </a:r>
            <a:r>
              <a:rPr lang="de-DE" dirty="0" smtClean="0"/>
              <a:t>)</a:t>
            </a:r>
          </a:p>
          <a:p>
            <a:r>
              <a:rPr lang="de-DE" dirty="0" smtClean="0"/>
              <a:t>Client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i="1" dirty="0" err="1" smtClean="0"/>
              <a:t>always</a:t>
            </a:r>
            <a:r>
              <a:rPr lang="de-DE" dirty="0" smtClean="0"/>
              <a:t> </a:t>
            </a:r>
            <a:r>
              <a:rPr lang="de-DE" dirty="0" err="1" smtClean="0"/>
              <a:t>basic-authenticated</a:t>
            </a:r>
            <a:endParaRPr lang="de-DE" dirty="0" smtClean="0"/>
          </a:p>
          <a:p>
            <a:pPr lvl="1"/>
            <a:r>
              <a:rPr lang="de-DE" dirty="0" err="1" smtClean="0"/>
              <a:t>Replace</a:t>
            </a:r>
            <a:r>
              <a:rPr lang="de-DE" dirty="0" smtClean="0"/>
              <a:t> "</a:t>
            </a:r>
            <a:r>
              <a:rPr lang="de-DE" dirty="0" err="1" smtClean="0"/>
              <a:t>guest</a:t>
            </a:r>
            <a:r>
              <a:rPr lang="de-DE" dirty="0" smtClean="0"/>
              <a:t>" </a:t>
            </a:r>
            <a:r>
              <a:rPr lang="de-DE" dirty="0" err="1" smtClean="0"/>
              <a:t>authentication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real </a:t>
            </a:r>
            <a:r>
              <a:rPr lang="de-DE" dirty="0" err="1" smtClean="0"/>
              <a:t>one</a:t>
            </a:r>
            <a:r>
              <a:rPr lang="de-DE" dirty="0" smtClean="0"/>
              <a:t> on </a:t>
            </a:r>
            <a:r>
              <a:rPr lang="de-DE" dirty="0" err="1" smtClean="0"/>
              <a:t>login</a:t>
            </a:r>
            <a:endParaRPr lang="de-DE" dirty="0" smtClean="0"/>
          </a:p>
          <a:p>
            <a:pPr lvl="1"/>
            <a:r>
              <a:rPr lang="de-DE" dirty="0" err="1" smtClean="0"/>
              <a:t>Inspired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: </a:t>
            </a:r>
            <a:r>
              <a:rPr lang="de-DE" dirty="0">
                <a:hlinkClick r:id="rId2"/>
              </a:rPr>
              <a:t>http://</a:t>
            </a:r>
            <a:r>
              <a:rPr lang="de-DE" dirty="0" smtClean="0">
                <a:hlinkClick r:id="rId2"/>
              </a:rPr>
              <a:t>olefriis.blogspot.de/2014/01/http-basic-authentication-in-angularjs.html</a:t>
            </a: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NFR: Security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424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@</a:t>
            </a:r>
            <a:r>
              <a:rPr lang="de-DE" dirty="0" err="1" smtClean="0"/>
              <a:t>Inject</a:t>
            </a:r>
            <a:r>
              <a:rPr lang="de-DE" dirty="0" smtClean="0"/>
              <a:t> @</a:t>
            </a:r>
            <a:r>
              <a:rPr lang="de-DE" dirty="0" err="1" smtClean="0"/>
              <a:t>Current</a:t>
            </a:r>
            <a:r>
              <a:rPr lang="de-DE" dirty="0" smtClean="0"/>
              <a:t> User</a:t>
            </a:r>
          </a:p>
          <a:p>
            <a:r>
              <a:rPr lang="de-DE" dirty="0" smtClean="0"/>
              <a:t>@</a:t>
            </a:r>
            <a:r>
              <a:rPr lang="de-DE" dirty="0" err="1" smtClean="0"/>
              <a:t>Statless</a:t>
            </a:r>
            <a:r>
              <a:rPr lang="de-DE" dirty="0" smtClean="0"/>
              <a:t> </a:t>
            </a:r>
            <a:r>
              <a:rPr lang="de-DE" dirty="0" err="1" smtClean="0"/>
              <a:t>CurrentUserProducerBean</a:t>
            </a:r>
            <a:endParaRPr lang="de-DE" dirty="0" smtClean="0"/>
          </a:p>
          <a:p>
            <a:pPr lvl="1"/>
            <a:r>
              <a:rPr lang="de-DE" dirty="0" smtClean="0"/>
              <a:t>@</a:t>
            </a:r>
            <a:r>
              <a:rPr lang="de-DE" dirty="0" err="1" smtClean="0"/>
              <a:t>Inject</a:t>
            </a:r>
            <a:r>
              <a:rPr lang="de-DE" dirty="0" smtClean="0"/>
              <a:t> @</a:t>
            </a:r>
            <a:r>
              <a:rPr lang="de-DE" dirty="0" err="1" smtClean="0"/>
              <a:t>Unsecured</a:t>
            </a:r>
            <a:r>
              <a:rPr lang="de-DE" dirty="0" smtClean="0"/>
              <a:t> </a:t>
            </a:r>
            <a:r>
              <a:rPr lang="de-DE" dirty="0" err="1" smtClean="0"/>
              <a:t>UserService</a:t>
            </a:r>
            <a:endParaRPr lang="de-DE" dirty="0" smtClean="0"/>
          </a:p>
          <a:p>
            <a:pPr lvl="1"/>
            <a:r>
              <a:rPr lang="de-DE" dirty="0" smtClean="0"/>
              <a:t>@</a:t>
            </a:r>
            <a:r>
              <a:rPr lang="de-DE" dirty="0" err="1" smtClean="0"/>
              <a:t>Resource</a:t>
            </a:r>
            <a:r>
              <a:rPr lang="de-DE" dirty="0" smtClean="0"/>
              <a:t> </a:t>
            </a:r>
            <a:r>
              <a:rPr lang="de-DE" dirty="0" err="1" smtClean="0"/>
              <a:t>SessionContext</a:t>
            </a:r>
            <a:endParaRPr lang="de-DE" dirty="0" smtClean="0"/>
          </a:p>
          <a:p>
            <a:pPr lvl="1"/>
            <a:r>
              <a:rPr lang="de-DE" dirty="0" smtClean="0"/>
              <a:t>@</a:t>
            </a:r>
            <a:r>
              <a:rPr lang="de-DE" dirty="0" err="1" smtClean="0"/>
              <a:t>Produces</a:t>
            </a:r>
            <a:r>
              <a:rPr lang="de-DE" dirty="0" smtClean="0"/>
              <a:t> @</a:t>
            </a:r>
            <a:r>
              <a:rPr lang="de-DE" dirty="0" err="1" smtClean="0"/>
              <a:t>Current</a:t>
            </a:r>
            <a:r>
              <a:rPr lang="de-DE" dirty="0" smtClean="0"/>
              <a:t> User</a:t>
            </a:r>
          </a:p>
          <a:p>
            <a:pPr lvl="2"/>
            <a:r>
              <a:rPr lang="de-DE" dirty="0" err="1" smtClean="0"/>
              <a:t>SessionContext.getCallerPrincipal</a:t>
            </a:r>
            <a:r>
              <a:rPr lang="de-DE" dirty="0" smtClean="0"/>
              <a:t>()</a:t>
            </a:r>
          </a:p>
          <a:p>
            <a:pPr lvl="2"/>
            <a:r>
              <a:rPr lang="de-DE" dirty="0" err="1" smtClean="0"/>
              <a:t>UserService.findUser</a:t>
            </a:r>
            <a:r>
              <a:rPr lang="de-DE" dirty="0" smtClean="0"/>
              <a:t>()</a:t>
            </a:r>
          </a:p>
          <a:p>
            <a:r>
              <a:rPr lang="de-DE" dirty="0" err="1" smtClean="0"/>
              <a:t>Injected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invocation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@</a:t>
            </a:r>
            <a:r>
              <a:rPr lang="de-DE" dirty="0" err="1" smtClean="0"/>
              <a:t>Stateless</a:t>
            </a:r>
            <a:r>
              <a:rPr lang="de-DE" dirty="0" smtClean="0"/>
              <a:t> EJB:</a:t>
            </a:r>
            <a:r>
              <a:rPr lang="de-DE" dirty="0"/>
              <a:t> </a:t>
            </a:r>
            <a:r>
              <a:rPr lang="de-DE" dirty="0">
                <a:hlinkClick r:id="rId2"/>
              </a:rPr>
              <a:t>http://</a:t>
            </a:r>
            <a:r>
              <a:rPr lang="de-DE" dirty="0" smtClean="0">
                <a:hlinkClick r:id="rId2"/>
              </a:rPr>
              <a:t>stackoverflow.com/a/8720148</a:t>
            </a: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NFR: User </a:t>
            </a:r>
            <a:r>
              <a:rPr lang="de-DE" dirty="0" err="1" smtClean="0"/>
              <a:t>Context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567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NFR: </a:t>
            </a:r>
            <a:r>
              <a:rPr lang="de-DE" dirty="0" err="1" smtClean="0"/>
              <a:t>Exception</a:t>
            </a:r>
            <a:r>
              <a:rPr lang="de-DE" dirty="0" smtClean="0"/>
              <a:t> Handling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Exceptions</a:t>
            </a:r>
            <a:r>
              <a:rPr lang="de-DE" dirty="0" smtClean="0"/>
              <a:t> (all </a:t>
            </a:r>
            <a:r>
              <a:rPr lang="de-DE" dirty="0" err="1" smtClean="0"/>
              <a:t>RuntimeExceptions</a:t>
            </a:r>
            <a:r>
              <a:rPr lang="de-DE" dirty="0" smtClean="0"/>
              <a:t>)</a:t>
            </a:r>
            <a:endParaRPr lang="de-DE" dirty="0" smtClean="0"/>
          </a:p>
          <a:p>
            <a:pPr lvl="1"/>
            <a:r>
              <a:rPr lang="de-DE" dirty="0" err="1" smtClean="0"/>
              <a:t>AcresException</a:t>
            </a:r>
            <a:r>
              <a:rPr lang="de-DE" dirty="0" smtClean="0"/>
              <a:t>: Business </a:t>
            </a:r>
            <a:r>
              <a:rPr lang="de-DE" dirty="0" err="1" smtClean="0"/>
              <a:t>exception</a:t>
            </a:r>
            <a:r>
              <a:rPr lang="de-DE" dirty="0" smtClean="0"/>
              <a:t> </a:t>
            </a:r>
            <a:r>
              <a:rPr lang="de-DE" dirty="0" err="1" smtClean="0"/>
              <a:t>thrown</a:t>
            </a:r>
            <a:r>
              <a:rPr lang="de-DE" dirty="0" smtClean="0"/>
              <a:t> </a:t>
            </a:r>
            <a:r>
              <a:rPr lang="de-DE" dirty="0" err="1" smtClean="0"/>
              <a:t>actively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services</a:t>
            </a:r>
            <a:endParaRPr lang="de-DE" dirty="0" smtClean="0"/>
          </a:p>
          <a:p>
            <a:pPr lvl="1"/>
            <a:r>
              <a:rPr lang="de-DE" dirty="0" err="1" smtClean="0"/>
              <a:t>ValidationException</a:t>
            </a:r>
            <a:r>
              <a:rPr lang="de-DE" dirty="0" smtClean="0"/>
              <a:t>: </a:t>
            </a:r>
            <a:r>
              <a:rPr lang="de-DE" dirty="0" err="1" smtClean="0"/>
              <a:t>Thrown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bean</a:t>
            </a:r>
            <a:r>
              <a:rPr lang="de-DE" dirty="0" smtClean="0"/>
              <a:t> </a:t>
            </a:r>
            <a:r>
              <a:rPr lang="de-DE" dirty="0" err="1" smtClean="0"/>
              <a:t>validation</a:t>
            </a:r>
            <a:r>
              <a:rPr lang="de-DE" dirty="0" smtClean="0"/>
              <a:t> </a:t>
            </a:r>
            <a:r>
              <a:rPr lang="de-DE" dirty="0" err="1" smtClean="0"/>
              <a:t>framework</a:t>
            </a:r>
            <a:endParaRPr lang="de-DE" dirty="0" smtClean="0"/>
          </a:p>
          <a:p>
            <a:pPr lvl="1"/>
            <a:r>
              <a:rPr lang="de-DE" dirty="0" err="1" smtClean="0"/>
              <a:t>EJBTransactionRolledbackException</a:t>
            </a:r>
            <a:r>
              <a:rPr lang="de-DE" dirty="0" smtClean="0"/>
              <a:t>: </a:t>
            </a:r>
            <a:r>
              <a:rPr lang="de-DE" dirty="0" err="1" smtClean="0"/>
              <a:t>Thrown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a </a:t>
            </a:r>
            <a:r>
              <a:rPr lang="de-DE" dirty="0" err="1" smtClean="0"/>
              <a:t>transaction</a:t>
            </a:r>
            <a:r>
              <a:rPr lang="de-DE" dirty="0" smtClean="0"/>
              <a:t> </a:t>
            </a:r>
            <a:r>
              <a:rPr lang="de-DE" dirty="0" err="1" smtClean="0"/>
              <a:t>cannot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committed</a:t>
            </a:r>
            <a:r>
              <a:rPr lang="de-DE" dirty="0" smtClean="0"/>
              <a:t> due </a:t>
            </a:r>
            <a:r>
              <a:rPr lang="de-DE" dirty="0" err="1" smtClean="0"/>
              <a:t>to</a:t>
            </a:r>
            <a:r>
              <a:rPr lang="de-DE" dirty="0" smtClean="0"/>
              <a:t> a </a:t>
            </a:r>
            <a:r>
              <a:rPr lang="de-DE" dirty="0" err="1" smtClean="0"/>
              <a:t>exception</a:t>
            </a:r>
            <a:r>
              <a:rPr lang="de-DE" dirty="0" smtClean="0"/>
              <a:t> in a EJB </a:t>
            </a:r>
            <a:r>
              <a:rPr lang="de-DE" dirty="0" err="1" smtClean="0"/>
              <a:t>method</a:t>
            </a:r>
            <a:endParaRPr lang="de-DE" dirty="0" smtClean="0"/>
          </a:p>
          <a:p>
            <a:pPr lvl="1"/>
            <a:r>
              <a:rPr lang="de-DE" dirty="0" smtClean="0"/>
              <a:t>Other </a:t>
            </a:r>
            <a:r>
              <a:rPr lang="de-DE" dirty="0" err="1" smtClean="0"/>
              <a:t>RuntimeExceptions</a:t>
            </a:r>
            <a:endParaRPr lang="de-DE" dirty="0" smtClean="0"/>
          </a:p>
          <a:p>
            <a:r>
              <a:rPr lang="de-DE" dirty="0" err="1"/>
              <a:t>Declare</a:t>
            </a:r>
            <a:r>
              <a:rPr lang="de-DE" dirty="0"/>
              <a:t> </a:t>
            </a:r>
            <a:r>
              <a:rPr lang="de-DE" dirty="0" err="1"/>
              <a:t>RuntimeException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ApplicationException</a:t>
            </a:r>
            <a:r>
              <a:rPr lang="de-DE" dirty="0"/>
              <a:t> in ejb-jar.xml (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wrapping</a:t>
            </a:r>
            <a:r>
              <a:rPr lang="de-DE" dirty="0"/>
              <a:t> </a:t>
            </a:r>
            <a:r>
              <a:rPr lang="de-DE" dirty="0" smtClean="0"/>
              <a:t>all </a:t>
            </a:r>
            <a:r>
              <a:rPr lang="de-DE" dirty="0" err="1" smtClean="0"/>
              <a:t>exceptions</a:t>
            </a:r>
            <a:r>
              <a:rPr lang="de-DE" dirty="0" smtClean="0"/>
              <a:t> in </a:t>
            </a:r>
            <a:r>
              <a:rPr lang="de-DE" dirty="0" err="1"/>
              <a:t>EJBException</a:t>
            </a:r>
            <a:r>
              <a:rPr lang="de-DE" dirty="0"/>
              <a:t>)</a:t>
            </a:r>
          </a:p>
          <a:p>
            <a:endParaRPr lang="de-DE" dirty="0" smtClean="0"/>
          </a:p>
        </p:txBody>
      </p:sp>
      <p:sp>
        <p:nvSpPr>
          <p:cNvPr id="7" name="Inhaltsplatzhalter 6"/>
          <p:cNvSpPr>
            <a:spLocks noGrp="1"/>
          </p:cNvSpPr>
          <p:nvPr>
            <p:ph idx="1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REST </a:t>
            </a:r>
            <a:r>
              <a:rPr lang="de-DE" dirty="0" err="1"/>
              <a:t>Exception</a:t>
            </a:r>
            <a:r>
              <a:rPr lang="de-DE" dirty="0"/>
              <a:t> Mapper</a:t>
            </a:r>
          </a:p>
          <a:p>
            <a:pPr lvl="1"/>
            <a:r>
              <a:rPr lang="de-DE" dirty="0" err="1"/>
              <a:t>ForbiddenException</a:t>
            </a:r>
            <a:r>
              <a:rPr lang="de-DE" dirty="0"/>
              <a:t>: HTTP 403 (</a:t>
            </a:r>
            <a:r>
              <a:rPr lang="de-DE" dirty="0" err="1"/>
              <a:t>build</a:t>
            </a:r>
            <a:r>
              <a:rPr lang="de-DE" dirty="0"/>
              <a:t>-in)</a:t>
            </a:r>
          </a:p>
          <a:p>
            <a:pPr lvl="1"/>
            <a:r>
              <a:rPr lang="de-DE" dirty="0" err="1" smtClean="0"/>
              <a:t>ValidationException</a:t>
            </a:r>
            <a:r>
              <a:rPr lang="de-DE" dirty="0"/>
              <a:t>: HTTP </a:t>
            </a:r>
            <a:r>
              <a:rPr lang="de-DE" dirty="0" smtClean="0"/>
              <a:t>400 (</a:t>
            </a:r>
            <a:r>
              <a:rPr lang="de-DE" dirty="0" err="1" smtClean="0"/>
              <a:t>build</a:t>
            </a:r>
            <a:r>
              <a:rPr lang="de-DE" dirty="0" smtClean="0"/>
              <a:t>-in)</a:t>
            </a:r>
            <a:endParaRPr lang="de-DE" dirty="0"/>
          </a:p>
          <a:p>
            <a:pPr lvl="1"/>
            <a:r>
              <a:rPr lang="de-DE" dirty="0" err="1"/>
              <a:t>AcresException</a:t>
            </a:r>
            <a:r>
              <a:rPr lang="de-DE" dirty="0"/>
              <a:t>: HTTP 400</a:t>
            </a:r>
          </a:p>
          <a:p>
            <a:pPr lvl="1"/>
            <a:r>
              <a:rPr lang="de-DE" dirty="0" err="1" smtClean="0"/>
              <a:t>EJBTransactionRolledbackException</a:t>
            </a:r>
            <a:endParaRPr lang="de-DE" dirty="0"/>
          </a:p>
          <a:p>
            <a:pPr lvl="2"/>
            <a:r>
              <a:rPr lang="de-DE" dirty="0"/>
              <a:t>HTTP 400 </a:t>
            </a:r>
            <a:r>
              <a:rPr lang="de-DE" dirty="0" err="1"/>
              <a:t>for</a:t>
            </a:r>
            <a:r>
              <a:rPr lang="de-DE" dirty="0"/>
              <a:t> DB </a:t>
            </a:r>
            <a:r>
              <a:rPr lang="de-DE" dirty="0" err="1"/>
              <a:t>constraint</a:t>
            </a:r>
            <a:r>
              <a:rPr lang="de-DE" dirty="0"/>
              <a:t> </a:t>
            </a:r>
            <a:r>
              <a:rPr lang="de-DE" dirty="0" err="1" smtClean="0"/>
              <a:t>violations</a:t>
            </a:r>
            <a:endParaRPr lang="de-DE" dirty="0" smtClean="0"/>
          </a:p>
          <a:p>
            <a:pPr lvl="2"/>
            <a:r>
              <a:rPr lang="de-DE" dirty="0" smtClean="0"/>
              <a:t>HTTP </a:t>
            </a:r>
            <a:r>
              <a:rPr lang="de-DE" dirty="0"/>
              <a:t>500 </a:t>
            </a:r>
            <a:r>
              <a:rPr lang="de-DE" dirty="0" err="1" smtClean="0"/>
              <a:t>otherwise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r>
              <a:rPr lang="de-DE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985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JUnit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r>
              <a:rPr lang="de-DE" dirty="0" smtClean="0"/>
              <a:t> </a:t>
            </a:r>
            <a:r>
              <a:rPr lang="de-DE" dirty="0" smtClean="0"/>
              <a:t>in </a:t>
            </a:r>
            <a:r>
              <a:rPr lang="de-DE" dirty="0" err="1" smtClean="0"/>
              <a:t>service</a:t>
            </a:r>
            <a:r>
              <a:rPr lang="de-DE" dirty="0" smtClean="0"/>
              <a:t> implementations </a:t>
            </a:r>
            <a:r>
              <a:rPr lang="de-DE" dirty="0" smtClean="0"/>
              <a:t>(</a:t>
            </a:r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necessary</a:t>
            </a:r>
            <a:r>
              <a:rPr lang="de-DE" dirty="0" smtClean="0"/>
              <a:t>)</a:t>
            </a:r>
            <a:endParaRPr lang="de-DE" dirty="0" smtClean="0"/>
          </a:p>
          <a:p>
            <a:r>
              <a:rPr lang="de-DE" dirty="0" smtClean="0"/>
              <a:t>Integration </a:t>
            </a:r>
            <a:r>
              <a:rPr lang="de-DE" dirty="0" err="1" smtClean="0"/>
              <a:t>tests</a:t>
            </a:r>
            <a:r>
              <a:rPr lang="de-DE" dirty="0" smtClean="0"/>
              <a:t> (</a:t>
            </a:r>
            <a:r>
              <a:rPr lang="de-DE" dirty="0" err="1" smtClean="0"/>
              <a:t>acres</a:t>
            </a:r>
            <a:r>
              <a:rPr lang="de-DE" dirty="0" smtClean="0"/>
              <a:t>-test)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smtClean="0"/>
              <a:t>all </a:t>
            </a:r>
            <a:r>
              <a:rPr lang="de-DE" dirty="0" err="1" smtClean="0"/>
              <a:t>services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smtClean="0"/>
              <a:t>on </a:t>
            </a:r>
            <a:r>
              <a:rPr lang="de-DE" dirty="0" err="1" smtClean="0"/>
              <a:t>Arquilllian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ShrinkWrap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AbstractAcresTest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server-</a:t>
            </a:r>
            <a:r>
              <a:rPr lang="de-DE" dirty="0" err="1" smtClean="0"/>
              <a:t>side</a:t>
            </a:r>
            <a:r>
              <a:rPr lang="de-DE" dirty="0" smtClean="0"/>
              <a:t> EJB </a:t>
            </a:r>
            <a:r>
              <a:rPr lang="de-DE" dirty="0" err="1" smtClean="0"/>
              <a:t>tests</a:t>
            </a:r>
            <a:r>
              <a:rPr lang="de-DE" dirty="0" smtClean="0"/>
              <a:t> (</a:t>
            </a:r>
            <a:r>
              <a:rPr lang="de-DE" dirty="0" err="1" smtClean="0"/>
              <a:t>without</a:t>
            </a:r>
            <a:r>
              <a:rPr lang="de-DE" dirty="0" smtClean="0"/>
              <a:t> </a:t>
            </a:r>
            <a:r>
              <a:rPr lang="de-DE" dirty="0" err="1" smtClean="0"/>
              <a:t>security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Sets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in </a:t>
            </a:r>
            <a:r>
              <a:rPr lang="de-DE" dirty="0" err="1" smtClean="0"/>
              <a:t>LoginConfiguration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inject</a:t>
            </a:r>
            <a:r>
              <a:rPr lang="de-DE" dirty="0" smtClean="0"/>
              <a:t> @</a:t>
            </a:r>
            <a:r>
              <a:rPr lang="de-DE" dirty="0" err="1" smtClean="0"/>
              <a:t>Current</a:t>
            </a:r>
            <a:r>
              <a:rPr lang="de-DE" dirty="0" smtClean="0"/>
              <a:t> User in </a:t>
            </a:r>
            <a:r>
              <a:rPr lang="de-DE" dirty="0" err="1" smtClean="0"/>
              <a:t>services</a:t>
            </a:r>
            <a:endParaRPr lang="de-DE" dirty="0" smtClean="0"/>
          </a:p>
          <a:p>
            <a:pPr lvl="1"/>
            <a:r>
              <a:rPr lang="de-DE" dirty="0" err="1" smtClean="0"/>
              <a:t>AbstractAcresRestTest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smtClean="0"/>
              <a:t>REST </a:t>
            </a:r>
            <a:r>
              <a:rPr lang="de-DE" dirty="0" err="1" smtClean="0"/>
              <a:t>client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smtClean="0"/>
              <a:t>web </a:t>
            </a:r>
            <a:r>
              <a:rPr lang="de-DE" dirty="0" err="1" smtClean="0"/>
              <a:t>service</a:t>
            </a:r>
            <a:r>
              <a:rPr lang="de-DE" dirty="0" smtClean="0"/>
              <a:t> </a:t>
            </a:r>
            <a:r>
              <a:rPr lang="de-DE" dirty="0" err="1" smtClean="0"/>
              <a:t>security</a:t>
            </a:r>
            <a:endParaRPr lang="de-DE" dirty="0" smtClean="0"/>
          </a:p>
          <a:p>
            <a:pPr lvl="2"/>
            <a:r>
              <a:rPr lang="de-DE" dirty="0" smtClean="0"/>
              <a:t>Sets HTTP Basic </a:t>
            </a:r>
            <a:r>
              <a:rPr lang="de-DE" dirty="0" err="1" smtClean="0"/>
              <a:t>authentication</a:t>
            </a:r>
            <a:r>
              <a:rPr lang="de-DE" dirty="0" smtClean="0"/>
              <a:t> </a:t>
            </a:r>
            <a:r>
              <a:rPr lang="de-DE" dirty="0" err="1" smtClean="0"/>
              <a:t>header</a:t>
            </a:r>
            <a:r>
              <a:rPr lang="de-DE" dirty="0" smtClean="0"/>
              <a:t> in </a:t>
            </a:r>
            <a:r>
              <a:rPr lang="de-DE" dirty="0" err="1" smtClean="0"/>
              <a:t>ClientRequestFilter</a:t>
            </a: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NFR: </a:t>
            </a:r>
            <a:r>
              <a:rPr lang="de-DE" dirty="0" err="1" smtClean="0"/>
              <a:t>Testing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14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Overview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Demo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Coding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Non-</a:t>
            </a:r>
            <a:r>
              <a:rPr lang="de-DE" dirty="0" err="1" smtClean="0"/>
              <a:t>functional</a:t>
            </a:r>
            <a:r>
              <a:rPr lang="de-DE" dirty="0" smtClean="0"/>
              <a:t> </a:t>
            </a:r>
            <a:r>
              <a:rPr lang="de-DE" dirty="0" err="1" smtClean="0"/>
              <a:t>requirements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smtClean="0"/>
              <a:t>Feedback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34218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940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err="1" smtClean="0"/>
              <a:t>Overview</a:t>
            </a:r>
            <a:endParaRPr lang="de-DE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Demo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 smtClean="0"/>
              <a:t>Coding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Non-</a:t>
            </a:r>
            <a:r>
              <a:rPr lang="de-DE" dirty="0" err="1" smtClean="0"/>
              <a:t>functional</a:t>
            </a:r>
            <a:r>
              <a:rPr lang="de-DE" dirty="0" smtClean="0"/>
              <a:t> </a:t>
            </a:r>
            <a:r>
              <a:rPr lang="de-DE" dirty="0" err="1" smtClean="0"/>
              <a:t>requirements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Feedback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466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SCM / CI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de-DE" dirty="0" err="1" smtClean="0"/>
              <a:t>GitHub</a:t>
            </a:r>
            <a:r>
              <a:rPr lang="de-DE" dirty="0" smtClean="0"/>
              <a:t>: </a:t>
            </a:r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github.com/mbisanz/acres.git</a:t>
            </a:r>
            <a:endParaRPr lang="de-DE" dirty="0" smtClean="0"/>
          </a:p>
          <a:p>
            <a:r>
              <a:rPr lang="de-DE" dirty="0" err="1" smtClean="0"/>
              <a:t>Pushing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upstream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endParaRPr lang="de-DE" dirty="0" smtClean="0"/>
          </a:p>
          <a:p>
            <a:pPr lvl="1"/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everything</a:t>
            </a:r>
            <a:r>
              <a:rPr lang="de-DE" dirty="0" smtClean="0"/>
              <a:t> </a:t>
            </a:r>
            <a:r>
              <a:rPr lang="de-DE" dirty="0" err="1" smtClean="0"/>
              <a:t>compiles</a:t>
            </a:r>
            <a:endParaRPr lang="de-DE" dirty="0" smtClean="0"/>
          </a:p>
          <a:p>
            <a:pPr lvl="1"/>
            <a:r>
              <a:rPr lang="de-DE" dirty="0" err="1" smtClean="0"/>
              <a:t>if</a:t>
            </a:r>
            <a:r>
              <a:rPr lang="de-DE" dirty="0" smtClean="0"/>
              <a:t> all </a:t>
            </a:r>
            <a:r>
              <a:rPr lang="de-DE" dirty="0" err="1" smtClean="0"/>
              <a:t>tests</a:t>
            </a:r>
            <a:r>
              <a:rPr lang="de-DE" dirty="0" smtClean="0"/>
              <a:t> </a:t>
            </a:r>
            <a:r>
              <a:rPr lang="de-DE" dirty="0" smtClean="0"/>
              <a:t>pass</a:t>
            </a:r>
          </a:p>
          <a:p>
            <a:pPr lvl="1"/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changing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client</a:t>
            </a:r>
            <a:r>
              <a:rPr lang="de-DE" dirty="0" smtClean="0"/>
              <a:t> (</a:t>
            </a:r>
            <a:r>
              <a:rPr lang="de-DE" dirty="0" err="1" smtClean="0"/>
              <a:t>acres</a:t>
            </a:r>
            <a:r>
              <a:rPr lang="de-DE" dirty="0" smtClean="0"/>
              <a:t>-web), </a:t>
            </a:r>
            <a:r>
              <a:rPr lang="de-DE" dirty="0" err="1" smtClean="0"/>
              <a:t>re-build</a:t>
            </a:r>
            <a:r>
              <a:rPr lang="de-DE" dirty="0" smtClean="0"/>
              <a:t> </a:t>
            </a:r>
            <a:r>
              <a:rPr lang="de-DE" dirty="0" err="1" smtClean="0"/>
              <a:t>before</a:t>
            </a:r>
            <a:r>
              <a:rPr lang="de-DE" dirty="0" smtClean="0"/>
              <a:t> push</a:t>
            </a:r>
            <a:endParaRPr 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de-DE" dirty="0" err="1" smtClean="0"/>
              <a:t>BuildHive</a:t>
            </a:r>
            <a:r>
              <a:rPr lang="de-DE" dirty="0"/>
              <a:t>: </a:t>
            </a:r>
            <a:r>
              <a:rPr lang="de-DE" dirty="0">
                <a:hlinkClick r:id="rId3"/>
              </a:rPr>
              <a:t>https://buildhive.cloudbees.com/job/mbisanz/job/acres</a:t>
            </a:r>
            <a:r>
              <a:rPr lang="de-DE" dirty="0" smtClean="0">
                <a:hlinkClick r:id="rId3"/>
              </a:rPr>
              <a:t>/</a:t>
            </a:r>
            <a:endParaRPr lang="de-DE" dirty="0" smtClean="0"/>
          </a:p>
          <a:p>
            <a:r>
              <a:rPr lang="de-DE" dirty="0" smtClean="0"/>
              <a:t>CI Cloud Server (Jenkins)</a:t>
            </a:r>
          </a:p>
          <a:p>
            <a:r>
              <a:rPr lang="de-DE" dirty="0" smtClean="0"/>
              <a:t>Integrated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GitHub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015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/>
          <p:cNvSpPr/>
          <p:nvPr/>
        </p:nvSpPr>
        <p:spPr>
          <a:xfrm>
            <a:off x="6084168" y="2934688"/>
            <a:ext cx="2592288" cy="225850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 smtClean="0"/>
              <a:t>EAR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-31304" y="1340768"/>
            <a:ext cx="9142857" cy="1145926"/>
          </a:xfrm>
        </p:spPr>
        <p:txBody>
          <a:bodyPr/>
          <a:lstStyle/>
          <a:p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Architecture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de-DE" dirty="0" smtClean="0"/>
              <a:t>Java EE 7 / </a:t>
            </a:r>
            <a:r>
              <a:rPr lang="de-DE" dirty="0" err="1" smtClean="0"/>
              <a:t>JBoss</a:t>
            </a:r>
            <a:endParaRPr lang="de-DE" dirty="0" smtClean="0"/>
          </a:p>
          <a:p>
            <a:pPr lvl="1"/>
            <a:r>
              <a:rPr lang="de-DE" dirty="0" smtClean="0"/>
              <a:t>Web Front-End</a:t>
            </a:r>
          </a:p>
          <a:p>
            <a:pPr lvl="2"/>
            <a:r>
              <a:rPr lang="de-DE" dirty="0" smtClean="0"/>
              <a:t>HTML/JS</a:t>
            </a:r>
          </a:p>
          <a:p>
            <a:pPr lvl="1"/>
            <a:r>
              <a:rPr lang="de-DE" dirty="0" smtClean="0"/>
              <a:t>REST Layer</a:t>
            </a:r>
          </a:p>
          <a:p>
            <a:pPr lvl="1"/>
            <a:r>
              <a:rPr lang="de-DE" dirty="0" smtClean="0"/>
              <a:t>Service Back-End</a:t>
            </a:r>
          </a:p>
          <a:p>
            <a:pPr lvl="1"/>
            <a:r>
              <a:rPr lang="de-DE" dirty="0" smtClean="0"/>
              <a:t>JMX Monitoring</a:t>
            </a:r>
          </a:p>
          <a:p>
            <a:endParaRPr lang="de-DE" dirty="0"/>
          </a:p>
        </p:txBody>
      </p:sp>
      <p:cxnSp>
        <p:nvCxnSpPr>
          <p:cNvPr id="17" name="Gerade Verbindung mit Pfeil 16"/>
          <p:cNvCxnSpPr>
            <a:stCxn id="30" idx="2"/>
            <a:endCxn id="22" idx="1"/>
          </p:cNvCxnSpPr>
          <p:nvPr/>
        </p:nvCxnSpPr>
        <p:spPr>
          <a:xfrm flipH="1">
            <a:off x="7771493" y="4878904"/>
            <a:ext cx="4863" cy="71033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ussdiagramm: Magnetplattenspeicher 21"/>
          <p:cNvSpPr/>
          <p:nvPr/>
        </p:nvSpPr>
        <p:spPr>
          <a:xfrm>
            <a:off x="7047360" y="5589240"/>
            <a:ext cx="1448266" cy="720080"/>
          </a:xfrm>
          <a:prstGeom prst="flowChartMagneticDisk">
            <a:avLst/>
          </a:prstGeom>
          <a:solidFill>
            <a:schemeClr val="accent5"/>
          </a:solidFill>
          <a:ln>
            <a:noFill/>
          </a:ln>
          <a:effectLst>
            <a:outerShdw blurRad="44450" dist="27940" dir="5400000" algn="ctr">
              <a:srgbClr val="000000">
                <a:alpha val="65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DB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7380312" y="4158824"/>
            <a:ext cx="1080120" cy="64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65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 smtClean="0"/>
              <a:t>Back-End</a:t>
            </a:r>
          </a:p>
          <a:p>
            <a:pPr algn="ctr"/>
            <a:r>
              <a:rPr lang="de-DE" sz="1700" dirty="0" smtClean="0"/>
              <a:t>Service</a:t>
            </a:r>
          </a:p>
        </p:txBody>
      </p:sp>
      <p:sp>
        <p:nvSpPr>
          <p:cNvPr id="4" name="Rechteck 3"/>
          <p:cNvSpPr/>
          <p:nvPr/>
        </p:nvSpPr>
        <p:spPr>
          <a:xfrm>
            <a:off x="4788024" y="1988840"/>
            <a:ext cx="3816424" cy="50405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Browser</a:t>
            </a:r>
            <a:endParaRPr lang="de-DE" dirty="0"/>
          </a:p>
        </p:txBody>
      </p:sp>
      <p:cxnSp>
        <p:nvCxnSpPr>
          <p:cNvPr id="25" name="Gerade Verbindung mit Pfeil 24"/>
          <p:cNvCxnSpPr>
            <a:endCxn id="30" idx="0"/>
          </p:cNvCxnSpPr>
          <p:nvPr/>
        </p:nvCxnSpPr>
        <p:spPr>
          <a:xfrm>
            <a:off x="7766630" y="3870792"/>
            <a:ext cx="9726" cy="3600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/>
          <p:cNvSpPr/>
          <p:nvPr/>
        </p:nvSpPr>
        <p:spPr>
          <a:xfrm>
            <a:off x="7236296" y="4230832"/>
            <a:ext cx="1080120" cy="64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65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 smtClean="0"/>
              <a:t>Back-End</a:t>
            </a:r>
          </a:p>
          <a:p>
            <a:pPr algn="ctr"/>
            <a:r>
              <a:rPr lang="de-DE" sz="1700" dirty="0" smtClean="0"/>
              <a:t>Service</a:t>
            </a:r>
          </a:p>
        </p:txBody>
      </p:sp>
      <p:sp>
        <p:nvSpPr>
          <p:cNvPr id="39" name="Rechteck 38"/>
          <p:cNvSpPr/>
          <p:nvPr/>
        </p:nvSpPr>
        <p:spPr>
          <a:xfrm>
            <a:off x="7092280" y="4302840"/>
            <a:ext cx="1080120" cy="64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65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 smtClean="0"/>
              <a:t>Service</a:t>
            </a:r>
          </a:p>
        </p:txBody>
      </p:sp>
      <p:cxnSp>
        <p:nvCxnSpPr>
          <p:cNvPr id="43" name="Gerade Verbindung mit Pfeil 42"/>
          <p:cNvCxnSpPr/>
          <p:nvPr/>
        </p:nvCxnSpPr>
        <p:spPr>
          <a:xfrm>
            <a:off x="7757199" y="2492896"/>
            <a:ext cx="9431" cy="92297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/>
          <p:cNvSpPr/>
          <p:nvPr/>
        </p:nvSpPr>
        <p:spPr>
          <a:xfrm>
            <a:off x="4139952" y="3429811"/>
            <a:ext cx="1800200" cy="45492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65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 smtClean="0"/>
              <a:t>Web (HTML, JS)</a:t>
            </a:r>
          </a:p>
        </p:txBody>
      </p:sp>
      <p:cxnSp>
        <p:nvCxnSpPr>
          <p:cNvPr id="49" name="Gerade Verbindung mit Pfeil 48"/>
          <p:cNvCxnSpPr/>
          <p:nvPr/>
        </p:nvCxnSpPr>
        <p:spPr>
          <a:xfrm flipV="1">
            <a:off x="5715188" y="2492896"/>
            <a:ext cx="0" cy="92297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hteck 51"/>
          <p:cNvSpPr/>
          <p:nvPr/>
        </p:nvSpPr>
        <p:spPr>
          <a:xfrm>
            <a:off x="6174056" y="4495990"/>
            <a:ext cx="774208" cy="45492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65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 smtClean="0"/>
              <a:t>JMX</a:t>
            </a:r>
          </a:p>
        </p:txBody>
      </p:sp>
      <p:cxnSp>
        <p:nvCxnSpPr>
          <p:cNvPr id="53" name="Gerade Verbindung mit Pfeil 52"/>
          <p:cNvCxnSpPr>
            <a:stCxn id="52" idx="3"/>
          </p:cNvCxnSpPr>
          <p:nvPr/>
        </p:nvCxnSpPr>
        <p:spPr>
          <a:xfrm>
            <a:off x="6948264" y="4723451"/>
            <a:ext cx="179234" cy="1299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7092280" y="3429000"/>
            <a:ext cx="1440160" cy="45492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65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 smtClean="0"/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428821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Technologies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Back-End</a:t>
            </a:r>
          </a:p>
          <a:p>
            <a:r>
              <a:rPr lang="de-DE" dirty="0" smtClean="0"/>
              <a:t>Java EE 7/</a:t>
            </a:r>
            <a:r>
              <a:rPr lang="de-DE" dirty="0" err="1" smtClean="0"/>
              <a:t>JBoss</a:t>
            </a:r>
            <a:r>
              <a:rPr lang="de-DE" dirty="0" smtClean="0"/>
              <a:t> </a:t>
            </a:r>
            <a:r>
              <a:rPr lang="de-DE" dirty="0" err="1" smtClean="0"/>
              <a:t>WildFly</a:t>
            </a:r>
            <a:r>
              <a:rPr lang="de-DE" dirty="0" smtClean="0"/>
              <a:t> 8</a:t>
            </a:r>
          </a:p>
          <a:p>
            <a:r>
              <a:rPr lang="de-DE" dirty="0" smtClean="0"/>
              <a:t>EJB, CDI, JAX-RS</a:t>
            </a:r>
          </a:p>
          <a:p>
            <a:r>
              <a:rPr lang="de-DE" dirty="0" smtClean="0"/>
              <a:t>JPA, MySQL</a:t>
            </a:r>
          </a:p>
          <a:p>
            <a:r>
              <a:rPr lang="de-DE" dirty="0" smtClean="0"/>
              <a:t>JMX</a:t>
            </a:r>
            <a:endParaRPr lang="de-DE" dirty="0"/>
          </a:p>
          <a:p>
            <a:pPr marL="0" indent="0">
              <a:buNone/>
            </a:pPr>
            <a:r>
              <a:rPr lang="de-DE" dirty="0" smtClean="0"/>
              <a:t>Front-End</a:t>
            </a:r>
          </a:p>
          <a:p>
            <a:r>
              <a:rPr lang="de-DE" dirty="0" smtClean="0"/>
              <a:t>HTML</a:t>
            </a:r>
          </a:p>
          <a:p>
            <a:r>
              <a:rPr lang="de-DE" dirty="0" smtClean="0"/>
              <a:t>JavaScript / </a:t>
            </a:r>
            <a:r>
              <a:rPr lang="de-DE" dirty="0" err="1" smtClean="0"/>
              <a:t>AngularJS</a:t>
            </a:r>
            <a:endParaRPr lang="de-DE" dirty="0" smtClean="0"/>
          </a:p>
        </p:txBody>
      </p:sp>
      <p:sp>
        <p:nvSpPr>
          <p:cNvPr id="7" name="Inhaltsplatzhalter 6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Common</a:t>
            </a:r>
          </a:p>
          <a:p>
            <a:r>
              <a:rPr lang="de-DE" dirty="0" err="1" smtClean="0"/>
              <a:t>JUnit</a:t>
            </a:r>
            <a:r>
              <a:rPr lang="de-DE" dirty="0" smtClean="0"/>
              <a:t>, </a:t>
            </a:r>
            <a:r>
              <a:rPr lang="de-DE" dirty="0" err="1" smtClean="0"/>
              <a:t>Arquillian</a:t>
            </a:r>
            <a:endParaRPr lang="de-DE" dirty="0"/>
          </a:p>
          <a:p>
            <a:r>
              <a:rPr lang="de-DE" dirty="0" err="1" smtClean="0"/>
              <a:t>Maven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/ </a:t>
            </a:r>
            <a:r>
              <a:rPr lang="de-DE" dirty="0" err="1" smtClean="0"/>
              <a:t>GitHub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591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Deployment</a:t>
            </a:r>
            <a:r>
              <a:rPr lang="de-DE" dirty="0" smtClean="0"/>
              <a:t>-Units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Currently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release</a:t>
            </a:r>
            <a:r>
              <a:rPr lang="de-DE" dirty="0" smtClean="0"/>
              <a:t> </a:t>
            </a:r>
            <a:r>
              <a:rPr lang="de-DE" dirty="0" err="1" smtClean="0"/>
              <a:t>unit</a:t>
            </a:r>
            <a:r>
              <a:rPr lang="de-DE" dirty="0" smtClean="0"/>
              <a:t> (</a:t>
            </a:r>
            <a:r>
              <a:rPr lang="de-DE" dirty="0" err="1" smtClean="0"/>
              <a:t>acres-dist</a:t>
            </a:r>
            <a:r>
              <a:rPr lang="de-DE" dirty="0" smtClean="0"/>
              <a:t>)</a:t>
            </a:r>
            <a:endParaRPr lang="de-DE" dirty="0"/>
          </a:p>
          <a:p>
            <a:pPr lvl="1"/>
            <a:r>
              <a:rPr lang="de-DE" dirty="0" smtClean="0"/>
              <a:t>EAR</a:t>
            </a:r>
          </a:p>
          <a:p>
            <a:pPr lvl="2"/>
            <a:r>
              <a:rPr lang="de-DE" dirty="0" smtClean="0"/>
              <a:t>Services</a:t>
            </a:r>
          </a:p>
          <a:p>
            <a:pPr lvl="2"/>
            <a:r>
              <a:rPr lang="de-DE" dirty="0" smtClean="0"/>
              <a:t>Web (REST + HTML + JS)</a:t>
            </a:r>
          </a:p>
          <a:p>
            <a:pPr lvl="2"/>
            <a:r>
              <a:rPr lang="de-DE" dirty="0" smtClean="0"/>
              <a:t>Monitoring</a:t>
            </a:r>
          </a:p>
          <a:p>
            <a:pPr lvl="1"/>
            <a:r>
              <a:rPr lang="de-DE" dirty="0" smtClean="0"/>
              <a:t>WAR (</a:t>
            </a:r>
            <a:r>
              <a:rPr lang="de-DE" dirty="0" err="1" smtClean="0"/>
              <a:t>client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Database </a:t>
            </a:r>
            <a:r>
              <a:rPr lang="de-DE" dirty="0" err="1" smtClean="0"/>
              <a:t>scripts</a:t>
            </a:r>
            <a:endParaRPr lang="de-DE" dirty="0" smtClean="0"/>
          </a:p>
          <a:p>
            <a:pPr lvl="1"/>
            <a:r>
              <a:rPr lang="de-DE" dirty="0" smtClean="0"/>
              <a:t>Environment </a:t>
            </a:r>
            <a:r>
              <a:rPr lang="de-DE" dirty="0" err="1" smtClean="0"/>
              <a:t>configuration</a:t>
            </a:r>
            <a:r>
              <a:rPr lang="de-DE" dirty="0"/>
              <a:t> </a:t>
            </a:r>
            <a:r>
              <a:rPr lang="de-DE" dirty="0" smtClean="0"/>
              <a:t>+ </a:t>
            </a:r>
            <a:r>
              <a:rPr lang="de-DE" dirty="0" err="1" smtClean="0"/>
              <a:t>setup</a:t>
            </a:r>
            <a:r>
              <a:rPr lang="de-DE" dirty="0" smtClean="0"/>
              <a:t> </a:t>
            </a:r>
            <a:r>
              <a:rPr lang="de-DE" dirty="0" err="1" smtClean="0"/>
              <a:t>instructions</a:t>
            </a:r>
            <a:r>
              <a:rPr lang="de-DE" dirty="0" smtClean="0"/>
              <a:t> (README.md)</a:t>
            </a: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5292650" y="2556173"/>
            <a:ext cx="3232254" cy="864096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44450" dist="27940" dir="5400000" algn="ctr">
              <a:srgbClr val="000000">
                <a:alpha val="65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 smtClean="0"/>
              <a:t>JBoss</a:t>
            </a:r>
            <a:r>
              <a:rPr lang="de-DE" dirty="0" smtClean="0"/>
              <a:t> </a:t>
            </a:r>
            <a:r>
              <a:rPr lang="de-DE" dirty="0" err="1" smtClean="0"/>
              <a:t>WildFly</a:t>
            </a:r>
            <a:endParaRPr lang="de-DE" dirty="0"/>
          </a:p>
        </p:txBody>
      </p:sp>
      <p:sp>
        <p:nvSpPr>
          <p:cNvPr id="7" name="Flussdiagramm: Magnetplattenspeicher 6"/>
          <p:cNvSpPr/>
          <p:nvPr/>
        </p:nvSpPr>
        <p:spPr>
          <a:xfrm>
            <a:off x="6184644" y="4021642"/>
            <a:ext cx="1448266" cy="936104"/>
          </a:xfrm>
          <a:prstGeom prst="flowChartMagneticDisk">
            <a:avLst/>
          </a:prstGeom>
          <a:solidFill>
            <a:schemeClr val="accent5"/>
          </a:solidFill>
          <a:ln>
            <a:noFill/>
          </a:ln>
          <a:effectLst>
            <a:outerShdw blurRad="44450" dist="27940" dir="5400000" algn="ctr">
              <a:srgbClr val="000000">
                <a:alpha val="65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MySQL</a:t>
            </a:r>
            <a:endParaRPr lang="de-DE" dirty="0"/>
          </a:p>
        </p:txBody>
      </p:sp>
      <p:cxnSp>
        <p:nvCxnSpPr>
          <p:cNvPr id="8" name="Gerade Verbindung mit Pfeil 7"/>
          <p:cNvCxnSpPr>
            <a:stCxn id="6" idx="2"/>
            <a:endCxn id="7" idx="1"/>
          </p:cNvCxnSpPr>
          <p:nvPr/>
        </p:nvCxnSpPr>
        <p:spPr>
          <a:xfrm>
            <a:off x="6908777" y="3420269"/>
            <a:ext cx="0" cy="601373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/>
          <p:cNvSpPr/>
          <p:nvPr/>
        </p:nvSpPr>
        <p:spPr>
          <a:xfrm>
            <a:off x="5436096" y="2988221"/>
            <a:ext cx="1008112" cy="32403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65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EAR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6512733" y="4077072"/>
            <a:ext cx="792088" cy="32403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65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DDL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7380312" y="2996952"/>
            <a:ext cx="1008112" cy="32403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65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WAR</a:t>
            </a:r>
            <a:endParaRPr lang="de-DE" dirty="0"/>
          </a:p>
        </p:txBody>
      </p:sp>
      <p:sp>
        <p:nvSpPr>
          <p:cNvPr id="2" name="Flussdiagramm: Dokument 1"/>
          <p:cNvSpPr/>
          <p:nvPr/>
        </p:nvSpPr>
        <p:spPr>
          <a:xfrm>
            <a:off x="5044113" y="4077072"/>
            <a:ext cx="783965" cy="468052"/>
          </a:xfrm>
          <a:prstGeom prst="flowChartDocumen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65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doc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170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hteck 189"/>
          <p:cNvSpPr/>
          <p:nvPr/>
        </p:nvSpPr>
        <p:spPr>
          <a:xfrm>
            <a:off x="3640232" y="3573016"/>
            <a:ext cx="2299919" cy="2376264"/>
          </a:xfrm>
          <a:prstGeom prst="rect">
            <a:avLst/>
          </a:prstGeom>
          <a:ln w="76200"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Release-Units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6300192" y="3845362"/>
            <a:ext cx="1584176" cy="50405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 smtClean="0"/>
              <a:t>acres</a:t>
            </a:r>
            <a:r>
              <a:rPr lang="de-DE" sz="1600" dirty="0" smtClean="0"/>
              <a:t>-web</a:t>
            </a:r>
            <a:endParaRPr lang="de-DE" sz="1600" dirty="0"/>
          </a:p>
        </p:txBody>
      </p:sp>
      <p:sp>
        <p:nvSpPr>
          <p:cNvPr id="8" name="Rechteck 7"/>
          <p:cNvSpPr/>
          <p:nvPr/>
        </p:nvSpPr>
        <p:spPr>
          <a:xfrm>
            <a:off x="4022749" y="3711285"/>
            <a:ext cx="1584176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 smtClean="0"/>
              <a:t>acres</a:t>
            </a:r>
            <a:r>
              <a:rPr lang="de-DE" sz="1600" dirty="0" smtClean="0"/>
              <a:t>-service-xxx</a:t>
            </a:r>
            <a:endParaRPr lang="de-DE" sz="1600" dirty="0"/>
          </a:p>
        </p:txBody>
      </p:sp>
      <p:sp>
        <p:nvSpPr>
          <p:cNvPr id="9" name="Rechteck 8"/>
          <p:cNvSpPr/>
          <p:nvPr/>
        </p:nvSpPr>
        <p:spPr>
          <a:xfrm>
            <a:off x="1691684" y="5301208"/>
            <a:ext cx="1584176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 smtClean="0"/>
              <a:t>acres</a:t>
            </a:r>
            <a:r>
              <a:rPr lang="de-DE" sz="1600" dirty="0" smtClean="0"/>
              <a:t>-</a:t>
            </a:r>
            <a:r>
              <a:rPr lang="de-DE" sz="1600" dirty="0" err="1" smtClean="0"/>
              <a:t>parent</a:t>
            </a:r>
            <a:r>
              <a:rPr lang="de-DE" sz="1600" dirty="0" smtClean="0"/>
              <a:t>-service-</a:t>
            </a:r>
            <a:r>
              <a:rPr lang="de-DE" sz="1600" dirty="0" err="1" smtClean="0"/>
              <a:t>impl</a:t>
            </a:r>
            <a:endParaRPr lang="de-DE" sz="1600" dirty="0"/>
          </a:p>
        </p:txBody>
      </p:sp>
      <p:sp>
        <p:nvSpPr>
          <p:cNvPr id="35" name="Rechteck 34"/>
          <p:cNvSpPr/>
          <p:nvPr/>
        </p:nvSpPr>
        <p:spPr>
          <a:xfrm>
            <a:off x="1702367" y="4591000"/>
            <a:ext cx="1584176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 smtClean="0"/>
              <a:t>acres</a:t>
            </a:r>
            <a:r>
              <a:rPr lang="de-DE" sz="1600" dirty="0" smtClean="0"/>
              <a:t>-</a:t>
            </a:r>
            <a:r>
              <a:rPr lang="de-DE" sz="1600" dirty="0" err="1" smtClean="0"/>
              <a:t>parent</a:t>
            </a:r>
            <a:r>
              <a:rPr lang="de-DE" sz="1600" dirty="0" smtClean="0"/>
              <a:t>-service-</a:t>
            </a:r>
            <a:r>
              <a:rPr lang="de-DE" sz="1600" dirty="0" err="1" smtClean="0"/>
              <a:t>intf</a:t>
            </a:r>
            <a:endParaRPr lang="de-DE" sz="1600" dirty="0"/>
          </a:p>
        </p:txBody>
      </p:sp>
      <p:sp>
        <p:nvSpPr>
          <p:cNvPr id="36" name="Rechteck 35"/>
          <p:cNvSpPr/>
          <p:nvPr/>
        </p:nvSpPr>
        <p:spPr>
          <a:xfrm>
            <a:off x="6122104" y="2060848"/>
            <a:ext cx="1584176" cy="50405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 smtClean="0"/>
              <a:t>acres-ear</a:t>
            </a:r>
            <a:endParaRPr lang="de-DE" sz="1600" dirty="0"/>
          </a:p>
        </p:txBody>
      </p:sp>
      <p:sp>
        <p:nvSpPr>
          <p:cNvPr id="37" name="Rechteck 36"/>
          <p:cNvSpPr/>
          <p:nvPr/>
        </p:nvSpPr>
        <p:spPr>
          <a:xfrm>
            <a:off x="6111319" y="2852936"/>
            <a:ext cx="1584176" cy="50405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 smtClean="0"/>
              <a:t>acres</a:t>
            </a:r>
            <a:r>
              <a:rPr lang="de-DE" sz="1600" dirty="0" smtClean="0"/>
              <a:t>-rest</a:t>
            </a:r>
            <a:endParaRPr lang="de-DE" sz="1600" dirty="0"/>
          </a:p>
        </p:txBody>
      </p:sp>
      <p:cxnSp>
        <p:nvCxnSpPr>
          <p:cNvPr id="43" name="Gewinkelte Verbindung 42"/>
          <p:cNvCxnSpPr/>
          <p:nvPr/>
        </p:nvCxnSpPr>
        <p:spPr>
          <a:xfrm rot="10800000" flipH="1">
            <a:off x="1691684" y="1844824"/>
            <a:ext cx="2602970" cy="3636404"/>
          </a:xfrm>
          <a:prstGeom prst="bentConnector4">
            <a:avLst>
              <a:gd name="adj1" fmla="val -27183"/>
              <a:gd name="adj2" fmla="val 80706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6" name="Rechteck 45"/>
          <p:cNvSpPr/>
          <p:nvPr/>
        </p:nvSpPr>
        <p:spPr>
          <a:xfrm>
            <a:off x="4018717" y="4365104"/>
            <a:ext cx="1584176" cy="50405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 smtClean="0"/>
              <a:t>acres</a:t>
            </a:r>
            <a:r>
              <a:rPr lang="de-DE" sz="1600" dirty="0" smtClean="0"/>
              <a:t>-service-xxx-</a:t>
            </a:r>
            <a:r>
              <a:rPr lang="de-DE" sz="1600" dirty="0" err="1" smtClean="0"/>
              <a:t>intf</a:t>
            </a:r>
            <a:endParaRPr lang="de-DE" sz="1600" dirty="0"/>
          </a:p>
        </p:txBody>
      </p:sp>
      <p:sp>
        <p:nvSpPr>
          <p:cNvPr id="47" name="Rechteck 46"/>
          <p:cNvSpPr/>
          <p:nvPr/>
        </p:nvSpPr>
        <p:spPr>
          <a:xfrm>
            <a:off x="4018717" y="5085184"/>
            <a:ext cx="1584176" cy="50405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 smtClean="0"/>
              <a:t>acres</a:t>
            </a:r>
            <a:r>
              <a:rPr lang="de-DE" sz="1600" dirty="0" smtClean="0"/>
              <a:t>-service-xxx-</a:t>
            </a:r>
            <a:r>
              <a:rPr lang="de-DE" sz="1600" dirty="0" err="1" smtClean="0"/>
              <a:t>impl</a:t>
            </a:r>
            <a:endParaRPr lang="de-DE" sz="1600" dirty="0"/>
          </a:p>
        </p:txBody>
      </p:sp>
      <p:cxnSp>
        <p:nvCxnSpPr>
          <p:cNvPr id="61" name="Gewinkelte Verbindung 60"/>
          <p:cNvCxnSpPr/>
          <p:nvPr/>
        </p:nvCxnSpPr>
        <p:spPr>
          <a:xfrm rot="10800000" flipH="1">
            <a:off x="1702367" y="1844824"/>
            <a:ext cx="2777508" cy="2926196"/>
          </a:xfrm>
          <a:prstGeom prst="bentConnector4">
            <a:avLst>
              <a:gd name="adj1" fmla="val -18812"/>
              <a:gd name="adj2" fmla="val 65838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3" name="Gewinkelte Verbindung 92"/>
          <p:cNvCxnSpPr/>
          <p:nvPr/>
        </p:nvCxnSpPr>
        <p:spPr>
          <a:xfrm>
            <a:off x="5455015" y="1772816"/>
            <a:ext cx="667089" cy="43275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94"/>
          <p:cNvCxnSpPr>
            <a:stCxn id="4" idx="2"/>
            <a:endCxn id="37" idx="1"/>
          </p:cNvCxnSpPr>
          <p:nvPr/>
        </p:nvCxnSpPr>
        <p:spPr>
          <a:xfrm rot="16200000" flipH="1">
            <a:off x="4824945" y="1818590"/>
            <a:ext cx="1260140" cy="131260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>
            <a:stCxn id="4" idx="2"/>
            <a:endCxn id="8" idx="0"/>
          </p:cNvCxnSpPr>
          <p:nvPr/>
        </p:nvCxnSpPr>
        <p:spPr>
          <a:xfrm>
            <a:off x="4798711" y="1844824"/>
            <a:ext cx="16126" cy="18664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Gewinkelte Verbindung 101"/>
          <p:cNvCxnSpPr>
            <a:stCxn id="8" idx="1"/>
            <a:endCxn id="46" idx="1"/>
          </p:cNvCxnSpPr>
          <p:nvPr/>
        </p:nvCxnSpPr>
        <p:spPr>
          <a:xfrm rot="10800000" flipV="1">
            <a:off x="4018717" y="3963312"/>
            <a:ext cx="4032" cy="653819"/>
          </a:xfrm>
          <a:prstGeom prst="bentConnector3">
            <a:avLst>
              <a:gd name="adj1" fmla="val 576964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Gewinkelte Verbindung 103"/>
          <p:cNvCxnSpPr>
            <a:stCxn id="8" idx="1"/>
            <a:endCxn id="47" idx="1"/>
          </p:cNvCxnSpPr>
          <p:nvPr/>
        </p:nvCxnSpPr>
        <p:spPr>
          <a:xfrm rot="10800000" flipV="1">
            <a:off x="4018717" y="3963312"/>
            <a:ext cx="4032" cy="1373899"/>
          </a:xfrm>
          <a:prstGeom prst="bentConnector3">
            <a:avLst>
              <a:gd name="adj1" fmla="val 576964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Gewinkelte Verbindung 122"/>
          <p:cNvCxnSpPr>
            <a:stCxn id="4" idx="2"/>
            <a:endCxn id="7" idx="0"/>
          </p:cNvCxnSpPr>
          <p:nvPr/>
        </p:nvCxnSpPr>
        <p:spPr>
          <a:xfrm rot="16200000" flipH="1">
            <a:off x="4945226" y="1698308"/>
            <a:ext cx="2000538" cy="2293569"/>
          </a:xfrm>
          <a:prstGeom prst="bentConnector3">
            <a:avLst>
              <a:gd name="adj1" fmla="val 8210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Rechteck 124"/>
          <p:cNvSpPr/>
          <p:nvPr/>
        </p:nvSpPr>
        <p:spPr>
          <a:xfrm>
            <a:off x="8195640" y="1304764"/>
            <a:ext cx="720080" cy="2520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pom</a:t>
            </a:r>
            <a:endParaRPr lang="de-DE" sz="1400" dirty="0" smtClean="0"/>
          </a:p>
        </p:txBody>
      </p:sp>
      <p:sp>
        <p:nvSpPr>
          <p:cNvPr id="126" name="Rechteck 125"/>
          <p:cNvSpPr/>
          <p:nvPr/>
        </p:nvSpPr>
        <p:spPr>
          <a:xfrm>
            <a:off x="8195640" y="1664804"/>
            <a:ext cx="720080" cy="25202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jar</a:t>
            </a:r>
            <a:endParaRPr lang="de-DE" sz="1400" dirty="0" smtClean="0"/>
          </a:p>
        </p:txBody>
      </p:sp>
      <p:sp>
        <p:nvSpPr>
          <p:cNvPr id="127" name="Rechteck 126"/>
          <p:cNvSpPr/>
          <p:nvPr/>
        </p:nvSpPr>
        <p:spPr>
          <a:xfrm>
            <a:off x="8195640" y="2024844"/>
            <a:ext cx="720080" cy="25202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ejb</a:t>
            </a:r>
            <a:endParaRPr lang="de-DE" sz="1400" dirty="0" smtClean="0"/>
          </a:p>
        </p:txBody>
      </p:sp>
      <p:sp>
        <p:nvSpPr>
          <p:cNvPr id="128" name="Rechteck 127"/>
          <p:cNvSpPr/>
          <p:nvPr/>
        </p:nvSpPr>
        <p:spPr>
          <a:xfrm>
            <a:off x="8195640" y="2384884"/>
            <a:ext cx="720080" cy="25202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war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8195640" y="2744924"/>
            <a:ext cx="720080" cy="25202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ear</a:t>
            </a:r>
            <a:endParaRPr lang="de-DE" sz="1400" dirty="0" smtClean="0"/>
          </a:p>
        </p:txBody>
      </p:sp>
      <p:cxnSp>
        <p:nvCxnSpPr>
          <p:cNvPr id="131" name="Gerade Verbindung mit Pfeil 130"/>
          <p:cNvCxnSpPr/>
          <p:nvPr/>
        </p:nvCxnSpPr>
        <p:spPr>
          <a:xfrm>
            <a:off x="8231644" y="3789040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feld 131"/>
          <p:cNvSpPr txBox="1"/>
          <p:nvPr/>
        </p:nvSpPr>
        <p:spPr>
          <a:xfrm>
            <a:off x="8149159" y="3789040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modules</a:t>
            </a:r>
            <a:endParaRPr lang="de-DE" sz="1400" dirty="0"/>
          </a:p>
        </p:txBody>
      </p:sp>
      <p:cxnSp>
        <p:nvCxnSpPr>
          <p:cNvPr id="134" name="Gerade Verbindung mit Pfeil 133"/>
          <p:cNvCxnSpPr/>
          <p:nvPr/>
        </p:nvCxnSpPr>
        <p:spPr>
          <a:xfrm>
            <a:off x="8231644" y="4273351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5" name="Textfeld 134"/>
          <p:cNvSpPr txBox="1"/>
          <p:nvPr/>
        </p:nvSpPr>
        <p:spPr>
          <a:xfrm>
            <a:off x="8220909" y="4273351"/>
            <a:ext cx="669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parent</a:t>
            </a:r>
            <a:endParaRPr lang="de-DE" sz="1400" dirty="0"/>
          </a:p>
        </p:txBody>
      </p:sp>
      <p:cxnSp>
        <p:nvCxnSpPr>
          <p:cNvPr id="136" name="Gerade Verbindung mit Pfeil 135"/>
          <p:cNvCxnSpPr/>
          <p:nvPr/>
        </p:nvCxnSpPr>
        <p:spPr>
          <a:xfrm>
            <a:off x="8231644" y="4705399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7" name="Textfeld 136"/>
          <p:cNvSpPr txBox="1"/>
          <p:nvPr/>
        </p:nvSpPr>
        <p:spPr>
          <a:xfrm>
            <a:off x="8149159" y="4705399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depends</a:t>
            </a:r>
            <a:endParaRPr lang="de-DE" sz="1400" dirty="0"/>
          </a:p>
        </p:txBody>
      </p:sp>
      <p:cxnSp>
        <p:nvCxnSpPr>
          <p:cNvPr id="139" name="Gerade Verbindung mit Pfeil 138"/>
          <p:cNvCxnSpPr/>
          <p:nvPr/>
        </p:nvCxnSpPr>
        <p:spPr>
          <a:xfrm flipH="1">
            <a:off x="3265780" y="4705399"/>
            <a:ext cx="7489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1" name="Gerade Verbindung mit Pfeil 140"/>
          <p:cNvCxnSpPr/>
          <p:nvPr/>
        </p:nvCxnSpPr>
        <p:spPr>
          <a:xfrm flipH="1">
            <a:off x="3238847" y="5482750"/>
            <a:ext cx="8027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3" name="Gewinkelte Verbindung 162"/>
          <p:cNvCxnSpPr>
            <a:stCxn id="36" idx="1"/>
            <a:endCxn id="47" idx="3"/>
          </p:cNvCxnSpPr>
          <p:nvPr/>
        </p:nvCxnSpPr>
        <p:spPr>
          <a:xfrm rot="10800000" flipV="1">
            <a:off x="5602894" y="2312876"/>
            <a:ext cx="519211" cy="302433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9" name="Gerade Verbindung mit Pfeil 178"/>
          <p:cNvCxnSpPr>
            <a:stCxn id="47" idx="0"/>
            <a:endCxn id="46" idx="2"/>
          </p:cNvCxnSpPr>
          <p:nvPr/>
        </p:nvCxnSpPr>
        <p:spPr>
          <a:xfrm flipV="1">
            <a:off x="4810805" y="4869160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7" name="Gerade Verbindung mit Pfeil 186"/>
          <p:cNvCxnSpPr>
            <a:stCxn id="36" idx="2"/>
            <a:endCxn id="37" idx="0"/>
          </p:cNvCxnSpPr>
          <p:nvPr/>
        </p:nvCxnSpPr>
        <p:spPr>
          <a:xfrm flipH="1">
            <a:off x="6903407" y="2564904"/>
            <a:ext cx="10785" cy="2880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3" name="Rechteck 62"/>
          <p:cNvSpPr/>
          <p:nvPr/>
        </p:nvSpPr>
        <p:spPr>
          <a:xfrm>
            <a:off x="1691680" y="3861048"/>
            <a:ext cx="1584176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 smtClean="0"/>
              <a:t>acres</a:t>
            </a:r>
            <a:r>
              <a:rPr lang="de-DE" sz="1600" dirty="0" smtClean="0"/>
              <a:t>-</a:t>
            </a:r>
            <a:r>
              <a:rPr lang="de-DE" sz="1600" dirty="0" err="1" smtClean="0"/>
              <a:t>parent</a:t>
            </a:r>
            <a:r>
              <a:rPr lang="de-DE" sz="1600" dirty="0" smtClean="0"/>
              <a:t>-service</a:t>
            </a:r>
            <a:endParaRPr lang="de-DE" sz="1600" dirty="0"/>
          </a:p>
        </p:txBody>
      </p:sp>
      <p:cxnSp>
        <p:nvCxnSpPr>
          <p:cNvPr id="23" name="Gewinkelte Verbindung 22"/>
          <p:cNvCxnSpPr/>
          <p:nvPr/>
        </p:nvCxnSpPr>
        <p:spPr>
          <a:xfrm rot="5400000" flipH="1" flipV="1">
            <a:off x="2489112" y="1695465"/>
            <a:ext cx="2016224" cy="2314943"/>
          </a:xfrm>
          <a:prstGeom prst="bentConnector3">
            <a:avLst>
              <a:gd name="adj1" fmla="val 39742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" name="Gewinkelte Verbindung 5"/>
          <p:cNvCxnSpPr>
            <a:stCxn id="63" idx="1"/>
            <a:endCxn id="35" idx="1"/>
          </p:cNvCxnSpPr>
          <p:nvPr/>
        </p:nvCxnSpPr>
        <p:spPr>
          <a:xfrm rot="10800000" flipH="1" flipV="1">
            <a:off x="1691679" y="4113076"/>
            <a:ext cx="10687" cy="729952"/>
          </a:xfrm>
          <a:prstGeom prst="bentConnector3">
            <a:avLst>
              <a:gd name="adj1" fmla="val -213904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winkelte Verbindung 10"/>
          <p:cNvCxnSpPr>
            <a:stCxn id="63" idx="1"/>
            <a:endCxn id="9" idx="1"/>
          </p:cNvCxnSpPr>
          <p:nvPr/>
        </p:nvCxnSpPr>
        <p:spPr>
          <a:xfrm rot="10800000" flipH="1" flipV="1">
            <a:off x="1691680" y="4113076"/>
            <a:ext cx="4" cy="1440160"/>
          </a:xfrm>
          <a:prstGeom prst="bentConnector3">
            <a:avLst>
              <a:gd name="adj1" fmla="val -57150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winkelte Verbindung 14"/>
          <p:cNvCxnSpPr>
            <a:stCxn id="4" idx="2"/>
            <a:endCxn id="63" idx="0"/>
          </p:cNvCxnSpPr>
          <p:nvPr/>
        </p:nvCxnSpPr>
        <p:spPr>
          <a:xfrm rot="5400000">
            <a:off x="2633128" y="1695465"/>
            <a:ext cx="2016224" cy="2314943"/>
          </a:xfrm>
          <a:prstGeom prst="bentConnector3">
            <a:avLst>
              <a:gd name="adj1" fmla="val 8131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4042627" y="6093296"/>
            <a:ext cx="1584176" cy="50405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 smtClean="0"/>
              <a:t>acres</a:t>
            </a:r>
            <a:r>
              <a:rPr lang="de-DE" sz="1600" dirty="0" smtClean="0"/>
              <a:t>-test</a:t>
            </a:r>
            <a:endParaRPr lang="de-DE" sz="1600" dirty="0"/>
          </a:p>
        </p:txBody>
      </p:sp>
      <p:cxnSp>
        <p:nvCxnSpPr>
          <p:cNvPr id="14" name="Gewinkelte Verbindung 13"/>
          <p:cNvCxnSpPr>
            <a:stCxn id="4" idx="2"/>
            <a:endCxn id="59" idx="1"/>
          </p:cNvCxnSpPr>
          <p:nvPr/>
        </p:nvCxnSpPr>
        <p:spPr>
          <a:xfrm rot="5400000">
            <a:off x="2170419" y="3717032"/>
            <a:ext cx="4500500" cy="756084"/>
          </a:xfrm>
          <a:prstGeom prst="bentConnector4">
            <a:avLst>
              <a:gd name="adj1" fmla="val 10193"/>
              <a:gd name="adj2" fmla="val 54488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59" idx="0"/>
            <a:endCxn id="47" idx="2"/>
          </p:cNvCxnSpPr>
          <p:nvPr/>
        </p:nvCxnSpPr>
        <p:spPr>
          <a:xfrm flipH="1" flipV="1">
            <a:off x="4810805" y="5589240"/>
            <a:ext cx="2391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Rechteck 3"/>
          <p:cNvSpPr/>
          <p:nvPr/>
        </p:nvSpPr>
        <p:spPr>
          <a:xfrm>
            <a:off x="4006623" y="1340768"/>
            <a:ext cx="1584176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 smtClean="0"/>
              <a:t>acres</a:t>
            </a:r>
            <a:endParaRPr lang="de-DE" sz="1600" dirty="0"/>
          </a:p>
        </p:txBody>
      </p:sp>
      <p:sp>
        <p:nvSpPr>
          <p:cNvPr id="84" name="Rechteck 83"/>
          <p:cNvSpPr/>
          <p:nvPr/>
        </p:nvSpPr>
        <p:spPr>
          <a:xfrm>
            <a:off x="6122105" y="1340057"/>
            <a:ext cx="1584176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 smtClean="0"/>
              <a:t>acres-dist</a:t>
            </a:r>
            <a:endParaRPr lang="de-DE" sz="1600" dirty="0"/>
          </a:p>
        </p:txBody>
      </p:sp>
      <p:cxnSp>
        <p:nvCxnSpPr>
          <p:cNvPr id="44" name="Gerade Verbindung mit Pfeil 43"/>
          <p:cNvCxnSpPr>
            <a:stCxn id="4" idx="3"/>
            <a:endCxn id="84" idx="1"/>
          </p:cNvCxnSpPr>
          <p:nvPr/>
        </p:nvCxnSpPr>
        <p:spPr>
          <a:xfrm flipV="1">
            <a:off x="5590799" y="1592085"/>
            <a:ext cx="531306" cy="7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72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Services</a:t>
            </a:r>
            <a:endParaRPr lang="de-DE" dirty="0"/>
          </a:p>
        </p:txBody>
      </p:sp>
      <p:sp>
        <p:nvSpPr>
          <p:cNvPr id="48" name="Rechteck 47"/>
          <p:cNvSpPr/>
          <p:nvPr/>
        </p:nvSpPr>
        <p:spPr>
          <a:xfrm>
            <a:off x="899592" y="4581128"/>
            <a:ext cx="1584176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 smtClean="0"/>
              <a:t>common</a:t>
            </a:r>
            <a:endParaRPr lang="de-DE" sz="1600" dirty="0"/>
          </a:p>
        </p:txBody>
      </p:sp>
      <p:sp>
        <p:nvSpPr>
          <p:cNvPr id="49" name="Rechteck 48"/>
          <p:cNvSpPr/>
          <p:nvPr/>
        </p:nvSpPr>
        <p:spPr>
          <a:xfrm>
            <a:off x="6588224" y="4581128"/>
            <a:ext cx="1584176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 smtClean="0"/>
              <a:t>user</a:t>
            </a:r>
            <a:endParaRPr lang="de-DE" sz="1600" dirty="0"/>
          </a:p>
        </p:txBody>
      </p:sp>
      <p:sp>
        <p:nvSpPr>
          <p:cNvPr id="50" name="Rechteck 49"/>
          <p:cNvSpPr/>
          <p:nvPr/>
        </p:nvSpPr>
        <p:spPr>
          <a:xfrm>
            <a:off x="3779912" y="4581128"/>
            <a:ext cx="1584176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 smtClean="0"/>
              <a:t>aircraft</a:t>
            </a:r>
            <a:endParaRPr lang="de-DE" sz="1600" dirty="0"/>
          </a:p>
        </p:txBody>
      </p:sp>
      <p:sp>
        <p:nvSpPr>
          <p:cNvPr id="51" name="Rechteck 50"/>
          <p:cNvSpPr/>
          <p:nvPr/>
        </p:nvSpPr>
        <p:spPr>
          <a:xfrm>
            <a:off x="5148064" y="3104964"/>
            <a:ext cx="1584176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 smtClean="0"/>
              <a:t>license</a:t>
            </a:r>
            <a:endParaRPr lang="de-DE" sz="1600" dirty="0"/>
          </a:p>
        </p:txBody>
      </p:sp>
      <p:sp>
        <p:nvSpPr>
          <p:cNvPr id="52" name="Rechteck 51"/>
          <p:cNvSpPr/>
          <p:nvPr/>
        </p:nvSpPr>
        <p:spPr>
          <a:xfrm>
            <a:off x="2339752" y="2564904"/>
            <a:ext cx="1584176" cy="5040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 smtClean="0"/>
              <a:t>reservation</a:t>
            </a:r>
            <a:endParaRPr lang="de-DE" sz="1600" dirty="0"/>
          </a:p>
        </p:txBody>
      </p:sp>
      <p:cxnSp>
        <p:nvCxnSpPr>
          <p:cNvPr id="5" name="Gerade Verbindung mit Pfeil 4"/>
          <p:cNvCxnSpPr>
            <a:stCxn id="50" idx="1"/>
            <a:endCxn id="48" idx="3"/>
          </p:cNvCxnSpPr>
          <p:nvPr/>
        </p:nvCxnSpPr>
        <p:spPr>
          <a:xfrm flipH="1">
            <a:off x="2483768" y="4833156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49" idx="1"/>
            <a:endCxn id="50" idx="3"/>
          </p:cNvCxnSpPr>
          <p:nvPr/>
        </p:nvCxnSpPr>
        <p:spPr>
          <a:xfrm flipH="1">
            <a:off x="5364088" y="4833156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winkelte Verbindung 16"/>
          <p:cNvCxnSpPr>
            <a:stCxn id="49" idx="2"/>
            <a:endCxn id="48" idx="2"/>
          </p:cNvCxnSpPr>
          <p:nvPr/>
        </p:nvCxnSpPr>
        <p:spPr>
          <a:xfrm rot="5400000">
            <a:off x="4535996" y="2240868"/>
            <a:ext cx="12700" cy="5688632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winkelte Verbindung 20"/>
          <p:cNvCxnSpPr>
            <a:stCxn id="51" idx="2"/>
            <a:endCxn id="49" idx="0"/>
          </p:cNvCxnSpPr>
          <p:nvPr/>
        </p:nvCxnSpPr>
        <p:spPr>
          <a:xfrm rot="16200000" flipH="1">
            <a:off x="6174178" y="3374994"/>
            <a:ext cx="972108" cy="144016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winkelte Verbindung 23"/>
          <p:cNvCxnSpPr>
            <a:stCxn id="51" idx="2"/>
            <a:endCxn id="50" idx="0"/>
          </p:cNvCxnSpPr>
          <p:nvPr/>
        </p:nvCxnSpPr>
        <p:spPr>
          <a:xfrm rot="5400000">
            <a:off x="4770022" y="3410998"/>
            <a:ext cx="972108" cy="136815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winkelte Verbindung 25"/>
          <p:cNvCxnSpPr>
            <a:stCxn id="51" idx="2"/>
            <a:endCxn id="48" idx="0"/>
          </p:cNvCxnSpPr>
          <p:nvPr/>
        </p:nvCxnSpPr>
        <p:spPr>
          <a:xfrm rot="5400000">
            <a:off x="3329862" y="1970838"/>
            <a:ext cx="972108" cy="424847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stCxn id="52" idx="3"/>
            <a:endCxn id="51" idx="0"/>
          </p:cNvCxnSpPr>
          <p:nvPr/>
        </p:nvCxnSpPr>
        <p:spPr>
          <a:xfrm>
            <a:off x="3923928" y="2816932"/>
            <a:ext cx="2016224" cy="2880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winkelte Verbindung 31"/>
          <p:cNvCxnSpPr/>
          <p:nvPr/>
        </p:nvCxnSpPr>
        <p:spPr>
          <a:xfrm rot="16200000" flipH="1">
            <a:off x="4355976" y="1700808"/>
            <a:ext cx="1512168" cy="424847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winkelte Verbindung 37"/>
          <p:cNvCxnSpPr/>
          <p:nvPr/>
        </p:nvCxnSpPr>
        <p:spPr>
          <a:xfrm rot="16200000" flipH="1">
            <a:off x="2951820" y="3104964"/>
            <a:ext cx="1512168" cy="144016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winkelte Verbindung 39"/>
          <p:cNvCxnSpPr/>
          <p:nvPr/>
        </p:nvCxnSpPr>
        <p:spPr>
          <a:xfrm rot="5400000">
            <a:off x="1511660" y="3104964"/>
            <a:ext cx="1512168" cy="144016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6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rlage_PRODYNA_2013">
  <a:themeElements>
    <a:clrScheme name="Prodyna It Consulting">
      <a:dk1>
        <a:srgbClr val="929181"/>
      </a:dk1>
      <a:lt1>
        <a:sysClr val="window" lastClr="FFFFFF"/>
      </a:lt1>
      <a:dk2>
        <a:srgbClr val="4D4D4D"/>
      </a:dk2>
      <a:lt2>
        <a:srgbClr val="EEECE1"/>
      </a:lt2>
      <a:accent1>
        <a:srgbClr val="137DA9"/>
      </a:accent1>
      <a:accent2>
        <a:srgbClr val="FDCC1A"/>
      </a:accent2>
      <a:accent3>
        <a:srgbClr val="F39400"/>
      </a:accent3>
      <a:accent4>
        <a:srgbClr val="FFFFFF"/>
      </a:accent4>
      <a:accent5>
        <a:srgbClr val="929181"/>
      </a:accent5>
      <a:accent6>
        <a:srgbClr val="000000"/>
      </a:accent6>
      <a:hlink>
        <a:srgbClr val="FDCC1A"/>
      </a:hlink>
      <a:folHlink>
        <a:srgbClr val="137DA9"/>
      </a:folHlink>
    </a:clrScheme>
    <a:fontScheme name="PRODYNA 2008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44450" dist="27940" dir="5400000" algn="ctr">
            <a:srgbClr val="000000">
              <a:alpha val="65000"/>
            </a:srgbClr>
          </a:outerShdw>
          <a:reflection blurRad="6350" stA="50000" endA="300" endPos="38500" dist="50800" dir="5400000" sy="-100000" algn="bl" rotWithShape="0"/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a:spPr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PRODYNA_allgemein">
  <a:themeElements>
    <a:clrScheme name="Farbpalette PRODYNA_Enterprise Software Developmen">
      <a:dk1>
        <a:srgbClr val="929181"/>
      </a:dk1>
      <a:lt1>
        <a:sysClr val="window" lastClr="FFFFFF"/>
      </a:lt1>
      <a:dk2>
        <a:srgbClr val="4D4D4D"/>
      </a:dk2>
      <a:lt2>
        <a:srgbClr val="EEECE1"/>
      </a:lt2>
      <a:accent1>
        <a:srgbClr val="137DA9"/>
      </a:accent1>
      <a:accent2>
        <a:srgbClr val="9EE900"/>
      </a:accent2>
      <a:accent3>
        <a:srgbClr val="F39400"/>
      </a:accent3>
      <a:accent4>
        <a:srgbClr val="FFFFFF"/>
      </a:accent4>
      <a:accent5>
        <a:srgbClr val="929181"/>
      </a:accent5>
      <a:accent6>
        <a:srgbClr val="9EE900"/>
      </a:accent6>
      <a:hlink>
        <a:srgbClr val="8ACF00"/>
      </a:hlink>
      <a:folHlink>
        <a:srgbClr val="137DA9"/>
      </a:folHlink>
    </a:clrScheme>
    <a:fontScheme name="PRODYNA 2008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44450" dist="27940" dir="5400000" algn="ctr">
            <a:srgbClr val="000000">
              <a:alpha val="65000"/>
            </a:srgbClr>
          </a:outerShdw>
          <a:reflection blurRad="6350" stA="50000" endA="300" endPos="38500" dist="50800" dir="5400000" sy="-100000" algn="bl" rotWithShape="0"/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a:spPr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Vorlage_PRODYNA_2013</Template>
  <TotalTime>0</TotalTime>
  <Words>888</Words>
  <Application>Microsoft Office PowerPoint</Application>
  <PresentationFormat>Bildschirmpräsentation (4:3)</PresentationFormat>
  <Paragraphs>309</Paragraphs>
  <Slides>25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25</vt:i4>
      </vt:variant>
    </vt:vector>
  </HeadingPairs>
  <TitlesOfParts>
    <vt:vector size="27" baseType="lpstr">
      <vt:lpstr>Vorlage_PRODYNA_2013</vt:lpstr>
      <vt:lpstr>PRODYNA_allgemein</vt:lpstr>
      <vt:lpstr>PowerPoint-Präsentation</vt:lpstr>
      <vt:lpstr>PowerPoint-Präsentation</vt:lpstr>
      <vt:lpstr>PowerPoint-Präsentation</vt:lpstr>
      <vt:lpstr>SCM / CI</vt:lpstr>
      <vt:lpstr>Application Architecture</vt:lpstr>
      <vt:lpstr>Technologies</vt:lpstr>
      <vt:lpstr>Deployment-Units</vt:lpstr>
      <vt:lpstr>Release-Units</vt:lpstr>
      <vt:lpstr>Services</vt:lpstr>
      <vt:lpstr>PowerPoint-Präsentation</vt:lpstr>
      <vt:lpstr>PowerPoint-Präsentation</vt:lpstr>
      <vt:lpstr>Coding: Naming Guidelines</vt:lpstr>
      <vt:lpstr>Coding: Entity / DTO</vt:lpstr>
      <vt:lpstr>Coding: Service Interface</vt:lpstr>
      <vt:lpstr>Coding: Service Implementation</vt:lpstr>
      <vt:lpstr>Coding: REST Service Interface</vt:lpstr>
      <vt:lpstr>Coding: REST Service Implementation</vt:lpstr>
      <vt:lpstr>PowerPoint-Präsentation</vt:lpstr>
      <vt:lpstr>NFR: Logging / Monitoring</vt:lpstr>
      <vt:lpstr>NFR: Security</vt:lpstr>
      <vt:lpstr>NFR: User Context</vt:lpstr>
      <vt:lpstr>NFR: Exception Handling</vt:lpstr>
      <vt:lpstr>NFR: Testing</vt:lpstr>
      <vt:lpstr>PowerPoint-Präsentation</vt:lpstr>
      <vt:lpstr>Thank you!</vt:lpstr>
    </vt:vector>
  </TitlesOfParts>
  <Company>PRODYNA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Bisanz</dc:creator>
  <cp:lastModifiedBy>Martin Bisanz</cp:lastModifiedBy>
  <cp:revision>142</cp:revision>
  <cp:lastPrinted>2011-10-04T13:26:30Z</cp:lastPrinted>
  <dcterms:created xsi:type="dcterms:W3CDTF">2014-02-24T09:22:31Z</dcterms:created>
  <dcterms:modified xsi:type="dcterms:W3CDTF">2014-07-09T08:24:54Z</dcterms:modified>
</cp:coreProperties>
</file>