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0EA15-511F-C8E0-CCB2-2EB23F800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52707F-6252-C25E-73C6-3FB13863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E28BC-1C5D-9991-A3FD-2B6DB001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EE6C2-B542-5383-AB67-4175A10C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1C250-7E26-0CF9-B82B-197F6F0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A17DA-2AE7-54F7-BC37-B74FF4C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3EFED7-E722-04D4-EBAA-38F92840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E8B69-2E9C-0A36-3CCA-FE7CEC58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AEE60-B81A-2E93-1A92-C4DFA6FE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71BF9-7F67-0A14-3E23-684F0320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2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BBE2CE-E8F5-62DB-913B-F41C02CF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BDF411-74C7-8FC5-114D-4F666750D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969A0-F8D8-A7D2-7A61-C5482B7C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50BD8-1B3D-B02D-6D05-C1356E89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46519-AF36-2203-2FD2-6A73D38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08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E1B9A-D940-5B93-343C-7AB19006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D9F36-5100-3857-FE08-B700D62B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E9158-AB9D-3BBB-06E7-428C64C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F3B40-8AA5-D1FF-17CB-FC6E0782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BC573-394C-E071-17FD-2BDD6CD1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0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47D9-311F-FBD8-E99D-5948031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409926-5A32-B6F3-28C8-D7D6C4F4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F8D6A-B9C9-1092-88B7-780B40D1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1FD3A-616E-97C5-FEA9-C0841C34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20DD1-FB7E-BDBD-DFBE-0F28B6A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3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4BDCC-3E6F-9344-3C42-88ADD906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F21F5-15A0-61F8-394D-AD1E93961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ED313-C13E-81D4-A9E7-870CF263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3A192-8098-98FA-373D-2A55A6E9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C991D4-D972-8C8A-B140-4656D2EC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A916B-AACD-AA2A-1D5C-2041965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50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6E3C6-F735-BA97-64F7-EE32D43C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0ABBB-7907-F2B4-F866-813580A3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59B940-6F69-5FED-4B55-2E0609F7A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3649D0-C955-8E45-D380-EA1F97C0B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1654BC-57FD-DE53-F31B-CB207B5C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6361B0-3D26-EF1A-2A01-6E9DD62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8B123F-BF34-8FEF-FB5F-945ACB44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C5D68-801D-85D2-2F03-27A9848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4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20254-A3BC-9178-A9E0-F1745B86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4515FB-BA83-7DE9-875D-EF2D212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76DD59-7A05-BF49-0A81-E9343960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A38191-7D68-7234-3BE6-D5ECA46A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47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09AA38-0A70-615F-6C74-01F4121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13B31E-CC29-63A5-9FAC-4A0BA940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ADC01-1B4F-5A7C-1A16-D1BCD16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6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1DCE1-BE64-88C9-21BF-5BC3E249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8C170-C76D-AAAE-0333-3C5E8311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5BBEAA-7A9E-2A9A-0BCE-B3F567933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86D944-E972-6AD0-3119-FD8497A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8FED3A-03A7-E590-7197-6EC6392A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BB917-EE73-55A5-9898-EA4FBA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37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419A-C969-D406-E112-063A4404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BAE22D-B0EE-7185-0571-E2456A797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EA94F6-5BDA-DD9E-57BC-4CE933661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8CE283-2A49-1E3B-A820-8825AF6F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9695F1-42C6-2630-A5BF-EE7601AD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A6341-911A-FF79-9DF4-712982B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1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80CAC7-D667-EEAF-F24E-5108948C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832B6-DEF0-99A4-1EE7-F0F00CAA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6F1EF-D9D6-EA51-FBAB-1083E6574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B64-FE43-4B2B-8054-851EB1843E8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30173-50F6-9419-568A-036AFA2C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E890D-E7F6-4A48-B1C4-093823C0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D2F6-56D8-4BA8-8870-32B76A52263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2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6B5E85-881E-DB84-1918-B68CDA04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86" y="1122363"/>
            <a:ext cx="10014012" cy="2387600"/>
          </a:xfrm>
        </p:spPr>
        <p:txBody>
          <a:bodyPr/>
          <a:lstStyle/>
          <a:p>
            <a:r>
              <a:rPr lang="fr-CA" dirty="0"/>
              <a:t>COMP 1012:  Lecture 3 Notes</a:t>
            </a:r>
            <a:br>
              <a:rPr lang="fr-CA" dirty="0"/>
            </a:br>
            <a:r>
              <a:rPr lang="fr-CA" dirty="0"/>
              <a:t>Strings, Files and </a:t>
            </a:r>
            <a:r>
              <a:rPr lang="fr-CA" dirty="0" err="1"/>
              <a:t>Loops</a:t>
            </a:r>
            <a:endParaRPr lang="en-CA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03E1F82-F695-3A3A-66A1-B50AC22A2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CA" dirty="0"/>
              <a:t>St. Lawrence </a:t>
            </a:r>
            <a:r>
              <a:rPr lang="fr-CA" dirty="0" err="1"/>
              <a:t>College</a:t>
            </a:r>
            <a:r>
              <a:rPr lang="fr-CA" dirty="0"/>
              <a:t>, Cornwall Campus, Winter 2022</a:t>
            </a:r>
          </a:p>
          <a:p>
            <a:r>
              <a:rPr lang="fr-CA" dirty="0"/>
              <a:t>Scott C. </a:t>
            </a:r>
            <a:r>
              <a:rPr lang="fr-CA" dirty="0" err="1"/>
              <a:t>Stoness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661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08CD7-B586-9488-8932-6AC1C11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do something with each line?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0A4D-84E3-6BFC-F108-98BB11AD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Technically, both functions read lines into an Array of strings</a:t>
            </a:r>
          </a:p>
          <a:p>
            <a:r>
              <a:rPr lang="en-CA" dirty="0"/>
              <a:t>For our purposes, all that really matters is that it creates a ‘Collection’</a:t>
            </a:r>
          </a:p>
          <a:p>
            <a:r>
              <a:rPr lang="en-CA" dirty="0"/>
              <a:t>What is a collection?</a:t>
            </a:r>
          </a:p>
          <a:p>
            <a:pPr lvl="1"/>
            <a:r>
              <a:rPr lang="en-CA" dirty="0"/>
              <a:t>Something that you can ‘iterate’ through</a:t>
            </a:r>
          </a:p>
          <a:p>
            <a:pPr lvl="1"/>
            <a:r>
              <a:rPr lang="en-CA" dirty="0"/>
              <a:t>That is, a bunch of things that you can grab in some order</a:t>
            </a:r>
          </a:p>
          <a:p>
            <a:r>
              <a:rPr lang="en-CA" dirty="0"/>
              <a:t>How do we grab them?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line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"../../Input/"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filename))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do something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14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C5C55-86AC-FD09-2397-AB04ADD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7AD3A-61A6-EB0D-565E-C2513012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foreach (thing in collection) { // do something with thing }</a:t>
            </a:r>
          </a:p>
          <a:p>
            <a:pPr lvl="1"/>
            <a:r>
              <a:rPr lang="en-CA" dirty="0"/>
              <a:t>Each time through the loop, ‘thing’ represents the next thing in the collection</a:t>
            </a:r>
          </a:p>
          <a:p>
            <a:pPr lvl="2"/>
            <a:r>
              <a:rPr lang="en-CA" dirty="0"/>
              <a:t>First time in loop, ‘thing’ is the first thing</a:t>
            </a:r>
          </a:p>
          <a:p>
            <a:pPr lvl="2"/>
            <a:r>
              <a:rPr lang="en-CA" dirty="0"/>
              <a:t>Second time in loop, ‘thing’ is the second thing</a:t>
            </a:r>
          </a:p>
          <a:p>
            <a:pPr lvl="1"/>
            <a:r>
              <a:rPr lang="en-CA" dirty="0"/>
              <a:t>It keeps going until it runs out of things or you stop it.</a:t>
            </a:r>
          </a:p>
          <a:p>
            <a:pPr lvl="2"/>
            <a:r>
              <a:rPr lang="en-CA" dirty="0"/>
              <a:t>Break; will exit a loop early and stop if you need to</a:t>
            </a:r>
          </a:p>
          <a:p>
            <a:r>
              <a:rPr lang="en-CA" dirty="0"/>
              <a:t>For example, a string is a collection of characters</a:t>
            </a:r>
          </a:p>
          <a:p>
            <a:pPr lvl="1"/>
            <a:r>
              <a:rPr lang="en-CA" dirty="0"/>
              <a:t>What if we wanted to build our own version of </a:t>
            </a:r>
            <a:r>
              <a:rPr lang="en-CA" dirty="0" err="1"/>
              <a:t>String.replace</a:t>
            </a:r>
            <a:r>
              <a:rPr lang="en-CA" dirty="0"/>
              <a:t>?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4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7E1E7-6028-B76D-8F12-C43CD048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String.replace</a:t>
            </a:r>
            <a:r>
              <a:rPr lang="en-CA" dirty="0"/>
              <a:t> as a foreach loop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4336A-9145-CC26-FBC4-803C3F0C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68" y="1690688"/>
            <a:ext cx="8206231" cy="42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2752E-9D97-2B15-AFC4-20760C5B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loops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8F65B-73D3-FCBB-700E-6D0627AB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While(condition) { // do stuff }</a:t>
            </a:r>
          </a:p>
          <a:p>
            <a:pPr lvl="1"/>
            <a:r>
              <a:rPr lang="en-CA" dirty="0"/>
              <a:t>Repeats until condition is false</a:t>
            </a:r>
          </a:p>
          <a:p>
            <a:r>
              <a:rPr lang="en-CA" dirty="0"/>
              <a:t>Do { // stuff } while (condition);</a:t>
            </a:r>
          </a:p>
          <a:p>
            <a:pPr lvl="1"/>
            <a:r>
              <a:rPr lang="en-CA" dirty="0"/>
              <a:t>Does stuff, then checks the condition, stops when condition is false.</a:t>
            </a:r>
          </a:p>
          <a:p>
            <a:r>
              <a:rPr lang="en-CA" dirty="0"/>
              <a:t>While(true) { // do stuff }</a:t>
            </a:r>
          </a:p>
          <a:p>
            <a:pPr lvl="1"/>
            <a:r>
              <a:rPr lang="en-CA" dirty="0"/>
              <a:t>Loops forever</a:t>
            </a:r>
          </a:p>
          <a:p>
            <a:r>
              <a:rPr lang="en-CA" dirty="0"/>
              <a:t>Jump statements</a:t>
            </a:r>
          </a:p>
          <a:p>
            <a:pPr lvl="1"/>
            <a:r>
              <a:rPr lang="en-CA" dirty="0"/>
              <a:t>Break; -- stops the loop, continues below</a:t>
            </a:r>
          </a:p>
          <a:p>
            <a:pPr lvl="1"/>
            <a:r>
              <a:rPr lang="en-CA" dirty="0"/>
              <a:t>Continue; stops this iteration of the loop, starts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5858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1677-D4F4-5851-3E04-ACDF304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String.Replace</a:t>
            </a:r>
            <a:r>
              <a:rPr lang="en-CA" dirty="0"/>
              <a:t> as a while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6410-F16E-8396-8C3B-7E6E29DA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8956"/>
          </a:xfrm>
        </p:spPr>
        <p:txBody>
          <a:bodyPr/>
          <a:lstStyle/>
          <a:p>
            <a:r>
              <a:rPr lang="en-CA" dirty="0"/>
              <a:t>This is actually kind of how foreach is built in C#</a:t>
            </a:r>
          </a:p>
          <a:p>
            <a:pPr lvl="1"/>
            <a:r>
              <a:rPr lang="en-CA" dirty="0"/>
              <a:t>Technically the foreach uses the Enumerator built into any collection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A1A75A-586F-D26F-5ED2-AA1E691B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56" y="2999518"/>
            <a:ext cx="8667284" cy="33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0A38F-CBAD-28CE-E96A-6B639DBC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 in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6F05F-BF3B-9E0A-D160-25865773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Array</a:t>
            </a:r>
          </a:p>
          <a:p>
            <a:pPr lvl="1"/>
            <a:r>
              <a:rPr lang="en-CA" dirty="0"/>
              <a:t>We’ll get into these more next week, the fundamental collection</a:t>
            </a:r>
          </a:p>
          <a:p>
            <a:pPr lvl="1"/>
            <a:r>
              <a:rPr lang="en-CA" dirty="0"/>
              <a:t>Can be multi-dimensional, which is where they get *fun*</a:t>
            </a:r>
          </a:p>
          <a:p>
            <a:r>
              <a:rPr lang="en-CA" dirty="0"/>
              <a:t>List</a:t>
            </a:r>
          </a:p>
          <a:p>
            <a:pPr lvl="1"/>
            <a:r>
              <a:rPr lang="en-CA" dirty="0"/>
              <a:t>Simple list of objects</a:t>
            </a:r>
          </a:p>
          <a:p>
            <a:r>
              <a:rPr lang="en-CA" dirty="0"/>
              <a:t>Dictionary</a:t>
            </a:r>
          </a:p>
          <a:p>
            <a:pPr lvl="1"/>
            <a:r>
              <a:rPr lang="en-CA" dirty="0"/>
              <a:t>Simple list of Key-Value pairs</a:t>
            </a:r>
          </a:p>
          <a:p>
            <a:r>
              <a:rPr lang="en-CA" dirty="0"/>
              <a:t>Queue</a:t>
            </a:r>
          </a:p>
          <a:p>
            <a:pPr lvl="1"/>
            <a:r>
              <a:rPr lang="en-CA" dirty="0"/>
              <a:t>A collection where you add things to the back and take them off the front</a:t>
            </a:r>
          </a:p>
          <a:p>
            <a:pPr lvl="1"/>
            <a:r>
              <a:rPr lang="en-CA" dirty="0"/>
              <a:t>Like a line at the bank, or as the British would say, a ‘queue’</a:t>
            </a:r>
          </a:p>
          <a:p>
            <a:r>
              <a:rPr lang="en-CA" dirty="0"/>
              <a:t>Stack</a:t>
            </a:r>
          </a:p>
          <a:p>
            <a:pPr lvl="1"/>
            <a:r>
              <a:rPr lang="en-CA" dirty="0"/>
              <a:t>A collection where you add things to the top and take them off the top</a:t>
            </a:r>
          </a:p>
          <a:p>
            <a:pPr lvl="1"/>
            <a:r>
              <a:rPr lang="en-CA" dirty="0"/>
              <a:t>Like a pile of books on the floor, or, you know, a ‘stack’ of pancakes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7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1CC6-9C94-CC75-828A-7AB3B446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 are flexible and powerful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20A96-CDD6-7A3F-9F28-E0B4FB73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Certain collections can be sorted</a:t>
            </a:r>
          </a:p>
          <a:p>
            <a:r>
              <a:rPr lang="en-CA" dirty="0"/>
              <a:t>Collections are strongly typed</a:t>
            </a:r>
          </a:p>
          <a:p>
            <a:pPr lvl="1"/>
            <a:r>
              <a:rPr lang="en-CA" dirty="0"/>
              <a:t>All objects in a collection are of the same type</a:t>
            </a:r>
          </a:p>
          <a:p>
            <a:r>
              <a:rPr lang="en-CA" dirty="0"/>
              <a:t>Most collections can be traversed (e.g. in a foreach loop)</a:t>
            </a:r>
          </a:p>
          <a:p>
            <a:r>
              <a:rPr lang="en-CA" dirty="0"/>
              <a:t>Some collections allow random access</a:t>
            </a:r>
          </a:p>
          <a:p>
            <a:pPr lvl="1"/>
            <a:r>
              <a:rPr lang="en-CA" dirty="0"/>
              <a:t>E.g. look up a Key in a dictionary</a:t>
            </a:r>
          </a:p>
          <a:p>
            <a:pPr lvl="1"/>
            <a:r>
              <a:rPr lang="en-CA" dirty="0"/>
              <a:t>What is the 7</a:t>
            </a:r>
            <a:r>
              <a:rPr lang="en-CA" baseline="30000" dirty="0"/>
              <a:t>th</a:t>
            </a:r>
            <a:r>
              <a:rPr lang="en-CA" dirty="0"/>
              <a:t> character of a String</a:t>
            </a:r>
          </a:p>
          <a:p>
            <a:r>
              <a:rPr lang="en-CA" dirty="0"/>
              <a:t>LINQ (Language Integrated Query) can filter or transform a collection</a:t>
            </a:r>
          </a:p>
          <a:p>
            <a:pPr lvl="1"/>
            <a:r>
              <a:rPr lang="en-CA" dirty="0"/>
              <a:t>Declarative way (database query –like) to get a new collection</a:t>
            </a:r>
          </a:p>
        </p:txBody>
      </p:sp>
    </p:spTree>
    <p:extLst>
      <p:ext uri="{BB962C8B-B14F-4D97-AF65-F5344CB8AC3E}">
        <p14:creationId xmlns:p14="http://schemas.microsoft.com/office/powerpoint/2010/main" val="153106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50B0B-8711-3BBB-45F2-316645A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in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DDE0-5F22-A16A-8FCA-219E5F12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String is an Object (like everything in C#)</a:t>
            </a:r>
          </a:p>
          <a:p>
            <a:pPr lvl="1"/>
            <a:r>
              <a:rPr lang="en-CA" dirty="0"/>
              <a:t>It is also a collection of characters</a:t>
            </a:r>
          </a:p>
          <a:p>
            <a:pPr lvl="1"/>
            <a:r>
              <a:rPr lang="en-CA" dirty="0"/>
              <a:t>Can be treated almost like an array of characters</a:t>
            </a:r>
          </a:p>
          <a:p>
            <a:pPr lvl="1"/>
            <a:r>
              <a:rPr lang="en-CA" dirty="0"/>
              <a:t>But has a *lot* more built-in functionality than an array of characters</a:t>
            </a:r>
          </a:p>
          <a:p>
            <a:r>
              <a:rPr lang="en-CA" dirty="0"/>
              <a:t>Strings are immutable</a:t>
            </a:r>
          </a:p>
          <a:p>
            <a:pPr lvl="1"/>
            <a:r>
              <a:rPr lang="en-CA" dirty="0"/>
              <a:t>Once you create a String, you can’t change it</a:t>
            </a:r>
          </a:p>
          <a:p>
            <a:pPr lvl="1"/>
            <a:r>
              <a:rPr lang="en-CA" dirty="0"/>
              <a:t>If you concatenate two strings, for example, you get a new String that is different from the first two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17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68BDA-4DD7-559A-9BAD-DCA44453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many String methods/properties!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8A281-5322-296C-054B-E9A9FE4B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String.Length</a:t>
            </a:r>
            <a:endParaRPr lang="en-CA" dirty="0"/>
          </a:p>
          <a:p>
            <a:pPr lvl="1"/>
            <a:r>
              <a:rPr lang="en-CA" dirty="0"/>
              <a:t>Returns the number of characters in the string</a:t>
            </a:r>
          </a:p>
          <a:p>
            <a:r>
              <a:rPr lang="en-CA" dirty="0"/>
              <a:t>String[n]</a:t>
            </a:r>
          </a:p>
          <a:p>
            <a:pPr lvl="1"/>
            <a:r>
              <a:rPr lang="en-CA" dirty="0"/>
              <a:t>Returns the character at position ‘n’ of the string (Weird note: 1</a:t>
            </a:r>
            <a:r>
              <a:rPr lang="en-CA" baseline="30000" dirty="0"/>
              <a:t>st</a:t>
            </a:r>
            <a:r>
              <a:rPr lang="en-CA" dirty="0"/>
              <a:t> position is 0)</a:t>
            </a:r>
          </a:p>
          <a:p>
            <a:r>
              <a:rPr lang="en-CA" dirty="0" err="1"/>
              <a:t>String.concat</a:t>
            </a:r>
            <a:r>
              <a:rPr lang="en-CA" dirty="0"/>
              <a:t>(String A, String B) OR   A+B</a:t>
            </a:r>
          </a:p>
          <a:p>
            <a:pPr lvl="1"/>
            <a:r>
              <a:rPr lang="en-CA" dirty="0"/>
              <a:t>Gives a new string constructed from the characters of A and B in order</a:t>
            </a:r>
          </a:p>
          <a:p>
            <a:r>
              <a:rPr lang="en-CA" dirty="0" err="1"/>
              <a:t>String.StartsWith</a:t>
            </a:r>
            <a:r>
              <a:rPr lang="en-CA" dirty="0"/>
              <a:t>, </a:t>
            </a:r>
            <a:r>
              <a:rPr lang="en-CA" dirty="0" err="1"/>
              <a:t>String.EndsWith</a:t>
            </a:r>
            <a:r>
              <a:rPr lang="en-CA" dirty="0"/>
              <a:t>, </a:t>
            </a:r>
            <a:r>
              <a:rPr lang="en-CA" dirty="0" err="1"/>
              <a:t>String.Contains</a:t>
            </a:r>
            <a:endParaRPr lang="en-CA" dirty="0"/>
          </a:p>
          <a:p>
            <a:pPr lvl="1"/>
            <a:r>
              <a:rPr lang="en-CA" dirty="0"/>
              <a:t>Returns a Boolean if the string starts with, ends with, or contains a string</a:t>
            </a:r>
          </a:p>
          <a:p>
            <a:r>
              <a:rPr lang="en-CA" dirty="0" err="1"/>
              <a:t>String.toUpper</a:t>
            </a:r>
            <a:r>
              <a:rPr lang="en-CA" dirty="0"/>
              <a:t>, </a:t>
            </a:r>
            <a:r>
              <a:rPr lang="en-CA" dirty="0" err="1"/>
              <a:t>String.toLower</a:t>
            </a:r>
            <a:endParaRPr lang="en-CA" dirty="0"/>
          </a:p>
          <a:p>
            <a:pPr lvl="1"/>
            <a:r>
              <a:rPr lang="en-CA" dirty="0"/>
              <a:t>Normalizes the case of the string</a:t>
            </a:r>
          </a:p>
          <a:p>
            <a:r>
              <a:rPr lang="en-CA" dirty="0" err="1"/>
              <a:t>String.Trim</a:t>
            </a:r>
            <a:r>
              <a:rPr lang="en-CA" dirty="0"/>
              <a:t>, </a:t>
            </a:r>
            <a:r>
              <a:rPr lang="en-CA" dirty="0" err="1"/>
              <a:t>String.TrimEnd</a:t>
            </a:r>
            <a:r>
              <a:rPr lang="en-CA" dirty="0"/>
              <a:t>, </a:t>
            </a:r>
            <a:r>
              <a:rPr lang="en-CA" dirty="0" err="1"/>
              <a:t>String.TrimStart</a:t>
            </a:r>
            <a:endParaRPr lang="en-CA" dirty="0"/>
          </a:p>
          <a:p>
            <a:pPr lvl="1"/>
            <a:r>
              <a:rPr lang="en-CA" dirty="0"/>
              <a:t>Gets rid of certain characters at the start or end of the string (or both)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1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4EDF2-FCF0-BB2F-70A1-D168498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many String methods/properties!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AEEC6-BB4B-C0E1-4C86-A3D8DAF9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/>
              <a:t>String.Split</a:t>
            </a:r>
            <a:endParaRPr lang="en-CA" dirty="0"/>
          </a:p>
          <a:p>
            <a:pPr lvl="1"/>
            <a:r>
              <a:rPr lang="en-CA" dirty="0"/>
              <a:t>Breaks a string into an array of smaller strings</a:t>
            </a:r>
          </a:p>
          <a:p>
            <a:r>
              <a:rPr lang="en-CA" dirty="0" err="1"/>
              <a:t>String.Join</a:t>
            </a:r>
            <a:endParaRPr lang="en-CA" dirty="0"/>
          </a:p>
          <a:p>
            <a:pPr lvl="1"/>
            <a:r>
              <a:rPr lang="en-CA" dirty="0"/>
              <a:t>Joins an array of strings together into a single string</a:t>
            </a:r>
          </a:p>
          <a:p>
            <a:r>
              <a:rPr lang="en-CA" dirty="0" err="1"/>
              <a:t>String.IndexOf</a:t>
            </a:r>
            <a:r>
              <a:rPr lang="en-CA" dirty="0"/>
              <a:t>, </a:t>
            </a:r>
            <a:r>
              <a:rPr lang="en-CA" dirty="0" err="1"/>
              <a:t>String.LastIndexOf</a:t>
            </a:r>
            <a:endParaRPr lang="en-CA" dirty="0"/>
          </a:p>
          <a:p>
            <a:pPr lvl="1"/>
            <a:r>
              <a:rPr lang="en-CA" dirty="0"/>
              <a:t>Find a character or a string inside a string</a:t>
            </a:r>
          </a:p>
          <a:p>
            <a:r>
              <a:rPr lang="en-CA" dirty="0" err="1"/>
              <a:t>String.Substring</a:t>
            </a:r>
            <a:r>
              <a:rPr lang="en-CA" dirty="0"/>
              <a:t>, </a:t>
            </a:r>
            <a:r>
              <a:rPr lang="en-CA" dirty="0" err="1"/>
              <a:t>String.Remove</a:t>
            </a:r>
            <a:r>
              <a:rPr lang="en-CA" dirty="0"/>
              <a:t>, </a:t>
            </a:r>
            <a:r>
              <a:rPr lang="en-CA" dirty="0" err="1"/>
              <a:t>String.Insert</a:t>
            </a:r>
            <a:endParaRPr lang="en-CA" dirty="0"/>
          </a:p>
          <a:p>
            <a:pPr lvl="1"/>
            <a:r>
              <a:rPr lang="en-CA" dirty="0"/>
              <a:t>Can insert a string at a certain spot, get a substring from one character position to another, or remove a segment of a string</a:t>
            </a:r>
          </a:p>
          <a:p>
            <a:r>
              <a:rPr lang="en-CA" dirty="0" err="1"/>
              <a:t>String.Replace</a:t>
            </a:r>
            <a:endParaRPr lang="en-CA" dirty="0"/>
          </a:p>
          <a:p>
            <a:pPr lvl="1"/>
            <a:r>
              <a:rPr lang="en-CA" dirty="0"/>
              <a:t>Can replace a character or a string with another wherever it occurs in the string</a:t>
            </a:r>
          </a:p>
          <a:p>
            <a:r>
              <a:rPr lang="en-CA" dirty="0" err="1"/>
              <a:t>String.Format</a:t>
            </a:r>
            <a:endParaRPr lang="en-CA" dirty="0"/>
          </a:p>
          <a:p>
            <a:pPr lvl="1"/>
            <a:r>
              <a:rPr lang="en-CA" dirty="0"/>
              <a:t>A way to create a string that inserts variables / objects into a string</a:t>
            </a:r>
          </a:p>
        </p:txBody>
      </p:sp>
    </p:spTree>
    <p:extLst>
      <p:ext uri="{BB962C8B-B14F-4D97-AF65-F5344CB8AC3E}">
        <p14:creationId xmlns:p14="http://schemas.microsoft.com/office/powerpoint/2010/main" val="38200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53D5-244B-E437-0D3F-1181327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and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ACCF9-6DF9-8534-43F1-01E1F014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Strings and Files are both a collection of characters</a:t>
            </a:r>
          </a:p>
          <a:p>
            <a:pPr lvl="1"/>
            <a:r>
              <a:rPr lang="en-CA" dirty="0"/>
              <a:t>Files are on disc</a:t>
            </a:r>
          </a:p>
          <a:p>
            <a:pPr lvl="1"/>
            <a:r>
              <a:rPr lang="en-CA" dirty="0"/>
              <a:t>Strings are in memory</a:t>
            </a:r>
          </a:p>
          <a:p>
            <a:r>
              <a:rPr lang="en-CA" dirty="0"/>
              <a:t>Level of abstraction for both Strings and Files</a:t>
            </a:r>
          </a:p>
          <a:p>
            <a:pPr lvl="1"/>
            <a:r>
              <a:rPr lang="en-CA" dirty="0"/>
              <a:t>Different depending on the language</a:t>
            </a:r>
          </a:p>
          <a:p>
            <a:pPr lvl="2"/>
            <a:r>
              <a:rPr lang="en-CA" dirty="0"/>
              <a:t>Quite high-level for C#</a:t>
            </a:r>
          </a:p>
          <a:p>
            <a:pPr lvl="3"/>
            <a:r>
              <a:rPr lang="en-CA" dirty="0"/>
              <a:t>Strings are objects</a:t>
            </a:r>
          </a:p>
          <a:p>
            <a:pPr lvl="3"/>
            <a:r>
              <a:rPr lang="en-CA" dirty="0"/>
              <a:t>Files can be opened by filename and read in a single statement</a:t>
            </a:r>
          </a:p>
          <a:p>
            <a:pPr lvl="2"/>
            <a:r>
              <a:rPr lang="en-CA" dirty="0"/>
              <a:t>Very low-level for C</a:t>
            </a:r>
          </a:p>
          <a:p>
            <a:pPr lvl="3"/>
            <a:r>
              <a:rPr lang="en-CA" dirty="0"/>
              <a:t>A String is a reference to a memory location, terminated by the null character</a:t>
            </a:r>
          </a:p>
          <a:p>
            <a:pPr lvl="3"/>
            <a:r>
              <a:rPr lang="en-CA" dirty="0"/>
              <a:t>Files are read one character at a time</a:t>
            </a:r>
          </a:p>
          <a:p>
            <a:pPr lvl="3"/>
            <a:endParaRPr lang="en-CA" dirty="0"/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7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661F4-FE1A-E530-C14E-A442E3CE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Character?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8570A-DE83-040B-3465-C07B4D67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Files and Strings are both collections of characters</a:t>
            </a:r>
          </a:p>
          <a:p>
            <a:pPr lvl="1"/>
            <a:r>
              <a:rPr lang="en-CA" dirty="0"/>
              <a:t>So what is a character then?</a:t>
            </a:r>
          </a:p>
          <a:p>
            <a:pPr lvl="1"/>
            <a:r>
              <a:rPr lang="en-CA" dirty="0"/>
              <a:t>A letter?</a:t>
            </a:r>
          </a:p>
          <a:p>
            <a:pPr lvl="2"/>
            <a:r>
              <a:rPr lang="en-CA" dirty="0"/>
              <a:t>But there are numbers and punctuation</a:t>
            </a:r>
          </a:p>
          <a:p>
            <a:pPr lvl="1"/>
            <a:r>
              <a:rPr lang="en-CA" dirty="0"/>
              <a:t>OK, all the numbers and letters and punctuation then.</a:t>
            </a:r>
          </a:p>
          <a:p>
            <a:pPr lvl="2"/>
            <a:r>
              <a:rPr lang="en-CA" dirty="0"/>
              <a:t>But in what language?</a:t>
            </a:r>
          </a:p>
          <a:p>
            <a:pPr lvl="1"/>
            <a:r>
              <a:rPr lang="en-CA" dirty="0"/>
              <a:t>Fine, include all the languages</a:t>
            </a:r>
          </a:p>
          <a:p>
            <a:pPr lvl="2"/>
            <a:r>
              <a:rPr lang="en-CA" dirty="0"/>
              <a:t>What about the end of a line?  Or telling the printer to move to a new line?  Or a bell?</a:t>
            </a:r>
          </a:p>
          <a:p>
            <a:pPr lvl="1"/>
            <a:r>
              <a:rPr lang="en-CA" dirty="0"/>
              <a:t>Why do we need a character that will wring a bell?</a:t>
            </a:r>
          </a:p>
          <a:p>
            <a:pPr lvl="2"/>
            <a:r>
              <a:rPr lang="en-CA" dirty="0"/>
              <a:t>I don’t know.  But there is one.  Typewriters?</a:t>
            </a:r>
          </a:p>
          <a:p>
            <a:pPr lvl="1"/>
            <a:r>
              <a:rPr lang="en-CA" dirty="0"/>
              <a:t>Are we good then?</a:t>
            </a:r>
          </a:p>
          <a:p>
            <a:pPr lvl="2"/>
            <a:r>
              <a:rPr lang="en-CA" dirty="0"/>
              <a:t>Are emojis characters?</a:t>
            </a:r>
          </a:p>
          <a:p>
            <a:pPr lvl="1"/>
            <a:r>
              <a:rPr lang="en-CA" dirty="0" err="1"/>
              <a:t>Arrgggh</a:t>
            </a:r>
            <a:r>
              <a:rPr lang="en-CA" dirty="0"/>
              <a:t>!!!</a:t>
            </a:r>
          </a:p>
          <a:p>
            <a:r>
              <a:rPr lang="en-CA" dirty="0"/>
              <a:t>A bit of computer history is in order</a:t>
            </a:r>
          </a:p>
        </p:txBody>
      </p:sp>
    </p:spTree>
    <p:extLst>
      <p:ext uri="{BB962C8B-B14F-4D97-AF65-F5344CB8AC3E}">
        <p14:creationId xmlns:p14="http://schemas.microsoft.com/office/powerpoint/2010/main" val="18316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EBA6-A3F8-87FD-2C9B-C4F08E9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Storage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77AC7-3A54-56DF-1E27-5C6EB750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Computers are based on transistors (originally vacuum tubes)</a:t>
            </a:r>
          </a:p>
          <a:p>
            <a:pPr lvl="1"/>
            <a:r>
              <a:rPr lang="en-CA" dirty="0"/>
              <a:t>They can be on or off</a:t>
            </a:r>
          </a:p>
          <a:p>
            <a:pPr lvl="1"/>
            <a:r>
              <a:rPr lang="en-CA" dirty="0"/>
              <a:t>So at its heart, everything is a 1 or a 0</a:t>
            </a:r>
          </a:p>
          <a:p>
            <a:r>
              <a:rPr lang="en-CA" dirty="0"/>
              <a:t>A bit is a single on/off value in memory or on disc</a:t>
            </a:r>
          </a:p>
          <a:p>
            <a:pPr lvl="1"/>
            <a:r>
              <a:rPr lang="en-CA" dirty="0"/>
              <a:t>Perfect for storing a Boolean variable</a:t>
            </a:r>
          </a:p>
          <a:p>
            <a:r>
              <a:rPr lang="en-CA" dirty="0"/>
              <a:t>A ‘byte’ is eight of them.  Why eight?</a:t>
            </a:r>
          </a:p>
          <a:p>
            <a:pPr lvl="1"/>
            <a:r>
              <a:rPr lang="en-CA" dirty="0"/>
              <a:t>Binary and history – 8-bits were a common size, and it is a power of 2</a:t>
            </a:r>
          </a:p>
          <a:p>
            <a:pPr lvl="1"/>
            <a:r>
              <a:rPr lang="en-CA" dirty="0"/>
              <a:t>A ‘word’ is how much memory a computer reads at once</a:t>
            </a:r>
          </a:p>
          <a:p>
            <a:pPr lvl="2"/>
            <a:r>
              <a:rPr lang="en-CA" dirty="0"/>
              <a:t>Hence 32-bit and 64-bit Operating systems</a:t>
            </a:r>
          </a:p>
          <a:p>
            <a:r>
              <a:rPr lang="en-CA" dirty="0"/>
              <a:t>A ‘byte’ is big enough to hold a character</a:t>
            </a:r>
          </a:p>
        </p:txBody>
      </p:sp>
    </p:spTree>
    <p:extLst>
      <p:ext uri="{BB962C8B-B14F-4D97-AF65-F5344CB8AC3E}">
        <p14:creationId xmlns:p14="http://schemas.microsoft.com/office/powerpoint/2010/main" val="19481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69117-CFC9-B2C9-784D-19759B29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Storage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69D22-55EE-71D1-D5DD-477DA87B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Why do we care?</a:t>
            </a:r>
          </a:p>
          <a:p>
            <a:pPr lvl="1"/>
            <a:r>
              <a:rPr lang="en-CA" dirty="0"/>
              <a:t>Memory – how much space does a variable take?</a:t>
            </a:r>
          </a:p>
          <a:p>
            <a:pPr lvl="2"/>
            <a:r>
              <a:rPr lang="en-CA" dirty="0"/>
              <a:t>Boolean – could be one bit</a:t>
            </a:r>
          </a:p>
          <a:p>
            <a:pPr lvl="2"/>
            <a:r>
              <a:rPr lang="en-CA" dirty="0"/>
              <a:t>Character – one byte (historically, 2 bytes in C#)</a:t>
            </a:r>
          </a:p>
          <a:p>
            <a:pPr lvl="2"/>
            <a:r>
              <a:rPr lang="en-CA" dirty="0"/>
              <a:t>Int – 4 bytes (-2,147,483,658 to 2,147,483,657)</a:t>
            </a:r>
          </a:p>
          <a:p>
            <a:pPr lvl="2"/>
            <a:r>
              <a:rPr lang="en-CA" dirty="0"/>
              <a:t>Long – 8 bytes up to 9,223,372,036,854,775,807</a:t>
            </a:r>
          </a:p>
          <a:p>
            <a:pPr lvl="2"/>
            <a:r>
              <a:rPr lang="en-CA" dirty="0"/>
              <a:t>Float – 4 bytes (6-7 digits)</a:t>
            </a:r>
          </a:p>
          <a:p>
            <a:pPr lvl="2"/>
            <a:r>
              <a:rPr lang="en-CA" dirty="0"/>
              <a:t>Double – 8 bytes (15 digits)</a:t>
            </a:r>
          </a:p>
          <a:p>
            <a:pPr lvl="1"/>
            <a:r>
              <a:rPr lang="en-CA" dirty="0"/>
              <a:t>Use to *really* matter</a:t>
            </a:r>
          </a:p>
          <a:p>
            <a:r>
              <a:rPr lang="en-CA" dirty="0"/>
              <a:t>MS-DOS had 640 kilobytes of memory</a:t>
            </a:r>
          </a:p>
          <a:p>
            <a:pPr lvl="1"/>
            <a:r>
              <a:rPr lang="en-CA" dirty="0"/>
              <a:t>My computer now has 32GB;  servers often have 256 GB of RAM</a:t>
            </a:r>
          </a:p>
          <a:p>
            <a:pPr lvl="1"/>
            <a:r>
              <a:rPr lang="en-CA" dirty="0"/>
              <a:t>Modern photos / songs are typically several MB</a:t>
            </a:r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1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061CE-DE7F-A438-6757-1F5F7FC3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 Encoding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E6389-7227-DE7B-F39B-85080A6E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ASCII</a:t>
            </a:r>
          </a:p>
          <a:p>
            <a:pPr lvl="1"/>
            <a:r>
              <a:rPr lang="en-CA" dirty="0"/>
              <a:t>Originally 7 bits for characters and 1 bit for error checking</a:t>
            </a:r>
          </a:p>
          <a:p>
            <a:pPr lvl="1"/>
            <a:r>
              <a:rPr lang="en-CA" dirty="0"/>
              <a:t>Eventually 8 bits for characters</a:t>
            </a:r>
          </a:p>
          <a:p>
            <a:pPr lvl="2"/>
            <a:r>
              <a:rPr lang="en-CA" dirty="0"/>
              <a:t>Original 7-bit English encoding used the first 128 characters</a:t>
            </a:r>
          </a:p>
          <a:p>
            <a:pPr lvl="2"/>
            <a:r>
              <a:rPr lang="en-CA" dirty="0"/>
              <a:t>Only 128 characters left for every other language in the world</a:t>
            </a:r>
          </a:p>
          <a:p>
            <a:pPr lvl="1"/>
            <a:r>
              <a:rPr lang="en-CA" dirty="0"/>
              <a:t>Character Encoding specified what the other 128 characters meant</a:t>
            </a:r>
          </a:p>
          <a:p>
            <a:pPr lvl="2"/>
            <a:r>
              <a:rPr lang="en-CA" dirty="0"/>
              <a:t>Western European, Cyrillic, etc.</a:t>
            </a:r>
          </a:p>
          <a:p>
            <a:pPr lvl="2"/>
            <a:r>
              <a:rPr lang="en-CA" dirty="0"/>
              <a:t>Not nearly enough</a:t>
            </a:r>
          </a:p>
          <a:p>
            <a:r>
              <a:rPr lang="en-CA" dirty="0"/>
              <a:t>Unicode</a:t>
            </a:r>
          </a:p>
          <a:p>
            <a:pPr lvl="1"/>
            <a:r>
              <a:rPr lang="en-CA" dirty="0"/>
              <a:t>A system for representing all the different characters in the world (even emojis!)</a:t>
            </a:r>
          </a:p>
          <a:p>
            <a:pPr lvl="1"/>
            <a:r>
              <a:rPr lang="en-CA" dirty="0"/>
              <a:t>Still requires encodings</a:t>
            </a:r>
          </a:p>
          <a:p>
            <a:pPr lvl="2"/>
            <a:r>
              <a:rPr lang="en-CA" dirty="0"/>
              <a:t>UTF-8, UTF-16, and UTF-32</a:t>
            </a:r>
          </a:p>
          <a:p>
            <a:pPr lvl="2"/>
            <a:r>
              <a:rPr lang="en-CA" dirty="0"/>
              <a:t>Basically the efficiency of the character encoding</a:t>
            </a:r>
          </a:p>
          <a:p>
            <a:r>
              <a:rPr lang="en-CA" dirty="0"/>
              <a:t>Characters ‘seem’ simple, but they aren’t</a:t>
            </a:r>
          </a:p>
          <a:p>
            <a:pPr lvl="1"/>
            <a:r>
              <a:rPr lang="en-CA" dirty="0"/>
              <a:t>Without knowing the encoding, we don’t know what a string / file really represents</a:t>
            </a:r>
          </a:p>
        </p:txBody>
      </p:sp>
    </p:spTree>
    <p:extLst>
      <p:ext uri="{BB962C8B-B14F-4D97-AF65-F5344CB8AC3E}">
        <p14:creationId xmlns:p14="http://schemas.microsoft.com/office/powerpoint/2010/main" val="37881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F282E-C0B3-A622-BF22-C7A33601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Strings and Files?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17B4D-CD90-C4AE-BF02-33F4CCA6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As mentioned, strings and text files are just collections of characters</a:t>
            </a:r>
          </a:p>
          <a:p>
            <a:pPr lvl="1"/>
            <a:r>
              <a:rPr lang="en-CA" dirty="0"/>
              <a:t>So can I read an entire file into a string?</a:t>
            </a:r>
          </a:p>
          <a:p>
            <a:pPr lvl="2"/>
            <a:r>
              <a:rPr lang="en-CA" dirty="0"/>
              <a:t>In C#, yes, easily:</a:t>
            </a:r>
          </a:p>
          <a:p>
            <a:pPr lvl="3"/>
            <a:r>
              <a:rPr lang="en-CA" dirty="0"/>
              <a:t>String </a:t>
            </a:r>
            <a:r>
              <a:rPr lang="en-CA" dirty="0" err="1"/>
              <a:t>filecontents</a:t>
            </a:r>
            <a:r>
              <a:rPr lang="en-CA" dirty="0"/>
              <a:t> = </a:t>
            </a:r>
            <a:r>
              <a:rPr lang="en-CA" dirty="0" err="1"/>
              <a:t>File.ReadAllText</a:t>
            </a:r>
            <a:r>
              <a:rPr lang="en-CA" dirty="0"/>
              <a:t>(“../../Input/myfile.txt”)</a:t>
            </a:r>
          </a:p>
          <a:p>
            <a:pPr lvl="2"/>
            <a:r>
              <a:rPr lang="en-CA" dirty="0"/>
              <a:t>But then what?</a:t>
            </a:r>
          </a:p>
          <a:p>
            <a:r>
              <a:rPr lang="en-CA" dirty="0"/>
              <a:t>Treating files and strings as a monolithic block isn’t very useful.</a:t>
            </a:r>
          </a:p>
          <a:p>
            <a:r>
              <a:rPr lang="en-CA" dirty="0"/>
              <a:t>How do we read a file in a more useful manner?</a:t>
            </a:r>
          </a:p>
          <a:p>
            <a:pPr lvl="1"/>
            <a:r>
              <a:rPr lang="en-CA" dirty="0"/>
              <a:t>For lots of files, *lines* are an important concept</a:t>
            </a:r>
          </a:p>
          <a:p>
            <a:pPr lvl="2"/>
            <a:r>
              <a:rPr lang="en-CA" dirty="0"/>
              <a:t>E.g. a .csv file of data</a:t>
            </a:r>
          </a:p>
          <a:p>
            <a:pPr lvl="1"/>
            <a:r>
              <a:rPr lang="en-CA" dirty="0"/>
              <a:t>For binary files, the *byte* is likely the most important</a:t>
            </a:r>
          </a:p>
          <a:p>
            <a:pPr lvl="1"/>
            <a:r>
              <a:rPr lang="en-CA" dirty="0"/>
              <a:t>If we are reading </a:t>
            </a:r>
            <a:r>
              <a:rPr lang="en-CA" dirty="0" err="1"/>
              <a:t>c#</a:t>
            </a:r>
            <a:r>
              <a:rPr lang="en-CA" dirty="0"/>
              <a:t> code, for example, the *symbol* is the core notion</a:t>
            </a:r>
          </a:p>
          <a:p>
            <a:pPr lvl="2"/>
            <a:r>
              <a:rPr lang="en-CA" dirty="0"/>
              <a:t>E.g. a parser, syntax highlighter, IDE</a:t>
            </a:r>
          </a:p>
          <a:p>
            <a:pPr lvl="2"/>
            <a:r>
              <a:rPr lang="en-CA" dirty="0"/>
              <a:t>Note:  you can also *write* C# code in C# if you want </a:t>
            </a:r>
          </a:p>
          <a:p>
            <a:pPr lvl="3"/>
            <a:r>
              <a:rPr lang="en-CA" dirty="0"/>
              <a:t>(how do you think the form designer works) ?</a:t>
            </a:r>
          </a:p>
        </p:txBody>
      </p:sp>
    </p:spTree>
    <p:extLst>
      <p:ext uri="{BB962C8B-B14F-4D97-AF65-F5344CB8AC3E}">
        <p14:creationId xmlns:p14="http://schemas.microsoft.com/office/powerpoint/2010/main" val="6776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9E3C0-5C08-4A59-12B6-C317482B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files line by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70F9F-D53B-C4E3-9DCE-CE6CF398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we want to read a file line-by-line, how do we do that?</a:t>
            </a:r>
          </a:p>
          <a:p>
            <a:r>
              <a:rPr lang="en-CA" dirty="0"/>
              <a:t>C# makes it easy with the File class</a:t>
            </a:r>
          </a:p>
          <a:p>
            <a:pPr lvl="1"/>
            <a:r>
              <a:rPr lang="en-CA" dirty="0"/>
              <a:t>Note:  there is a more basic class called </a:t>
            </a:r>
            <a:r>
              <a:rPr lang="en-CA" dirty="0" err="1"/>
              <a:t>StreamReader</a:t>
            </a:r>
            <a:r>
              <a:rPr lang="en-CA" dirty="0"/>
              <a:t> that can read multiple types of streams of data (e.g. network socket, file, continuous user input,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File is built on top of </a:t>
            </a:r>
            <a:r>
              <a:rPr lang="en-CA" dirty="0" err="1"/>
              <a:t>StreamReader</a:t>
            </a:r>
            <a:endParaRPr lang="en-CA" dirty="0"/>
          </a:p>
          <a:p>
            <a:r>
              <a:rPr lang="en-CA" dirty="0"/>
              <a:t>You can get all the lines of a file into a collection of strings a couple of ways</a:t>
            </a:r>
          </a:p>
          <a:p>
            <a:pPr lvl="1"/>
            <a:r>
              <a:rPr lang="en-CA" dirty="0" err="1"/>
              <a:t>File.ReadLines</a:t>
            </a:r>
            <a:r>
              <a:rPr lang="en-CA" dirty="0"/>
              <a:t>(“../../Input/myfile.txt”)</a:t>
            </a:r>
          </a:p>
          <a:p>
            <a:pPr lvl="1"/>
            <a:r>
              <a:rPr lang="en-CA" dirty="0" err="1"/>
              <a:t>File.ReadAllLines</a:t>
            </a:r>
            <a:r>
              <a:rPr lang="en-CA" dirty="0"/>
              <a:t>(“../../Input/myfile.txt”)</a:t>
            </a:r>
          </a:p>
          <a:p>
            <a:r>
              <a:rPr lang="en-CA" dirty="0"/>
              <a:t>OK, why are there two?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9E3C0-5C08-4A59-12B6-C317482B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File.ReadLines</a:t>
            </a:r>
            <a:r>
              <a:rPr lang="en-CA" dirty="0"/>
              <a:t> vs. </a:t>
            </a:r>
            <a:r>
              <a:rPr lang="en-CA" dirty="0" err="1"/>
              <a:t>File.ReadAllLines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70F9F-D53B-C4E3-9DCE-CE6CF398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/>
              <a:t>ReadAllLines</a:t>
            </a:r>
            <a:r>
              <a:rPr lang="en-CA" dirty="0"/>
              <a:t> reads the entire file at once into a collection, and *then* you can do something.</a:t>
            </a:r>
          </a:p>
          <a:p>
            <a:pPr lvl="1"/>
            <a:r>
              <a:rPr lang="en-CA" dirty="0"/>
              <a:t>E.g. In English class, they tell you to read the entire book.   You read the entire book.</a:t>
            </a:r>
          </a:p>
          <a:p>
            <a:r>
              <a:rPr lang="en-CA" dirty="0" err="1"/>
              <a:t>ReadLines</a:t>
            </a:r>
            <a:r>
              <a:rPr lang="en-CA" dirty="0"/>
              <a:t> reads the file line-by-line into a collection, and it reads the next line only when something asks it for it.</a:t>
            </a:r>
          </a:p>
          <a:p>
            <a:pPr lvl="1"/>
            <a:r>
              <a:rPr lang="en-CA" dirty="0"/>
              <a:t>E.g. In English class, they tell you to read Chapter 1 for discussion tomorrow.   You *could* read the entire book.   You read chapter 1.</a:t>
            </a:r>
          </a:p>
          <a:p>
            <a:r>
              <a:rPr lang="en-CA" dirty="0"/>
              <a:t>Since generally what we are going to do next is process each line, these are often effectively similar unless</a:t>
            </a:r>
          </a:p>
          <a:p>
            <a:pPr lvl="1"/>
            <a:r>
              <a:rPr lang="en-CA" dirty="0"/>
              <a:t>You react to each line as it is read somehow</a:t>
            </a:r>
          </a:p>
          <a:p>
            <a:pPr lvl="1"/>
            <a:r>
              <a:rPr lang="en-CA" dirty="0"/>
              <a:t>You have a large file and there is a noticeable delay to read the entire thing</a:t>
            </a:r>
          </a:p>
          <a:p>
            <a:pPr lvl="2"/>
            <a:r>
              <a:rPr lang="en-CA" dirty="0"/>
              <a:t>Large is relative these days with modern memory, disk speed, etc.  A book is a *small* file.</a:t>
            </a:r>
          </a:p>
          <a:p>
            <a:pPr lvl="1"/>
            <a:r>
              <a:rPr lang="en-CA" dirty="0"/>
              <a:t>You have such a large file or you are doing so much with each line that you run into memory issues</a:t>
            </a:r>
          </a:p>
          <a:p>
            <a:pPr lvl="1"/>
            <a:r>
              <a:rPr lang="en-CA" dirty="0"/>
              <a:t>You might stop processing part way through the file depending on the input</a:t>
            </a:r>
          </a:p>
          <a:p>
            <a:r>
              <a:rPr lang="en-CA" dirty="0"/>
              <a:t>Conceptually, some similarities with procedural vs. event-driven programming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286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1891</Words>
  <Application>Microsoft Office PowerPoint</Application>
  <PresentationFormat>Grand écran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Thème Office</vt:lpstr>
      <vt:lpstr>COMP 1012:  Lecture 3 Notes Strings, Files and Loops</vt:lpstr>
      <vt:lpstr>Strings and Files</vt:lpstr>
      <vt:lpstr>What is a Character?</vt:lpstr>
      <vt:lpstr>Computer Storage</vt:lpstr>
      <vt:lpstr>Computer Storage (2)</vt:lpstr>
      <vt:lpstr>Character Encoding</vt:lpstr>
      <vt:lpstr>What about Strings and Files?</vt:lpstr>
      <vt:lpstr>Reading files line by line</vt:lpstr>
      <vt:lpstr>File.ReadLines vs. File.ReadAllLines</vt:lpstr>
      <vt:lpstr>How do we do something with each line?</vt:lpstr>
      <vt:lpstr>Foreach loop</vt:lpstr>
      <vt:lpstr>String.replace as a foreach loop</vt:lpstr>
      <vt:lpstr>Other loops</vt:lpstr>
      <vt:lpstr>String.Replace as a while loop</vt:lpstr>
      <vt:lpstr>Collections in C#</vt:lpstr>
      <vt:lpstr>Collections are flexible and powerful</vt:lpstr>
      <vt:lpstr>Strings in C#</vt:lpstr>
      <vt:lpstr>So many String methods/properties!</vt:lpstr>
      <vt:lpstr>So many String methods/properties!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1012:  Lecture 2 Notes Functions and Events</dc:title>
  <dc:creator>Julie Soini</dc:creator>
  <cp:lastModifiedBy>Julie Soini</cp:lastModifiedBy>
  <cp:revision>6</cp:revision>
  <dcterms:created xsi:type="dcterms:W3CDTF">2023-01-15T16:07:30Z</dcterms:created>
  <dcterms:modified xsi:type="dcterms:W3CDTF">2023-01-25T05:09:10Z</dcterms:modified>
</cp:coreProperties>
</file>