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OME\Downloads\KPMG_VI_New_raw_data_update_final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tables!PivotTable1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51094720754844"/>
          <c:y val="0.15403423573611669"/>
          <c:w val="0.72553506761021958"/>
          <c:h val="0.643573370057623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tables'!$A$4:$A$12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tables'!$B$4:$B$12</c:f>
              <c:numCache>
                <c:formatCode>General</c:formatCode>
                <c:ptCount val="8"/>
                <c:pt idx="0">
                  <c:v>249</c:v>
                </c:pt>
                <c:pt idx="1">
                  <c:v>294</c:v>
                </c:pt>
                <c:pt idx="2">
                  <c:v>556</c:v>
                </c:pt>
                <c:pt idx="3">
                  <c:v>299</c:v>
                </c:pt>
                <c:pt idx="4">
                  <c:v>305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D-473E-B518-3060BCECC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2305504"/>
        <c:axId val="52240848"/>
      </c:barChart>
      <c:catAx>
        <c:axId val="180230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52240848"/>
        <c:crosses val="autoZero"/>
        <c:auto val="1"/>
        <c:lblAlgn val="ctr"/>
        <c:lblOffset val="100"/>
        <c:noMultiLvlLbl val="0"/>
      </c:catAx>
      <c:valAx>
        <c:axId val="522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80230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tables!PivotTable2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tables'!$A$24:$A$33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tables'!$B$24:$B$33</c:f>
              <c:numCache>
                <c:formatCode>General</c:formatCode>
                <c:ptCount val="9"/>
                <c:pt idx="0">
                  <c:v>28405.68</c:v>
                </c:pt>
                <c:pt idx="1">
                  <c:v>40717.870000000003</c:v>
                </c:pt>
                <c:pt idx="2">
                  <c:v>169598.12</c:v>
                </c:pt>
                <c:pt idx="3">
                  <c:v>148267.05999999994</c:v>
                </c:pt>
                <c:pt idx="4">
                  <c:v>63870.09</c:v>
                </c:pt>
                <c:pt idx="5">
                  <c:v>224565.03999999972</c:v>
                </c:pt>
                <c:pt idx="6">
                  <c:v>50547.51</c:v>
                </c:pt>
                <c:pt idx="7">
                  <c:v>89403.729999999967</c:v>
                </c:pt>
                <c:pt idx="8">
                  <c:v>18716.399999999998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D-4ED0-AFBD-94F5E5512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82560"/>
        <c:axId val="135665568"/>
      </c:barChart>
      <c:catAx>
        <c:axId val="13528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665568"/>
        <c:crosses val="autoZero"/>
        <c:auto val="1"/>
        <c:lblAlgn val="ctr"/>
        <c:lblOffset val="100"/>
        <c:noMultiLvlLbl val="0"/>
      </c:catAx>
      <c:valAx>
        <c:axId val="1356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28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tables!PivotTable2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tables'!$A$24:$A$33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tables'!$B$24:$B$33</c:f>
              <c:numCache>
                <c:formatCode>General</c:formatCode>
                <c:ptCount val="9"/>
                <c:pt idx="0">
                  <c:v>28405.68</c:v>
                </c:pt>
                <c:pt idx="1">
                  <c:v>40717.870000000003</c:v>
                </c:pt>
                <c:pt idx="2">
                  <c:v>169598.12</c:v>
                </c:pt>
                <c:pt idx="3">
                  <c:v>148267.05999999994</c:v>
                </c:pt>
                <c:pt idx="4">
                  <c:v>63870.09</c:v>
                </c:pt>
                <c:pt idx="5">
                  <c:v>224565.03999999972</c:v>
                </c:pt>
                <c:pt idx="6">
                  <c:v>50547.51</c:v>
                </c:pt>
                <c:pt idx="7">
                  <c:v>89403.729999999967</c:v>
                </c:pt>
                <c:pt idx="8">
                  <c:v>18716.399999999998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D-4ED0-AFBD-94F5E5512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282560"/>
        <c:axId val="135665568"/>
      </c:barChart>
      <c:catAx>
        <c:axId val="13528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665568"/>
        <c:crosses val="autoZero"/>
        <c:auto val="1"/>
        <c:lblAlgn val="ctr"/>
        <c:lblOffset val="100"/>
        <c:noMultiLvlLbl val="0"/>
      </c:catAx>
      <c:valAx>
        <c:axId val="13566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28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tables!PivotTable10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4077869190118051"/>
          <c:y val="0.16259465705006221"/>
          <c:w val="0.58377602799650041"/>
          <c:h val="0.66417104111986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tables'!$B$135:$B$136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tables'!$A$137:$A$145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tables'!$B$137:$B$145</c:f>
              <c:numCache>
                <c:formatCode>General</c:formatCode>
                <c:ptCount val="8"/>
                <c:pt idx="0">
                  <c:v>42902.720000000023</c:v>
                </c:pt>
                <c:pt idx="1">
                  <c:v>41075.44000000001</c:v>
                </c:pt>
                <c:pt idx="2">
                  <c:v>71240.66</c:v>
                </c:pt>
                <c:pt idx="3">
                  <c:v>37038.04</c:v>
                </c:pt>
                <c:pt idx="4">
                  <c:v>41834.659999999996</c:v>
                </c:pt>
                <c:pt idx="7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4F-497C-976F-3F56E6EE2F40}"/>
            </c:ext>
          </c:extLst>
        </c:ser>
        <c:ser>
          <c:idx val="1"/>
          <c:order val="1"/>
          <c:tx>
            <c:strRef>
              <c:f>'Pivot tables'!$C$135:$C$136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tables'!$A$137:$A$145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tables'!$C$137:$C$145</c:f>
              <c:numCache>
                <c:formatCode>General</c:formatCode>
                <c:ptCount val="8"/>
                <c:pt idx="0">
                  <c:v>23486.869999999995</c:v>
                </c:pt>
                <c:pt idx="1">
                  <c:v>48945.079999999965</c:v>
                </c:pt>
                <c:pt idx="2">
                  <c:v>81832.159999999974</c:v>
                </c:pt>
                <c:pt idx="3">
                  <c:v>41464.350000000006</c:v>
                </c:pt>
                <c:pt idx="4">
                  <c:v>45869.950000000026</c:v>
                </c:pt>
                <c:pt idx="5">
                  <c:v>189.27999999999997</c:v>
                </c:pt>
                <c:pt idx="6">
                  <c:v>72.599999999999966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4F-497C-976F-3F56E6EE2F40}"/>
            </c:ext>
          </c:extLst>
        </c:ser>
        <c:ser>
          <c:idx val="2"/>
          <c:order val="2"/>
          <c:tx>
            <c:strRef>
              <c:f>'Pivot tables'!$D$135:$D$136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tables'!$A$137:$A$145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tables'!$D$137:$D$145</c:f>
              <c:numCache>
                <c:formatCode>General</c:formatCode>
                <c:ptCount val="8"/>
                <c:pt idx="0">
                  <c:v>83480.39999999998</c:v>
                </c:pt>
                <c:pt idx="1">
                  <c:v>78358.900000000009</c:v>
                </c:pt>
                <c:pt idx="2">
                  <c:v>171015.19999999987</c:v>
                </c:pt>
                <c:pt idx="3">
                  <c:v>76349.83</c:v>
                </c:pt>
                <c:pt idx="4">
                  <c:v>89116.029999999955</c:v>
                </c:pt>
                <c:pt idx="5">
                  <c:v>1785.4300000000003</c:v>
                </c:pt>
                <c:pt idx="6">
                  <c:v>1667.33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4F-497C-976F-3F56E6EE2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368976"/>
        <c:axId val="135661104"/>
      </c:barChart>
      <c:catAx>
        <c:axId val="35836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661104"/>
        <c:crosses val="autoZero"/>
        <c:auto val="1"/>
        <c:lblAlgn val="ctr"/>
        <c:lblOffset val="100"/>
        <c:noMultiLvlLbl val="0"/>
      </c:catAx>
      <c:valAx>
        <c:axId val="13566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5836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tables!PivotTable5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tables'!$B$77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tables'!$A$78:$A$81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'Pivot tables'!$B$78:$B$81</c:f>
              <c:numCache>
                <c:formatCode>General</c:formatCode>
                <c:ptCount val="3"/>
                <c:pt idx="0">
                  <c:v>894</c:v>
                </c:pt>
                <c:pt idx="1">
                  <c:v>393</c:v>
                </c:pt>
                <c:pt idx="2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72-4A79-89D6-EE1E473E1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321920"/>
        <c:axId val="1963595360"/>
      </c:barChart>
      <c:catAx>
        <c:axId val="13532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963595360"/>
        <c:crosses val="autoZero"/>
        <c:auto val="1"/>
        <c:lblAlgn val="ctr"/>
        <c:lblOffset val="100"/>
        <c:noMultiLvlLbl val="0"/>
      </c:catAx>
      <c:valAx>
        <c:axId val="196359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32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tables!PivotTable4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tables'!$A$60:$A$62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tables'!$B$60:$B$62</c:f>
              <c:numCache>
                <c:formatCode>General</c:formatCode>
                <c:ptCount val="2"/>
                <c:pt idx="0">
                  <c:v>839</c:v>
                </c:pt>
                <c:pt idx="1">
                  <c:v>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4F-487E-9A54-FFF5DC10D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302720"/>
        <c:axId val="52242336"/>
      </c:barChart>
      <c:catAx>
        <c:axId val="1353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52242336"/>
        <c:crosses val="autoZero"/>
        <c:auto val="1"/>
        <c:lblAlgn val="ctr"/>
        <c:lblOffset val="100"/>
        <c:noMultiLvlLbl val="0"/>
      </c:catAx>
      <c:valAx>
        <c:axId val="5224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353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(1).xlsx]Pivot tables!PivotTable7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tables'!$B$116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83-4D0A-A45B-C7BF0C439F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3-4D0A-A45B-C7BF0C439F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83-4D0A-A45B-C7BF0C439F18}"/>
              </c:ext>
            </c:extLst>
          </c:dPt>
          <c:cat>
            <c:strRef>
              <c:f>'Pivot tables'!$A$117:$A$120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'Pivot tables'!$B$117:$B$120</c:f>
              <c:numCache>
                <c:formatCode>General</c:formatCode>
                <c:ptCount val="3"/>
                <c:pt idx="0">
                  <c:v>1009</c:v>
                </c:pt>
                <c:pt idx="1">
                  <c:v>920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83-4D0A-A45B-C7BF0C439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(1).xlsx]RFM Analysis!PivotTable9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'RFM Analysis'!$K$16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'RFM Analysis'!$J$17:$J$21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'RFM Analysis'!$K$17:$K$21</c:f>
              <c:numCache>
                <c:formatCode>General</c:formatCode>
                <c:ptCount val="4"/>
                <c:pt idx="0">
                  <c:v>136356</c:v>
                </c:pt>
                <c:pt idx="1">
                  <c:v>298478</c:v>
                </c:pt>
                <c:pt idx="2">
                  <c:v>342567</c:v>
                </c:pt>
                <c:pt idx="3">
                  <c:v>196420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D-4FE0-80F2-FC3970EBB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774704"/>
        <c:axId val="1898259056"/>
      </c:barChart>
      <c:catAx>
        <c:axId val="32777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898259056"/>
        <c:crosses val="autoZero"/>
        <c:auto val="1"/>
        <c:lblAlgn val="ctr"/>
        <c:lblOffset val="100"/>
        <c:noMultiLvlLbl val="0"/>
      </c:catAx>
      <c:valAx>
        <c:axId val="18982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32777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124144" y="982760"/>
            <a:ext cx="4134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87875" y="1825312"/>
            <a:ext cx="4134600" cy="92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See customer profile generated from customer’s recency of purchase, frequency of purchase and Monetary. </a:t>
            </a:r>
            <a:endParaRPr kumimoji="0" lang="en-K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CCD7031-1BF8-9C6F-BE67-C84D88B41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450711"/>
              </p:ext>
            </p:extLst>
          </p:nvPr>
        </p:nvGraphicFramePr>
        <p:xfrm>
          <a:off x="4571999" y="1066800"/>
          <a:ext cx="4198625" cy="259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32E296-795D-EE17-41EE-69FEBB8413A0}"/>
              </a:ext>
            </a:extLst>
          </p:cNvPr>
          <p:cNvSpPr txBox="1"/>
          <p:nvPr/>
        </p:nvSpPr>
        <p:spPr>
          <a:xfrm>
            <a:off x="333375" y="2971800"/>
            <a:ext cx="27146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Majority customers are Platinum with RFM of 444. 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688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124143" y="982760"/>
            <a:ext cx="6476681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the analysis, Sprocket Central Pty Ltd should target: 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816525" y="1829637"/>
            <a:ext cx="5974800" cy="264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aged 40-49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+mn-lt"/>
                <a:ea typeface="+mn-ea"/>
                <a:cs typeface="+mn-cs"/>
                <a:sym typeface="Arial"/>
              </a:rPr>
              <a:t>Customers working in the manufacturing, Financial service and Health industries.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residing in New South </a:t>
            </a:r>
            <a:r>
              <a:rPr lang="en-US" sz="1600" dirty="0">
                <a:latin typeface="+mn-lt"/>
                <a:ea typeface="+mn-ea"/>
                <a:cs typeface="+mn-cs"/>
                <a:sym typeface="Arial"/>
              </a:rPr>
              <a:t>Wales and Victoria States.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</a:t>
            </a:r>
            <a:r>
              <a:rPr lang="en-US" sz="1600" dirty="0">
                <a:latin typeface="+mn-lt"/>
                <a:ea typeface="+mn-ea"/>
                <a:cs typeface="+mn-cs"/>
                <a:sym typeface="Arial"/>
              </a:rPr>
              <a:t>emale customers as they have higher purchases.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from the mass wealth segment</a:t>
            </a:r>
            <a:endParaRPr kumimoji="0" lang="en-K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5374010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Sprocket Central Pty Ltd specializes in quality bike and accessories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company wants to target 1000 new customers to maximize profit through Bike Sales.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FEE2-C553-DDC8-E9CB-DC935F16A79E}"/>
              </a:ext>
            </a:extLst>
          </p:cNvPr>
          <p:cNvSpPr txBox="1"/>
          <p:nvPr/>
        </p:nvSpPr>
        <p:spPr>
          <a:xfrm>
            <a:off x="4804377" y="1856949"/>
            <a:ext cx="2387600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analysis through: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Age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bike purchases in 3 years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Cars in each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Wealth segments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issues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27135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issues identified include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A8029-A29E-44EA-16E1-A1F919987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7458"/>
              </p:ext>
            </p:extLst>
          </p:nvPr>
        </p:nvGraphicFramePr>
        <p:xfrm>
          <a:off x="333375" y="2197100"/>
          <a:ext cx="60960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508553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049185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8156309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262007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2146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2085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Dataset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Completeness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Relevancy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Validity</a:t>
                      </a:r>
                      <a:endParaRPr lang="en-K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Consistency</a:t>
                      </a:r>
                      <a:endParaRPr lang="en-K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0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DOB on age, inaccurate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Job titles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Default column is irrelevant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Inconsistent gender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9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Missing values in profit column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online orders and Brands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cancelled status to be filtered out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for List price and product sold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Address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Inconsistent states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174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Age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FB33-8336-893C-E30B-5DBA132D71A4}"/>
              </a:ext>
            </a:extLst>
          </p:cNvPr>
          <p:cNvSpPr txBox="1"/>
          <p:nvPr/>
        </p:nvSpPr>
        <p:spPr>
          <a:xfrm>
            <a:off x="323850" y="1819275"/>
            <a:ext cx="34861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bigger percentage of purchases is from the 40-49 age group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DCFAD-53EF-428B-84C6-8EAA7F794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686056"/>
              </p:ext>
            </p:extLst>
          </p:nvPr>
        </p:nvGraphicFramePr>
        <p:xfrm>
          <a:off x="4571999" y="1083299"/>
          <a:ext cx="3762375" cy="206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industries include Manufacturing, Financial services, Health.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557AE4-EF41-97C5-E890-CD505F080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88840"/>
              </p:ext>
            </p:extLst>
          </p:nvPr>
        </p:nvGraphicFramePr>
        <p:xfrm>
          <a:off x="4339625" y="1200150"/>
          <a:ext cx="4431000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based on Age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87875" y="182531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bigger percentage of purchases is from the 40-49 age group</a:t>
            </a:r>
            <a:endParaRPr kumimoji="0" lang="en-K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557AE4-EF41-97C5-E890-CD505F080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863968"/>
              </p:ext>
            </p:extLst>
          </p:nvPr>
        </p:nvGraphicFramePr>
        <p:xfrm>
          <a:off x="4580200" y="796960"/>
          <a:ext cx="3982775" cy="229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32A293-D89D-7F5E-DC0D-7F53488184DF}"/>
              </a:ext>
            </a:extLst>
          </p:cNvPr>
          <p:cNvSpPr txBox="1"/>
          <p:nvPr/>
        </p:nvSpPr>
        <p:spPr>
          <a:xfrm>
            <a:off x="295275" y="2828925"/>
            <a:ext cx="311467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this age bracket, Mass customers have the highest profit followed by high net work clients then Affluent individuals.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AA2E38-951C-43BF-3FA8-E27B25D0C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958596"/>
              </p:ext>
            </p:extLst>
          </p:nvPr>
        </p:nvGraphicFramePr>
        <p:xfrm>
          <a:off x="4322475" y="3092900"/>
          <a:ext cx="4134600" cy="189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74651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124144" y="982760"/>
            <a:ext cx="4134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State and car ownership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87875" y="1825312"/>
            <a:ext cx="4134600" cy="92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state has the most number of customers followed by NSW, the VIC then lastly QLD.</a:t>
            </a:r>
            <a:endParaRPr kumimoji="0" lang="en-K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8AA16C-66F5-838A-EC6E-7F1BB1E4D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789224"/>
              </p:ext>
            </p:extLst>
          </p:nvPr>
        </p:nvGraphicFramePr>
        <p:xfrm>
          <a:off x="4322476" y="982760"/>
          <a:ext cx="2535524" cy="208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511796-86B5-E50A-2D58-9A25E89DEA45}"/>
              </a:ext>
            </a:extLst>
          </p:cNvPr>
          <p:cNvSpPr txBox="1"/>
          <p:nvPr/>
        </p:nvSpPr>
        <p:spPr>
          <a:xfrm>
            <a:off x="205025" y="2857818"/>
            <a:ext cx="37814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 larger number of customers own cars</a:t>
            </a:r>
            <a:endParaRPr kumimoji="0" lang="en-K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1B9162-8D6E-1A3E-6FF7-35A325CBE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17707"/>
              </p:ext>
            </p:extLst>
          </p:nvPr>
        </p:nvGraphicFramePr>
        <p:xfrm>
          <a:off x="6858000" y="982760"/>
          <a:ext cx="1912625" cy="208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51013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124144" y="982760"/>
            <a:ext cx="4134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Gender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87875" y="1825312"/>
            <a:ext cx="4134600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Females make up the highest number of customers</a:t>
            </a:r>
            <a:endParaRPr kumimoji="0" lang="en-KE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FB9E61-E275-1BA4-FDE3-E56BD6EF1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469625"/>
              </p:ext>
            </p:extLst>
          </p:nvPr>
        </p:nvGraphicFramePr>
        <p:xfrm>
          <a:off x="5017775" y="1001927"/>
          <a:ext cx="3516625" cy="257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8655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735</Words>
  <Application>Microsoft Office PowerPoint</Application>
  <PresentationFormat>On-screen Show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SALOME</dc:creator>
  <cp:lastModifiedBy>Salome Mbithe</cp:lastModifiedBy>
  <cp:revision>1</cp:revision>
  <dcterms:modified xsi:type="dcterms:W3CDTF">2023-11-10T13:19:10Z</dcterms:modified>
</cp:coreProperties>
</file>