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0" r:id="rId8"/>
    <p:sldId id="263" r:id="rId9"/>
    <p:sldId id="264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6/26/2011 3:22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6/26/2011 3:22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6/26/2011 3:22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6/26/2011 3:22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6/26/2011 3:22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6/26/2011 3:22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6/26/2011 3:22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6/26/2011 3:22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6/26/2011 3:22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6/26/2011 3:22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6/26/2011 3:22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 smtClean="0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6/26/2011 3:22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.validator.n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SINDB2HTML5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cs-CZ" sz="3600" dirty="0" smtClean="0"/>
              <a:t>Nástroj pro transformaci studijních </a:t>
            </a:r>
            <a:r>
              <a:rPr lang="cs-CZ" sz="3600" dirty="0" smtClean="0"/>
              <a:t>materiálů </a:t>
            </a:r>
            <a:r>
              <a:rPr lang="cs-CZ" sz="3600" dirty="0" smtClean="0"/>
              <a:t>z DocBooku do HTML5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Petr Zvoníček, Michal Obročník, Jakub </a:t>
            </a:r>
            <a:r>
              <a:rPr lang="cs-CZ" dirty="0" err="1" smtClean="0"/>
              <a:t>Hamerník</a:t>
            </a:r>
            <a:r>
              <a:rPr lang="cs-CZ" dirty="0" smtClean="0"/>
              <a:t>, Lubomír Šálek</a:t>
            </a:r>
            <a:endParaRPr lang="en-US" dirty="0" smtClean="0"/>
          </a:p>
          <a:p>
            <a:r>
              <a:rPr lang="cs-CZ" dirty="0" smtClean="0"/>
              <a:t>Projekt do předmětu PB138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poznatky a problémy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O </a:t>
            </a:r>
            <a:r>
              <a:rPr lang="cs-CZ" dirty="0" err="1" smtClean="0"/>
              <a:t>Slides</a:t>
            </a:r>
            <a:r>
              <a:rPr lang="cs-CZ" dirty="0" smtClean="0"/>
              <a:t>… (</a:t>
            </a:r>
            <a:r>
              <a:rPr lang="cs-CZ" dirty="0" err="1" smtClean="0"/>
              <a:t>reserved</a:t>
            </a:r>
            <a:r>
              <a:rPr lang="cs-CZ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Otázky a diskuze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Popis projektu</a:t>
            </a:r>
            <a:endParaRPr lang="en-US" dirty="0" smtClean="0"/>
          </a:p>
          <a:p>
            <a:pPr lvl="1"/>
            <a:r>
              <a:rPr lang="cs-CZ" dirty="0" smtClean="0"/>
              <a:t>Cíl</a:t>
            </a:r>
            <a:endParaRPr lang="en-US" dirty="0" smtClean="0"/>
          </a:p>
          <a:p>
            <a:pPr lvl="1"/>
            <a:r>
              <a:rPr lang="cs-CZ" dirty="0" smtClean="0"/>
              <a:t>Výsledek</a:t>
            </a:r>
            <a:endParaRPr lang="en-US" dirty="0" smtClean="0"/>
          </a:p>
          <a:p>
            <a:r>
              <a:rPr lang="cs-CZ" dirty="0" smtClean="0"/>
              <a:t>Metodologie projektu</a:t>
            </a:r>
            <a:endParaRPr lang="en-US" dirty="0" smtClean="0"/>
          </a:p>
          <a:p>
            <a:r>
              <a:rPr lang="cs-CZ" dirty="0" smtClean="0"/>
              <a:t>Klíčové poznatky a problémy</a:t>
            </a:r>
            <a:endParaRPr lang="en-US" dirty="0" smtClean="0"/>
          </a:p>
          <a:p>
            <a:r>
              <a:rPr lang="cs-CZ" dirty="0" smtClean="0"/>
              <a:t>Otázky a diskuze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Popis projektu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cs-CZ" dirty="0" smtClean="0"/>
              <a:t>Cíl</a:t>
            </a:r>
            <a:endParaRPr lang="en-US" dirty="0" smtClean="0"/>
          </a:p>
          <a:p>
            <a:pPr lvl="1" algn="just"/>
            <a:r>
              <a:rPr lang="cs-CZ" dirty="0" smtClean="0"/>
              <a:t>Cílem projektu bylo navrhnout a zrealizovat nástroj pro transformaci studijních materiálů z formátu DocBook </a:t>
            </a:r>
            <a:r>
              <a:rPr lang="cs-CZ" dirty="0" err="1" smtClean="0"/>
              <a:t>Slides</a:t>
            </a:r>
            <a:r>
              <a:rPr lang="cs-CZ" dirty="0" smtClean="0"/>
              <a:t>/DocBook do SGML varianty HTML5 pro projekt OPVK Sociální informatika.</a:t>
            </a:r>
            <a:endParaRPr lang="en-US" dirty="0" smtClean="0"/>
          </a:p>
          <a:p>
            <a:pPr algn="just"/>
            <a:r>
              <a:rPr lang="cs-CZ" dirty="0" smtClean="0"/>
              <a:t>Výsledek</a:t>
            </a:r>
            <a:endParaRPr lang="en-US" dirty="0" smtClean="0"/>
          </a:p>
          <a:p>
            <a:pPr lvl="1" algn="just"/>
            <a:r>
              <a:rPr lang="cs-CZ" dirty="0" smtClean="0"/>
              <a:t>Výstupem projektu je jednoduchý </a:t>
            </a:r>
            <a:r>
              <a:rPr lang="cs-CZ" dirty="0" err="1" smtClean="0"/>
              <a:t>Javový</a:t>
            </a:r>
            <a:r>
              <a:rPr lang="cs-CZ" dirty="0" smtClean="0"/>
              <a:t> nástroj a XSLT transformační stylesheet, používaný tímto nástrojem. Nástroj generuje HTML5 kód, validní podle současného (byť nekompletního) návrhu.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Popis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Výsledek</a:t>
            </a:r>
          </a:p>
          <a:p>
            <a:endParaRPr lang="cs-CZ" dirty="0"/>
          </a:p>
        </p:txBody>
      </p:sp>
      <p:pic>
        <p:nvPicPr>
          <p:cNvPr id="5" name="Obrázek 4" descr="scrsh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564904"/>
            <a:ext cx="3810000" cy="3543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Metodologie projektu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cs-CZ" dirty="0" smtClean="0"/>
              <a:t>Transformace z Docbook XML do HTML5 probíhá dvěma kroky, prováděnými v pozadí:</a:t>
            </a:r>
          </a:p>
          <a:p>
            <a:pPr lvl="1" algn="just"/>
            <a:r>
              <a:rPr lang="cs-CZ" dirty="0" smtClean="0"/>
              <a:t>Převod z </a:t>
            </a:r>
            <a:r>
              <a:rPr lang="cs-CZ" dirty="0" smtClean="0"/>
              <a:t>DocBooku </a:t>
            </a:r>
            <a:r>
              <a:rPr lang="cs-CZ" dirty="0" smtClean="0"/>
              <a:t>do XHTML</a:t>
            </a:r>
          </a:p>
          <a:p>
            <a:pPr lvl="1" algn="just"/>
            <a:r>
              <a:rPr lang="cs-CZ" dirty="0" smtClean="0"/>
              <a:t>Převod z XHTML do HTML5</a:t>
            </a:r>
            <a:endParaRPr lang="en-US" dirty="0" smtClean="0"/>
          </a:p>
          <a:p>
            <a:pPr algn="just"/>
            <a:r>
              <a:rPr lang="cs-CZ" dirty="0" smtClean="0"/>
              <a:t>Uvedenou metodu (transformaci dvěma kroky) jsme zvolili kvůli problémům, popsaným níže.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poznatky a problémy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cs-CZ" dirty="0" smtClean="0"/>
              <a:t>Původní záměr byl překrýt současné HTML nebo XHTML transformace importujícím a přepisujícím stylesheetem. Tento způsob se však po bližším ohledání ukázal jako nevhodný.</a:t>
            </a:r>
          </a:p>
          <a:p>
            <a:pPr lvl="1" algn="just"/>
            <a:r>
              <a:rPr lang="cs-CZ" dirty="0" smtClean="0"/>
              <a:t>Nešlo správně přepsat generovaný doctype. Přepisování doctype přes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xsl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cs-CZ" dirty="0" smtClean="0"/>
              <a:t> nedovoluje mazat atributy, jen do nich zapisovat nové hodnoty.</a:t>
            </a:r>
          </a:p>
          <a:p>
            <a:pPr lvl="1" algn="just"/>
            <a:r>
              <a:rPr lang="cs-CZ" dirty="0" smtClean="0"/>
              <a:t>Další problémy…… (TODO)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</a:t>
            </a:r>
            <a:r>
              <a:rPr lang="cs-CZ" dirty="0" smtClean="0"/>
              <a:t>poznatky a problémy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cs-CZ" dirty="0" smtClean="0"/>
              <a:t>…další problémy (</a:t>
            </a:r>
            <a:r>
              <a:rPr lang="cs-CZ" dirty="0" err="1" smtClean="0"/>
              <a:t>reserved</a:t>
            </a:r>
            <a:r>
              <a:rPr lang="cs-CZ" dirty="0" smtClean="0"/>
              <a:t>)</a:t>
            </a:r>
            <a:endParaRPr lang="cs-CZ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poznatky a problémy	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cs-CZ" dirty="0" smtClean="0"/>
              <a:t>Z těchto důvodů jsme zvolili </a:t>
            </a:r>
            <a:r>
              <a:rPr lang="cs-CZ" dirty="0" err="1" smtClean="0"/>
              <a:t>dvoukrokovou</a:t>
            </a:r>
            <a:r>
              <a:rPr lang="cs-CZ" dirty="0" smtClean="0"/>
              <a:t> transformaci – </a:t>
            </a:r>
            <a:r>
              <a:rPr lang="cs-CZ" smtClean="0"/>
              <a:t>z </a:t>
            </a:r>
            <a:r>
              <a:rPr lang="cs-CZ" smtClean="0"/>
              <a:t>DocBooku </a:t>
            </a:r>
            <a:r>
              <a:rPr lang="cs-CZ" dirty="0" smtClean="0"/>
              <a:t>do XHTML, které bylo HTML5 bližší než HTML4 a tedy bylo potřeba méně měnit a pak přes náš stylesheet do finální podoby.</a:t>
            </a:r>
          </a:p>
          <a:p>
            <a:pPr algn="just"/>
            <a:r>
              <a:rPr lang="cs-CZ" dirty="0" smtClean="0"/>
              <a:t>Výroba stylesheetu</a:t>
            </a:r>
          </a:p>
          <a:p>
            <a:pPr lvl="1" algn="just"/>
            <a:r>
              <a:rPr lang="cs-CZ" dirty="0" smtClean="0"/>
              <a:t>Pro tento účel byly staženy i vytvořeny testovací Docbook soubory s co nejširším záběrem možných tagů. Pokaždé jsme provedli transformaci a pokusili se validovat výsledek podle experimentálního validátoru </a:t>
            </a:r>
            <a:r>
              <a:rPr lang="cs-CZ" dirty="0" smtClean="0">
                <a:hlinkClick r:id="rId3"/>
              </a:rPr>
              <a:t>http://html5.validator.nu/</a:t>
            </a:r>
            <a:r>
              <a:rPr lang="cs-CZ" dirty="0" smtClean="0"/>
              <a:t>.</a:t>
            </a:r>
          </a:p>
          <a:p>
            <a:pPr lvl="1" algn="just"/>
            <a:r>
              <a:rPr lang="cs-CZ" dirty="0" smtClean="0"/>
              <a:t>Jakékoliv chyby ve validaci jsme se pokoušeli odstranit na úrovni XSLT transformace z XHTML do HTML5 a opět transformovat a validovat.</a:t>
            </a:r>
            <a:endParaRPr lang="cs-CZ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poznatky a problémy	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cs-CZ" dirty="0" smtClean="0"/>
              <a:t>Výroba stylesheetu</a:t>
            </a:r>
          </a:p>
          <a:p>
            <a:pPr lvl="1" algn="just"/>
            <a:r>
              <a:rPr lang="cs-CZ" dirty="0" smtClean="0"/>
              <a:t>Např. problém s Table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Contents</a:t>
            </a:r>
            <a:endParaRPr lang="cs-CZ" dirty="0" smtClean="0"/>
          </a:p>
          <a:p>
            <a:pPr lvl="2" algn="just"/>
            <a:r>
              <a:rPr lang="cs-CZ" dirty="0" smtClean="0"/>
              <a:t>Používá elementy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&lt;dl&gt;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dirty="0" smtClean="0"/>
              <a:t> </a:t>
            </a:r>
            <a:r>
              <a:rPr lang="cs-CZ" dirty="0" smtClean="0"/>
              <a:t>– </a:t>
            </a:r>
            <a:r>
              <a:rPr lang="cs-CZ" dirty="0" smtClean="0"/>
              <a:t>tedy </a:t>
            </a:r>
            <a:r>
              <a:rPr lang="cs-CZ" dirty="0" err="1" smtClean="0"/>
              <a:t>definition</a:t>
            </a:r>
            <a:r>
              <a:rPr lang="cs-CZ" dirty="0" smtClean="0"/>
              <a:t> listy.</a:t>
            </a:r>
          </a:p>
          <a:p>
            <a:pPr lvl="2" algn="just"/>
            <a:r>
              <a:rPr lang="cs-CZ" dirty="0" smtClean="0"/>
              <a:t>Když existuje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 smtClean="0"/>
              <a:t>, tedy </a:t>
            </a:r>
            <a:r>
              <a:rPr lang="cs-CZ" dirty="0" smtClean="0"/>
              <a:t>termín, </a:t>
            </a:r>
            <a:r>
              <a:rPr lang="cs-CZ" dirty="0" smtClean="0"/>
              <a:t>bez vnořeného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 smtClean="0"/>
              <a:t>, tedy </a:t>
            </a:r>
            <a:r>
              <a:rPr lang="cs-CZ" dirty="0" smtClean="0"/>
              <a:t>definice</a:t>
            </a:r>
            <a:r>
              <a:rPr lang="cs-CZ" dirty="0" smtClean="0"/>
              <a:t>, není kód stránky HTML5-validní.</a:t>
            </a:r>
          </a:p>
          <a:p>
            <a:pPr lvl="2" algn="just"/>
            <a:r>
              <a:rPr lang="cs-CZ" dirty="0" smtClean="0"/>
              <a:t>Řešením bylo nahradit takovéto seznamy klasickými </a:t>
            </a:r>
            <a:r>
              <a:rPr lang="fr-FR" dirty="0" smtClean="0"/>
              <a:t>ne</a:t>
            </a:r>
            <a:r>
              <a:rPr lang="cs-CZ" dirty="0" smtClean="0"/>
              <a:t>číslovanými seznamy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 smtClean="0"/>
              <a:t>.</a:t>
            </a:r>
          </a:p>
          <a:p>
            <a:pPr lvl="1" algn="just"/>
            <a:r>
              <a:rPr lang="cs-CZ" dirty="0" smtClean="0"/>
              <a:t>Problém s prázdnými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fr-FR" dirty="0" smtClean="0"/>
              <a:t> ele</a:t>
            </a:r>
            <a:r>
              <a:rPr lang="cs-CZ" dirty="0" smtClean="0"/>
              <a:t>menty</a:t>
            </a:r>
          </a:p>
          <a:p>
            <a:pPr lvl="2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fr-FR" dirty="0" smtClean="0"/>
              <a:t> ele</a:t>
            </a:r>
            <a:r>
              <a:rPr lang="cs-CZ" dirty="0" smtClean="0"/>
              <a:t>menty použity jako „záložky“ v XHTML souboru (atribut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cs-CZ" dirty="0" smtClean="0"/>
              <a:t>).</a:t>
            </a:r>
          </a:p>
          <a:p>
            <a:pPr lvl="2" algn="just"/>
            <a:r>
              <a:rPr lang="cs-CZ" dirty="0" smtClean="0"/>
              <a:t>Element s prázdným obsahem, ale neprázdnou množinou atributů ale nevalidní podle HTML5.</a:t>
            </a:r>
          </a:p>
          <a:p>
            <a:pPr lvl="2" algn="just"/>
            <a:r>
              <a:rPr lang="cs-CZ" dirty="0" smtClean="0"/>
              <a:t>Řešením bylo nahradit všechny prázdné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cs-CZ" dirty="0" smtClean="0"/>
              <a:t> elementy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cs-CZ" dirty="0" smtClean="0"/>
              <a:t>elementy se stejným atributem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cs-CZ" dirty="0" smtClean="0"/>
              <a:t> nebo, pokud by takový výstup nebyl validní, „přesunout“ atribut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cs-CZ" dirty="0" smtClean="0"/>
              <a:t> do elementu o úroveň výš.</a:t>
            </a:r>
          </a:p>
          <a:p>
            <a:pPr lvl="1" algn="just"/>
            <a:r>
              <a:rPr lang="cs-CZ" dirty="0" smtClean="0"/>
              <a:t>A tak dále.</a:t>
            </a:r>
            <a:endParaRPr lang="cs-CZ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(2)">
  <a:themeElements>
    <a:clrScheme name="Median">
      <a:dk1>
        <a:sysClr val="windowText" lastClr="535353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EdStudPres(2)</Template>
  <TotalTime>0</TotalTime>
  <Words>465</Words>
  <Application>Microsoft Office PowerPoint</Application>
  <PresentationFormat>Předvádění na obrazovce (4:3)</PresentationFormat>
  <Paragraphs>57</Paragraphs>
  <Slides>11</Slides>
  <Notes>10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EdStudPres(2)</vt:lpstr>
      <vt:lpstr>SINDB2HTML5 Nástroj pro transformaci studijních materiálů z DocBooku do HTML5</vt:lpstr>
      <vt:lpstr>Přehled</vt:lpstr>
      <vt:lpstr>Popis projektu</vt:lpstr>
      <vt:lpstr>Popis projektu</vt:lpstr>
      <vt:lpstr>Metodologie projektu</vt:lpstr>
      <vt:lpstr>Klíčové poznatky a problémy</vt:lpstr>
      <vt:lpstr>Klíčové poznatky a problémy</vt:lpstr>
      <vt:lpstr>Klíčové poznatky a problémy </vt:lpstr>
      <vt:lpstr>Klíčové poznatky a problémy </vt:lpstr>
      <vt:lpstr>Klíčové poznatky a problémy</vt:lpstr>
      <vt:lpstr>Otázky a diskuze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2011-06-25T14:54:17Z</dcterms:created>
  <dcterms:modified xsi:type="dcterms:W3CDTF">2011-06-26T13:33:46Z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