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512" r:id="rId2"/>
    <p:sldId id="539" r:id="rId3"/>
    <p:sldId id="518" r:id="rId4"/>
    <p:sldId id="571" r:id="rId5"/>
    <p:sldId id="572" r:id="rId6"/>
    <p:sldId id="548" r:id="rId7"/>
    <p:sldId id="549" r:id="rId8"/>
    <p:sldId id="550" r:id="rId9"/>
    <p:sldId id="551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564" r:id="rId23"/>
    <p:sldId id="565" r:id="rId24"/>
    <p:sldId id="566" r:id="rId25"/>
    <p:sldId id="567" r:id="rId26"/>
    <p:sldId id="568" r:id="rId27"/>
    <p:sldId id="569" r:id="rId28"/>
    <p:sldId id="570" r:id="rId29"/>
    <p:sldId id="490" r:id="rId30"/>
  </p:sldIdLst>
  <p:sldSz cx="12192000" cy="6858000"/>
  <p:notesSz cx="6797675" cy="9926638"/>
  <p:defaultTextStyle>
    <a:defPPr>
      <a:defRPr lang="zh-TW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307"/>
    <a:srgbClr val="F36107"/>
    <a:srgbClr val="E77071"/>
    <a:srgbClr val="F2F2F2"/>
    <a:srgbClr val="EAFAF0"/>
    <a:srgbClr val="E45A5A"/>
    <a:srgbClr val="9BBB59"/>
    <a:srgbClr val="E94744"/>
    <a:srgbClr val="4BACC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6433" autoAdjust="0"/>
  </p:normalViewPr>
  <p:slideViewPr>
    <p:cSldViewPr snapToGrid="0" snapToObjects="1">
      <p:cViewPr varScale="1">
        <p:scale>
          <a:sx n="112" d="100"/>
          <a:sy n="112" d="100"/>
        </p:scale>
        <p:origin x="378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0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798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24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24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832701D-568E-413B-BE6F-2A97220D6A12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24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1424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060C0A0-7F8B-4FB1-A0C5-0DE3E77F27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21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24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24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C783DBA-D554-4CDD-9E5D-255C8C4FB31D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24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1424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BA474F1-7F73-40D7-95D3-B2E3C9FEF9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870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A474F1-7F73-40D7-95D3-B2E3C9FEF90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06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A474F1-7F73-40D7-95D3-B2E3C9FEF907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680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A474F1-7F73-40D7-95D3-B2E3C9FEF907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313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A474F1-7F73-40D7-95D3-B2E3C9FEF907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1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Include:</a:t>
            </a:r>
          </a:p>
          <a:p>
            <a:r>
              <a:rPr lang="en-US" dirty="0" smtClean="0"/>
              <a:t>ETL Framework</a:t>
            </a:r>
          </a:p>
          <a:p>
            <a:r>
              <a:rPr lang="en-US" dirty="0" smtClean="0"/>
              <a:t>Staging Area</a:t>
            </a:r>
          </a:p>
          <a:p>
            <a:r>
              <a:rPr lang="en-US" dirty="0" smtClean="0"/>
              <a:t>Operational Data store</a:t>
            </a:r>
          </a:p>
          <a:p>
            <a:r>
              <a:rPr lang="en-US" dirty="0" smtClean="0"/>
              <a:t>Data</a:t>
            </a:r>
            <a:r>
              <a:rPr lang="en-US" baseline="0" dirty="0" smtClean="0"/>
              <a:t> warehouse</a:t>
            </a:r>
          </a:p>
          <a:p>
            <a:r>
              <a:rPr lang="en-US" baseline="0" dirty="0" smtClean="0"/>
              <a:t>Data marts</a:t>
            </a:r>
          </a:p>
          <a:p>
            <a:r>
              <a:rPr lang="en-US" baseline="0" smtClean="0"/>
              <a:t>BI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A474F1-7F73-40D7-95D3-B2E3C9FEF907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49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9"/>
          <p:cNvSpPr/>
          <p:nvPr/>
        </p:nvSpPr>
        <p:spPr>
          <a:xfrm>
            <a:off x="1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4" tIns="45713" rIns="91424" bIns="45713" anchor="ctr"/>
          <a:lstStyle/>
          <a:p>
            <a:pPr algn="ctr" defTabSz="9142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3" descr="D:\D\hurry wu_flash\TRIO logo\logo\l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546" y="836536"/>
            <a:ext cx="3276000" cy="184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:\D\hurry wu_flash\TRIO logo\logo\l3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545" y="563559"/>
            <a:ext cx="3248081" cy="21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17"/>
          <p:cNvGrpSpPr>
            <a:grpSpLocks/>
          </p:cNvGrpSpPr>
          <p:nvPr userDrawn="1"/>
        </p:nvGrpSpPr>
        <p:grpSpPr bwMode="auto">
          <a:xfrm>
            <a:off x="2" y="5048250"/>
            <a:ext cx="9599084" cy="196850"/>
            <a:chOff x="-1" y="5038725"/>
            <a:chExt cx="7200002" cy="196650"/>
          </a:xfrm>
        </p:grpSpPr>
        <p:sp>
          <p:nvSpPr>
            <p:cNvPr id="8" name="矩形 19"/>
            <p:cNvSpPr/>
            <p:nvPr/>
          </p:nvSpPr>
          <p:spPr>
            <a:xfrm>
              <a:off x="-1" y="5038725"/>
              <a:ext cx="7200002" cy="25374"/>
            </a:xfrm>
            <a:prstGeom prst="rect">
              <a:avLst/>
            </a:prstGeom>
            <a:gradFill>
              <a:gsLst>
                <a:gs pos="0">
                  <a:srgbClr val="AEB4BE">
                    <a:alpha val="69804"/>
                  </a:srgbClr>
                </a:gs>
                <a:gs pos="100000">
                  <a:srgbClr val="AEB4BE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20"/>
            <p:cNvSpPr/>
            <p:nvPr/>
          </p:nvSpPr>
          <p:spPr>
            <a:xfrm>
              <a:off x="-1" y="5095817"/>
              <a:ext cx="7200002" cy="25374"/>
            </a:xfrm>
            <a:prstGeom prst="rect">
              <a:avLst/>
            </a:prstGeom>
            <a:gradFill>
              <a:gsLst>
                <a:gs pos="0">
                  <a:srgbClr val="AEB4BE">
                    <a:alpha val="69804"/>
                  </a:srgbClr>
                </a:gs>
                <a:gs pos="100000">
                  <a:srgbClr val="AEB4BE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21"/>
            <p:cNvSpPr/>
            <p:nvPr/>
          </p:nvSpPr>
          <p:spPr>
            <a:xfrm>
              <a:off x="-1" y="5152909"/>
              <a:ext cx="7200002" cy="25374"/>
            </a:xfrm>
            <a:prstGeom prst="rect">
              <a:avLst/>
            </a:prstGeom>
            <a:gradFill>
              <a:gsLst>
                <a:gs pos="0">
                  <a:srgbClr val="AEB4BE">
                    <a:alpha val="69804"/>
                  </a:srgbClr>
                </a:gs>
                <a:gs pos="100000">
                  <a:srgbClr val="AEB4BE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矩形 22"/>
            <p:cNvSpPr/>
            <p:nvPr userDrawn="1"/>
          </p:nvSpPr>
          <p:spPr>
            <a:xfrm>
              <a:off x="-1" y="5210001"/>
              <a:ext cx="7200002" cy="25374"/>
            </a:xfrm>
            <a:prstGeom prst="rect">
              <a:avLst/>
            </a:prstGeom>
            <a:gradFill>
              <a:gsLst>
                <a:gs pos="0">
                  <a:srgbClr val="AEB4BE">
                    <a:alpha val="69804"/>
                  </a:srgbClr>
                </a:gs>
                <a:gs pos="100000">
                  <a:srgbClr val="AEB4BE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" name="组合 30"/>
          <p:cNvGrpSpPr>
            <a:grpSpLocks/>
          </p:cNvGrpSpPr>
          <p:nvPr userDrawn="1"/>
        </p:nvGrpSpPr>
        <p:grpSpPr bwMode="auto">
          <a:xfrm>
            <a:off x="2592917" y="1498600"/>
            <a:ext cx="9599083" cy="196850"/>
            <a:chOff x="1943997" y="1498799"/>
            <a:chExt cx="7200002" cy="196650"/>
          </a:xfrm>
        </p:grpSpPr>
        <p:sp>
          <p:nvSpPr>
            <p:cNvPr id="13" name="矩形 31"/>
            <p:cNvSpPr/>
            <p:nvPr/>
          </p:nvSpPr>
          <p:spPr>
            <a:xfrm rot="10800000">
              <a:off x="1943997" y="1670075"/>
              <a:ext cx="7200002" cy="25374"/>
            </a:xfrm>
            <a:prstGeom prst="rect">
              <a:avLst/>
            </a:prstGeom>
            <a:gradFill>
              <a:gsLst>
                <a:gs pos="0">
                  <a:srgbClr val="AEB4BE">
                    <a:alpha val="69804"/>
                  </a:srgbClr>
                </a:gs>
                <a:gs pos="100000">
                  <a:srgbClr val="AEB4BE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矩形 32"/>
            <p:cNvSpPr/>
            <p:nvPr/>
          </p:nvSpPr>
          <p:spPr>
            <a:xfrm rot="10800000">
              <a:off x="1943997" y="1612983"/>
              <a:ext cx="7200002" cy="25374"/>
            </a:xfrm>
            <a:prstGeom prst="rect">
              <a:avLst/>
            </a:prstGeom>
            <a:gradFill>
              <a:gsLst>
                <a:gs pos="0">
                  <a:srgbClr val="AEB4BE">
                    <a:alpha val="69804"/>
                  </a:srgbClr>
                </a:gs>
                <a:gs pos="100000">
                  <a:srgbClr val="AEB4BE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矩形 33"/>
            <p:cNvSpPr/>
            <p:nvPr/>
          </p:nvSpPr>
          <p:spPr>
            <a:xfrm rot="10800000">
              <a:off x="1943997" y="1555891"/>
              <a:ext cx="7200002" cy="25374"/>
            </a:xfrm>
            <a:prstGeom prst="rect">
              <a:avLst/>
            </a:prstGeom>
            <a:gradFill>
              <a:gsLst>
                <a:gs pos="0">
                  <a:srgbClr val="AEB4BE">
                    <a:alpha val="69804"/>
                  </a:srgbClr>
                </a:gs>
                <a:gs pos="100000">
                  <a:srgbClr val="AEB4BE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矩形 34"/>
            <p:cNvSpPr/>
            <p:nvPr userDrawn="1"/>
          </p:nvSpPr>
          <p:spPr>
            <a:xfrm rot="10800000">
              <a:off x="1943997" y="1498799"/>
              <a:ext cx="7200002" cy="25374"/>
            </a:xfrm>
            <a:prstGeom prst="rect">
              <a:avLst/>
            </a:prstGeom>
            <a:gradFill>
              <a:gsLst>
                <a:gs pos="0">
                  <a:srgbClr val="AEB4BE">
                    <a:alpha val="69804"/>
                  </a:srgbClr>
                </a:gs>
                <a:gs pos="100000">
                  <a:srgbClr val="AEB4BE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17" name="Picture 4" descr="D:\PPT制定\素材\0905.jpg"/>
          <p:cNvPicPr>
            <a:picLocks noChangeAspect="1" noChangeArrowheads="1"/>
          </p:cNvPicPr>
          <p:nvPr userDrawn="1"/>
        </p:nvPicPr>
        <p:blipFill>
          <a:blip r:embed="rId4" cstate="print">
            <a:lum contrast="-10000"/>
          </a:blip>
          <a:srcRect/>
          <a:stretch>
            <a:fillRect/>
          </a:stretch>
        </p:blipFill>
        <p:spPr bwMode="auto">
          <a:xfrm>
            <a:off x="1" y="1727200"/>
            <a:ext cx="12200467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日期占位符 29"/>
          <p:cNvSpPr>
            <a:spLocks noGrp="1"/>
          </p:cNvSpPr>
          <p:nvPr>
            <p:ph type="dt" sz="half" idx="10"/>
          </p:nvPr>
        </p:nvSpPr>
        <p:spPr>
          <a:xfrm>
            <a:off x="8970433" y="6408741"/>
            <a:ext cx="255905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5608BBE-43DD-47F4-8183-3941CB55331C}" type="datetime1">
              <a:rPr lang="zh-TW" altLang="en-US"/>
              <a:pPr>
                <a:defRPr/>
              </a:pPr>
              <a:t>2019/8/21</a:t>
            </a:fld>
            <a:endParaRPr lang="zh-TW" altLang="en-US"/>
          </a:p>
        </p:txBody>
      </p:sp>
      <p:sp>
        <p:nvSpPr>
          <p:cNvPr id="21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5839884" y="6408741"/>
            <a:ext cx="313478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10541001" y="483752"/>
            <a:ext cx="108585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00C77AF-2104-4341-A373-4773A55596D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0737543" y="5469132"/>
            <a:ext cx="13692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i="0" kern="1200" dirty="0" smtClean="0"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Powering the </a:t>
            </a:r>
            <a:r>
              <a:rPr lang="en-US" altLang="zh-CN" sz="1000" i="1" kern="1200" dirty="0" err="1" smtClean="0">
                <a:solidFill>
                  <a:srgbClr val="F36107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e</a:t>
            </a:r>
            <a:r>
              <a:rPr lang="en-US" altLang="zh-CN" sz="1000" i="0" kern="120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World</a:t>
            </a:r>
            <a:endParaRPr lang="zh-CN" altLang="zh-CN" sz="1000" i="0" kern="1200" dirty="0" smtClean="0">
              <a:solidFill>
                <a:schemeClr val="bg1">
                  <a:lumMod val="50000"/>
                </a:schemeClr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1069118" y="5293623"/>
            <a:ext cx="10310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注动力</a:t>
            </a:r>
            <a:r>
              <a:rPr lang="zh-CN" altLang="en-US" sz="1000" baseline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建未来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2" y="563559"/>
            <a:ext cx="1375958" cy="568019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93702" y="-55421"/>
            <a:ext cx="1313180" cy="76944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>
            <a:lvl1pPr marL="0" algn="l" defTabSz="914246" rtl="0" eaLnBrk="1" latinLnBrk="0" hangingPunct="1">
              <a:defRPr lang="en-US" altLang="zh-CN" sz="4400" b="0" kern="1200">
                <a:solidFill>
                  <a:srgbClr val="FF7537"/>
                </a:solidFill>
                <a:effectLst/>
                <a:latin typeface="Microsoft JhengHei" pitchFamily="34" charset="-120"/>
                <a:ea typeface="Microsoft JhengHei" pitchFamily="34" charset="-120"/>
                <a:cs typeface="Arial" pitchFamily="34" charset="0"/>
              </a:defRPr>
            </a:lvl1pPr>
            <a:extLst/>
          </a:lstStyle>
          <a:p>
            <a:r>
              <a:rPr lang="zh-CN" altLang="en-US" dirty="0" smtClean="0"/>
              <a:t>单击</a:t>
            </a:r>
            <a:endParaRPr 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2"/>
          </p:nvPr>
        </p:nvSpPr>
        <p:spPr>
          <a:xfrm>
            <a:off x="1630124" y="58562"/>
            <a:ext cx="8711128" cy="589801"/>
          </a:xfrm>
          <a:prstGeom prst="rect">
            <a:avLst/>
          </a:prstGeom>
        </p:spPr>
        <p:txBody>
          <a:bodyPr lIns="91424" tIns="45713" rIns="91424" bIns="45713" anchor="b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itchFamily="34" charset="-120"/>
                <a:ea typeface="Microsoft JhengHei" pitchFamily="34" charset="-12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"/>
          </p:nvPr>
        </p:nvSpPr>
        <p:spPr>
          <a:xfrm>
            <a:off x="567276" y="1070555"/>
            <a:ext cx="11468100" cy="4792980"/>
          </a:xfrm>
          <a:prstGeom prst="rect">
            <a:avLst/>
          </a:prstGeom>
        </p:spPr>
        <p:txBody>
          <a:bodyPr lIns="91424" tIns="45713" rIns="91424" bIns="45713"/>
          <a:lstStyle>
            <a:lvl1pPr marL="624060" indent="-514350">
              <a:lnSpc>
                <a:spcPct val="12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 typeface="+mj-lt"/>
              <a:buAutoNum type="arabicPeriod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itchFamily="34" charset="-120"/>
                <a:ea typeface="Microsoft JhengHei" pitchFamily="34" charset="-120"/>
              </a:defRPr>
            </a:lvl1pPr>
            <a:lvl2pPr marL="907475" indent="-514350">
              <a:lnSpc>
                <a:spcPct val="120000"/>
              </a:lnSpc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lphaLcPeriod"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itchFamily="34" charset="-120"/>
                <a:ea typeface="Microsoft JhengHei" pitchFamily="34" charset="-120"/>
              </a:defRPr>
            </a:lvl2pPr>
            <a:lvl3pPr>
              <a:lnSpc>
                <a:spcPct val="12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itchFamily="34" charset="-120"/>
                <a:ea typeface="Microsoft JhengHei" pitchFamily="34" charset="-120"/>
              </a:defRPr>
            </a:lvl3pPr>
            <a:lvl4pPr>
              <a:lnSpc>
                <a:spcPct val="12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itchFamily="34" charset="-120"/>
                <a:ea typeface="Microsoft JhengHei" pitchFamily="34" charset="-120"/>
              </a:defRPr>
            </a:lvl4pPr>
            <a:lvl5pPr>
              <a:lnSpc>
                <a:spcPct val="12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itchFamily="34" charset="-120"/>
                <a:ea typeface="Microsoft JhengHei" pitchFamily="34" charset="-120"/>
              </a:defRPr>
            </a:lvl5pPr>
            <a:extLst/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24" name="Picture 3" descr="D:\D\hurry wu_flash\TRIO logo\logo\l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782" y="6636968"/>
            <a:ext cx="1772129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5" descr="D:\D\hurry wu_flash\TRIO logo\logo\l3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785" y="6482984"/>
            <a:ext cx="1744124" cy="12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直接连接符​​ 29"/>
          <p:cNvCxnSpPr/>
          <p:nvPr userDrawn="1"/>
        </p:nvCxnSpPr>
        <p:spPr>
          <a:xfrm flipH="1">
            <a:off x="1" y="6354214"/>
            <a:ext cx="12191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​​ 29"/>
          <p:cNvCxnSpPr/>
          <p:nvPr userDrawn="1"/>
        </p:nvCxnSpPr>
        <p:spPr>
          <a:xfrm flipH="1">
            <a:off x="0" y="677427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>
            <a:off x="1427125" y="17465"/>
            <a:ext cx="0" cy="6111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3"/>
          <p:cNvSpPr txBox="1"/>
          <p:nvPr userDrawn="1"/>
        </p:nvSpPr>
        <p:spPr>
          <a:xfrm>
            <a:off x="10666091" y="6585818"/>
            <a:ext cx="13692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i="0" kern="1200" dirty="0" smtClean="0"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Powering the </a:t>
            </a:r>
            <a:r>
              <a:rPr lang="en-US" altLang="zh-CN" sz="1000" i="1" kern="1200" dirty="0" err="1" smtClean="0">
                <a:solidFill>
                  <a:srgbClr val="F36107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e</a:t>
            </a:r>
            <a:r>
              <a:rPr lang="en-US" altLang="zh-CN" sz="1000" i="0" kern="120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World</a:t>
            </a:r>
            <a:endParaRPr lang="zh-CN" altLang="zh-CN" sz="1000" i="0" kern="1200" dirty="0" smtClean="0">
              <a:solidFill>
                <a:schemeClr val="bg1">
                  <a:lumMod val="50000"/>
                </a:schemeClr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10997666" y="6410309"/>
            <a:ext cx="1031051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/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注动力</a:t>
            </a:r>
            <a:r>
              <a:rPr lang="zh-CN" altLang="en-US" sz="1000" baseline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建未来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2" y="6488620"/>
            <a:ext cx="682624" cy="281799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3" y="4876801"/>
            <a:ext cx="9975701" cy="457200"/>
          </a:xfrm>
          <a:prstGeom prst="rect">
            <a:avLst/>
          </a:prstGeom>
        </p:spPr>
        <p:txBody>
          <a:bodyPr vert="horz" lIns="91424" tIns="45713" rIns="91424" bIns="45713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  <a:prstGeom prst="rect">
            <a:avLst/>
          </a:prstGeom>
        </p:spPr>
        <p:txBody>
          <a:bodyPr lIns="91424" tIns="45713" rIns="91424" bIns="45713"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219201" y="274320"/>
            <a:ext cx="9973056" cy="4572000"/>
          </a:xfrm>
          <a:prstGeom prst="rect">
            <a:avLst/>
          </a:prstGeom>
        </p:spPr>
        <p:txBody>
          <a:bodyPr lIns="91424" tIns="45713" rIns="91424" bIns="45713"/>
          <a:lstStyle>
            <a:lvl1pPr marL="624060" indent="-51435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07475" indent="-51435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lphaLcPeriod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70433" y="6408741"/>
            <a:ext cx="255905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3B9571-B73E-4997-86CC-4D8E91F6CF07}" type="datetime1">
              <a:rPr lang="zh-TW" altLang="en-US"/>
              <a:pPr>
                <a:defRPr/>
              </a:pPr>
              <a:t>2019/8/21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39884" y="6408741"/>
            <a:ext cx="31347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541001" y="483752"/>
            <a:ext cx="108585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6EFFE28-F28D-4E83-B645-B9C4245F572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25351" y="274644"/>
            <a:ext cx="2369960" cy="5592761"/>
          </a:xfrm>
          <a:prstGeom prst="rect">
            <a:avLst/>
          </a:prstGeom>
        </p:spPr>
        <p:txBody>
          <a:bodyPr vert="eaVert" lIns="91424" tIns="45713" rIns="91424" bIns="45713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  <a:prstGeom prst="rect">
            <a:avLst/>
          </a:prstGeom>
        </p:spPr>
        <p:txBody>
          <a:bodyPr vert="eaVert" lIns="91424" tIns="45713" rIns="91424" bIns="45713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>
          <a:xfrm>
            <a:off x="8970433" y="6408741"/>
            <a:ext cx="255905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462F4-761A-4199-861A-FE1EB81B44B2}" type="datetime1">
              <a:rPr lang="zh-TW" altLang="en-US"/>
              <a:pPr>
                <a:defRPr/>
              </a:pPr>
              <a:t>2019/8/21</a:t>
            </a:fld>
            <a:endParaRPr lang="zh-TW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>
          <a:xfrm>
            <a:off x="5839884" y="6408741"/>
            <a:ext cx="31347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10541001" y="483752"/>
            <a:ext cx="108585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410A7-C9C5-4143-93AD-D431420803C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8" r:id="rId2"/>
    <p:sldLayoutId id="2147483699" r:id="rId3"/>
    <p:sldLayoutId id="2147483693" r:id="rId4"/>
    <p:sldLayoutId id="2147483694" r:id="rId5"/>
  </p:sldLayoutIdLst>
  <p:transition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7013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7013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1413" indent="-227013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013" indent="-227013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599931" indent="-228562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492" indent="-228562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054" indent="-228562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616" indent="-228562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10998" y="2166471"/>
            <a:ext cx="88363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dirty="0" smtClean="0">
                <a:solidFill>
                  <a:srgbClr val="002060"/>
                </a:solidFill>
              </a:rPr>
              <a:t>维</a:t>
            </a:r>
            <a:r>
              <a:rPr lang="zh-CN" altLang="en-US" sz="4800" dirty="0">
                <a:solidFill>
                  <a:srgbClr val="002060"/>
                </a:solidFill>
              </a:rPr>
              <a:t>度和事实表的基础知</a:t>
            </a:r>
            <a:r>
              <a:rPr lang="zh-CN" altLang="en-US" sz="4800" dirty="0" smtClean="0">
                <a:solidFill>
                  <a:srgbClr val="002060"/>
                </a:solidFill>
              </a:rPr>
              <a:t>识</a:t>
            </a:r>
            <a:r>
              <a:rPr lang="en-US" altLang="zh-CN" sz="4800" dirty="0" smtClean="0">
                <a:solidFill>
                  <a:srgbClr val="FFFFFF"/>
                </a:solidFill>
                <a:ea typeface="方正小标宋简体" pitchFamily="65" charset="-122"/>
              </a:rPr>
              <a:t>BASICS OF DIMENSION AND FACT TABLES</a:t>
            </a:r>
            <a:endParaRPr lang="en-HK" altLang="zh-TW" sz="4800" dirty="0">
              <a:solidFill>
                <a:srgbClr val="FFFFFF"/>
              </a:solidFill>
              <a:ea typeface="方正小标宋简体" pitchFamily="65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09674" y="4580546"/>
            <a:ext cx="200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By: MB. JALLOW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45987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2" y="-55421"/>
            <a:ext cx="511679" cy="769441"/>
          </a:xfrm>
        </p:spPr>
        <p:txBody>
          <a:bodyPr/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DF7307"/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BASIC DIMENSION TABLE TECHNIQUES</a:t>
            </a:r>
            <a:endParaRPr lang="zh-CN" altLang="en-US" sz="3200" dirty="0">
              <a:solidFill>
                <a:srgbClr val="DF7307"/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85688" y="714020"/>
            <a:ext cx="5199790" cy="638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Flags </a:t>
            </a:r>
            <a:r>
              <a:rPr lang="en-US" altLang="en-US" sz="2400" dirty="0" smtClean="0"/>
              <a:t>and Indicators as Textual Dimension </a:t>
            </a:r>
            <a:r>
              <a:rPr lang="en-US" altLang="en-US" sz="2400" dirty="0" smtClean="0"/>
              <a:t>Attributes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Null Attributes </a:t>
            </a:r>
            <a:r>
              <a:rPr lang="en-US" altLang="en-US" sz="2400" dirty="0" smtClean="0"/>
              <a:t>Dimensions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Calendar Date </a:t>
            </a:r>
            <a:r>
              <a:rPr lang="en-US" altLang="en-US" sz="2400" dirty="0" smtClean="0"/>
              <a:t>Dimensions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Role-Playing </a:t>
            </a:r>
            <a:r>
              <a:rPr lang="en-US" altLang="en-US" sz="2400" dirty="0" smtClean="0"/>
              <a:t>Dimensions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Junk </a:t>
            </a:r>
            <a:r>
              <a:rPr lang="en-US" altLang="en-US" sz="2400" dirty="0" smtClean="0"/>
              <a:t>Dimensions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Snowflake </a:t>
            </a:r>
            <a:r>
              <a:rPr lang="en-US" altLang="en-US" sz="2400" dirty="0" smtClean="0"/>
              <a:t>Dimensions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Outrigger Dimensions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lvl="2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  <p:sp>
        <p:nvSpPr>
          <p:cNvPr id="5" name="矩形 6"/>
          <p:cNvSpPr/>
          <p:nvPr/>
        </p:nvSpPr>
        <p:spPr>
          <a:xfrm>
            <a:off x="393702" y="714020"/>
            <a:ext cx="5199790" cy="7045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Dimension Table </a:t>
            </a:r>
            <a:r>
              <a:rPr lang="en-US" altLang="en-US" sz="2400" dirty="0" smtClean="0"/>
              <a:t>Structure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Dimension Surrogate </a:t>
            </a:r>
            <a:r>
              <a:rPr lang="en-US" altLang="en-US" sz="2400" dirty="0" smtClean="0"/>
              <a:t>Keys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Natural , Durable and Supernatural </a:t>
            </a:r>
            <a:r>
              <a:rPr lang="en-US" altLang="en-US" sz="2400" dirty="0" smtClean="0"/>
              <a:t>Keys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Drilling </a:t>
            </a:r>
            <a:r>
              <a:rPr lang="en-US" altLang="en-US" sz="2400" dirty="0" smtClean="0"/>
              <a:t>Down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Degenerate </a:t>
            </a:r>
            <a:r>
              <a:rPr lang="en-US" altLang="en-US" sz="2400" dirty="0" smtClean="0"/>
              <a:t>Dimensions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DE normalized Flattened </a:t>
            </a:r>
            <a:r>
              <a:rPr lang="en-US" altLang="en-US" sz="2400" dirty="0" smtClean="0"/>
              <a:t>Dimensions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Multiple Hierarchies in Dimensions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lvl="2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27322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2" y="-55421"/>
            <a:ext cx="511679" cy="769441"/>
          </a:xfrm>
        </p:spPr>
        <p:txBody>
          <a:bodyPr/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Dimension Table Structure</a:t>
            </a:r>
            <a:endParaRPr lang="zh-CN" alt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55521" y="714020"/>
            <a:ext cx="5537675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Often </a:t>
            </a:r>
            <a:r>
              <a:rPr lang="en-US" altLang="en-US" sz="2400" dirty="0" smtClean="0"/>
              <a:t>most dimension attributes are populated with verbose descriptions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Dimension tables attributes are the primary target of constraints and grouping specifications for queries and BI applications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The descriptive labels on reports are typically dimension attribute domain values 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lvl="2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  <p:sp>
        <p:nvSpPr>
          <p:cNvPr id="5" name="矩形 6"/>
          <p:cNvSpPr/>
          <p:nvPr/>
        </p:nvSpPr>
        <p:spPr>
          <a:xfrm>
            <a:off x="546101" y="714020"/>
            <a:ext cx="52992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Every dimension has a single primary key column 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The dimension’s primary key is embedded as a foreign key in the associated fact table.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Dimension tables are usually wide, flat </a:t>
            </a:r>
            <a:r>
              <a:rPr lang="en-US" altLang="en-US" sz="2400" dirty="0" err="1" smtClean="0"/>
              <a:t>denormalized</a:t>
            </a:r>
            <a:r>
              <a:rPr lang="en-US" altLang="en-US" sz="2400" dirty="0" smtClean="0"/>
              <a:t> tables with many low cardinality text </a:t>
            </a:r>
            <a:r>
              <a:rPr lang="en-US" altLang="en-US" sz="2400" dirty="0" smtClean="0"/>
              <a:t>attributes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8716187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2" y="-55421"/>
            <a:ext cx="838691" cy="769441"/>
          </a:xfrm>
        </p:spPr>
        <p:txBody>
          <a:bodyPr/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Dimension Surrogate Keys</a:t>
            </a:r>
            <a:endParaRPr lang="zh-CN" alt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3701" y="845545"/>
            <a:ext cx="5554172" cy="638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Surrogate keys should always be represented as the primary </a:t>
            </a:r>
            <a:r>
              <a:rPr lang="en-US" altLang="en-US" sz="2400" dirty="0" smtClean="0"/>
              <a:t>key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Why?</a:t>
            </a:r>
          </a:p>
          <a:p>
            <a:pPr marL="1255713" lvl="2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Tracking changes over </a:t>
            </a:r>
            <a:r>
              <a:rPr lang="en-US" altLang="en-US" sz="2400" dirty="0" smtClean="0"/>
              <a:t>time</a:t>
            </a:r>
          </a:p>
          <a:p>
            <a:pPr marL="1255713" lvl="2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Source dimension values may the tracked from heterogeneous source, therefore, issues of compatibility and quality of admiration may arise</a:t>
            </a:r>
            <a:r>
              <a:rPr lang="en-US" altLang="en-US" sz="2400" dirty="0" smtClean="0"/>
              <a:t>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/>
              <a:t>Due to the above reasons, its not feasible to use the natural key of dimension source as primary key.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lvl="2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  <p:sp>
        <p:nvSpPr>
          <p:cNvPr id="5" name="矩形 6"/>
          <p:cNvSpPr/>
          <p:nvPr/>
        </p:nvSpPr>
        <p:spPr>
          <a:xfrm>
            <a:off x="6221337" y="843632"/>
            <a:ext cx="5708591" cy="5715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The </a:t>
            </a:r>
            <a:r>
              <a:rPr lang="en-US" altLang="en-US" sz="2400" dirty="0" smtClean="0"/>
              <a:t>DW/BI system needs to claim control of the primary keys of all dimensions</a:t>
            </a:r>
            <a:r>
              <a:rPr lang="en-US" altLang="en-US" sz="2400" dirty="0" smtClean="0"/>
              <a:t>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Thus, a surrogate key provides a significant solution by defining simple integers assigned in sequence as the primary keys</a:t>
            </a:r>
            <a:r>
              <a:rPr lang="en-US" altLang="en-US" sz="2400" dirty="0" smtClean="0"/>
              <a:t>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Note: the date dimension can be exempted from having a surrogate key as it’s primary key.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 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lvl="2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59366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2" y="-55421"/>
            <a:ext cx="838691" cy="769441"/>
          </a:xfrm>
        </p:spPr>
        <p:txBody>
          <a:bodyPr/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Natural, Durable and Supernatural Keys</a:t>
            </a:r>
            <a:endParaRPr lang="zh-CN" alt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6" name="矩形 6"/>
          <p:cNvSpPr/>
          <p:nvPr/>
        </p:nvSpPr>
        <p:spPr>
          <a:xfrm>
            <a:off x="393702" y="845545"/>
            <a:ext cx="5229431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Natural keys are subject to business rules outside the control of the DW/BI </a:t>
            </a:r>
            <a:r>
              <a:rPr lang="en-US" altLang="en-US" sz="2400" dirty="0" smtClean="0"/>
              <a:t>system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Whereas, durable, supernatural keys are persistent and does not have to </a:t>
            </a:r>
            <a:r>
              <a:rPr lang="en-US" altLang="en-US" sz="2400" dirty="0" smtClean="0"/>
              <a:t>change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For example: an employee number may changed if the  employee resigns and the is rehired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 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lvl="2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97197" y="834531"/>
            <a:ext cx="6096000" cy="24191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prstClr val="black"/>
                </a:solidFill>
              </a:rPr>
              <a:t>Also, multiple surrogate keys may be associated with an employee over time as their profile changes</a:t>
            </a:r>
          </a:p>
          <a:p>
            <a:pPr marL="342900" lvl="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prstClr val="black"/>
                </a:solidFill>
              </a:rPr>
              <a:t>Therefore, is a DW want to have a single key for that employee, a durable key must be created.</a:t>
            </a:r>
          </a:p>
        </p:txBody>
      </p:sp>
    </p:spTree>
    <p:extLst>
      <p:ext uri="{BB962C8B-B14F-4D97-AF65-F5344CB8AC3E}">
        <p14:creationId xmlns:p14="http://schemas.microsoft.com/office/powerpoint/2010/main" val="390300615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2" y="-55421"/>
            <a:ext cx="838691" cy="769441"/>
          </a:xfrm>
        </p:spPr>
        <p:txBody>
          <a:bodyPr/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Drilling Down</a:t>
            </a:r>
            <a:endParaRPr lang="zh-CN" alt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3702" y="845545"/>
            <a:ext cx="5511442" cy="471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Drilling down is the most fundamental way data is analyzed by business </a:t>
            </a:r>
            <a:r>
              <a:rPr lang="en-US" altLang="en-US" sz="2400" dirty="0" smtClean="0"/>
              <a:t>users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Drilling down simply means adding a row header to an existing </a:t>
            </a:r>
            <a:r>
              <a:rPr lang="en-US" altLang="en-US" sz="2400" dirty="0" smtClean="0"/>
              <a:t>query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This new row header in the dimension is similar to the GROUP BY clause in SQL queries.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lvl="2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850735"/>
            <a:ext cx="6096000" cy="20867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prstClr val="black"/>
                </a:solidFill>
              </a:rPr>
              <a:t>The attribute can come from any dimension attached to the fact table in the query</a:t>
            </a:r>
            <a:r>
              <a:rPr lang="en-US" altLang="en-US" sz="2400" dirty="0" smtClean="0">
                <a:solidFill>
                  <a:prstClr val="black"/>
                </a:solidFill>
              </a:rPr>
              <a:t>.</a:t>
            </a:r>
          </a:p>
          <a:p>
            <a:pPr marL="342900" lvl="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prstClr val="black"/>
                </a:solidFill>
              </a:rPr>
              <a:t>Drilling down does not require the definition of predetermined hierarchies </a:t>
            </a:r>
          </a:p>
        </p:txBody>
      </p:sp>
    </p:spTree>
    <p:extLst>
      <p:ext uri="{BB962C8B-B14F-4D97-AF65-F5344CB8AC3E}">
        <p14:creationId xmlns:p14="http://schemas.microsoft.com/office/powerpoint/2010/main" val="300349763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2" y="-55421"/>
            <a:ext cx="838691" cy="769441"/>
          </a:xfrm>
        </p:spPr>
        <p:txBody>
          <a:bodyPr/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Degenerate Dimensions</a:t>
            </a:r>
            <a:endParaRPr lang="zh-CN" alt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3702" y="845545"/>
            <a:ext cx="5613991" cy="5715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solidFill>
                  <a:prstClr val="black"/>
                </a:solidFill>
              </a:rPr>
              <a:t>Often degenerate dimensions are definition that have no content except for its primary key</a:t>
            </a:r>
            <a:r>
              <a:rPr lang="en-US" altLang="en-US" sz="2400" dirty="0" smtClean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solidFill>
                  <a:prstClr val="black"/>
                </a:solidFill>
              </a:rPr>
              <a:t>Therefore, degenerate dimensions are placed in the fact table with explicit acknowledgment that there is no associated dimension tables</a:t>
            </a:r>
            <a:r>
              <a:rPr lang="en-US" altLang="en-US" sz="2400" dirty="0" smtClean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solidFill>
                  <a:prstClr val="black"/>
                </a:solidFill>
              </a:rPr>
              <a:t>For </a:t>
            </a:r>
            <a:r>
              <a:rPr lang="en-US" altLang="en-US" sz="2400" dirty="0">
                <a:solidFill>
                  <a:prstClr val="black"/>
                </a:solidFill>
              </a:rPr>
              <a:t>instance, an invoice has multiple line items, the fact rows inherit all the descriptive dimensions leaving the invoice with no other unique content. 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>
              <a:solidFill>
                <a:prstClr val="black"/>
              </a:solidFill>
            </a:endParaRPr>
          </a:p>
          <a:p>
            <a:pPr lvl="2">
              <a:lnSpc>
                <a:spcPct val="90000"/>
              </a:lnSpc>
            </a:pPr>
            <a:endParaRPr lang="en-US" altLang="en-US" sz="24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9764" y="845545"/>
            <a:ext cx="5745623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solidFill>
                  <a:prstClr val="black"/>
                </a:solidFill>
              </a:rPr>
              <a:t>However</a:t>
            </a:r>
            <a:r>
              <a:rPr lang="en-US" altLang="en-US" sz="2400" dirty="0">
                <a:solidFill>
                  <a:prstClr val="black"/>
                </a:solidFill>
              </a:rPr>
              <a:t>, the invoice number can be a valuable data. </a:t>
            </a:r>
            <a:endParaRPr lang="en-US" altLang="en-US" sz="24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solidFill>
                  <a:prstClr val="black"/>
                </a:solidFill>
              </a:rPr>
              <a:t>Thus</a:t>
            </a:r>
            <a:r>
              <a:rPr lang="en-US" altLang="en-US" sz="2400" dirty="0">
                <a:solidFill>
                  <a:prstClr val="black"/>
                </a:solidFill>
              </a:rPr>
              <a:t>, to keep the invoice number for future reference, it is as added a degenerate dimension in the fact table.</a:t>
            </a:r>
          </a:p>
        </p:txBody>
      </p:sp>
    </p:spTree>
    <p:extLst>
      <p:ext uri="{BB962C8B-B14F-4D97-AF65-F5344CB8AC3E}">
        <p14:creationId xmlns:p14="http://schemas.microsoft.com/office/powerpoint/2010/main" val="207044099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2" y="-55421"/>
            <a:ext cx="838691" cy="769441"/>
          </a:xfrm>
        </p:spPr>
        <p:txBody>
          <a:bodyPr/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32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Denormalized</a:t>
            </a:r>
            <a:r>
              <a:rPr lang="en-US" altLang="zh-CN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 Flattened Dimensions</a:t>
            </a:r>
            <a:endParaRPr lang="zh-CN" alt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3702" y="845545"/>
            <a:ext cx="6169468" cy="671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Unlike operational database designed, DW perform better with </a:t>
            </a:r>
            <a:r>
              <a:rPr lang="en-US" altLang="en-US" sz="2400" dirty="0" err="1" smtClean="0"/>
              <a:t>denormalized</a:t>
            </a:r>
            <a:r>
              <a:rPr lang="en-US" altLang="en-US" sz="2400" dirty="0" smtClean="0"/>
              <a:t> flattened tables</a:t>
            </a:r>
            <a:r>
              <a:rPr lang="en-US" altLang="en-US" sz="2400" dirty="0" smtClean="0"/>
              <a:t>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Therefore, designers should resist normalization urges cause by years of operational database design</a:t>
            </a:r>
            <a:r>
              <a:rPr lang="en-US" altLang="en-US" sz="2400" dirty="0" smtClean="0"/>
              <a:t>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For example: </a:t>
            </a:r>
            <a:r>
              <a:rPr lang="en-US" altLang="en-US" sz="2400" dirty="0" err="1" smtClean="0"/>
              <a:t>demormalizing</a:t>
            </a:r>
            <a:r>
              <a:rPr lang="en-US" altLang="en-US" sz="2400" dirty="0" smtClean="0"/>
              <a:t> the many-to-one relationship into a separate attributes on a flattened dimension row</a:t>
            </a:r>
            <a:r>
              <a:rPr lang="en-US" altLang="en-US" sz="2400" dirty="0" smtClean="0"/>
              <a:t>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Note: the primary objective of DW is fast and accurate query results. Thus, </a:t>
            </a:r>
            <a:r>
              <a:rPr lang="en-US" altLang="en-US" sz="2400" dirty="0" err="1" smtClean="0"/>
              <a:t>denormalization</a:t>
            </a:r>
            <a:r>
              <a:rPr lang="en-US" altLang="en-US" sz="2400" dirty="0" smtClean="0"/>
              <a:t> should be handle with great care.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lvl="2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7997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2" y="-55421"/>
            <a:ext cx="838691" cy="769441"/>
          </a:xfrm>
        </p:spPr>
        <p:txBody>
          <a:bodyPr/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Multiple Hierarchies in Dimension</a:t>
            </a:r>
            <a:endParaRPr lang="zh-CN" alt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3701" y="845545"/>
            <a:ext cx="7059521" cy="471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Many dimension contain more than one natural hierarchy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For example, calendar date dimensions may have a day to week to fiscal period hierarchy, as well as d day to month to year hierarchy.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Also location intensive dimensions may have multiple geographic hierarchies.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In all these cases, the separate hierarchies can gracefully coexist in the same dimension table.</a:t>
            </a:r>
          </a:p>
          <a:p>
            <a:pPr lvl="2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292" y="845545"/>
            <a:ext cx="4071666" cy="526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2632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2" y="-55421"/>
            <a:ext cx="838691" cy="769441"/>
          </a:xfrm>
        </p:spPr>
        <p:txBody>
          <a:bodyPr/>
          <a:lstStyle/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630123" y="58562"/>
            <a:ext cx="9618721" cy="589801"/>
          </a:xfrm>
        </p:spPr>
        <p:txBody>
          <a:bodyPr/>
          <a:lstStyle/>
          <a:p>
            <a:r>
              <a:rPr lang="en-US" altLang="zh-CN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Calendar Date Dimensions</a:t>
            </a:r>
            <a:endParaRPr lang="zh-CN" alt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64545" y="714020"/>
            <a:ext cx="6027455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When </a:t>
            </a:r>
            <a:r>
              <a:rPr lang="en-US" altLang="en-US" sz="2400" dirty="0" smtClean="0"/>
              <a:t>further precision is needed, a separate date/time stamp can be added to the fact table. 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The date/time stamp is not a foreign key to a dimension table, but rather is a standalone column</a:t>
            </a:r>
            <a:r>
              <a:rPr lang="en-US" altLang="en-US" sz="2400" dirty="0" smtClean="0"/>
              <a:t>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If the business users constrain or group on time-of-day attributes, such as day part grouping, then a separate time-of-day dimension foreign key is added to the fact table.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lvl="2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  <p:sp>
        <p:nvSpPr>
          <p:cNvPr id="5" name="矩形 6"/>
          <p:cNvSpPr/>
          <p:nvPr/>
        </p:nvSpPr>
        <p:spPr>
          <a:xfrm>
            <a:off x="152400" y="866420"/>
            <a:ext cx="6027455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Calendar date dimension are so special to the extend that every DW has a calendar date dimension table.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The calendar date dimension typically has many attributes describing characteristics such as week number month name, national holiday indicator etc.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To facilitate partitioning, the primary key of a date dimension can be an integer representing YYYYMMDD instead of sequentially assigned surrogate </a:t>
            </a:r>
            <a:r>
              <a:rPr lang="en-US" altLang="en-US" sz="2400" dirty="0" smtClean="0"/>
              <a:t>key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Filtering and grouping should be based on the dimension’s attributes</a:t>
            </a:r>
            <a:r>
              <a:rPr lang="en-US" altLang="en-US" sz="2400" dirty="0" smtClean="0"/>
              <a:t>.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3534533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2" y="-55421"/>
            <a:ext cx="838691" cy="769441"/>
          </a:xfrm>
        </p:spPr>
        <p:txBody>
          <a:bodyPr/>
          <a:lstStyle/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DF7307"/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BASIC FACT TABLE TECHNIQUES</a:t>
            </a:r>
            <a:endParaRPr lang="zh-CN" altLang="en-US" sz="3200" dirty="0">
              <a:solidFill>
                <a:srgbClr val="DF7307"/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3702" y="845545"/>
            <a:ext cx="5191552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Fact table </a:t>
            </a:r>
            <a:r>
              <a:rPr lang="en-US" altLang="en-US" sz="2400" dirty="0" smtClean="0"/>
              <a:t>Structure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Additive, Semi Additive and Non Additive </a:t>
            </a:r>
            <a:r>
              <a:rPr lang="en-US" altLang="en-US" sz="2400" dirty="0" smtClean="0"/>
              <a:t>facts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Nulls in Fact </a:t>
            </a:r>
            <a:r>
              <a:rPr lang="en-US" altLang="en-US" sz="2400" dirty="0" smtClean="0"/>
              <a:t>Tables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Conformed </a:t>
            </a:r>
            <a:r>
              <a:rPr lang="en-US" altLang="en-US" sz="2400" dirty="0" smtClean="0"/>
              <a:t>Facts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Transaction Fact Tables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lvl="2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  <p:sp>
        <p:nvSpPr>
          <p:cNvPr id="5" name="矩形 6"/>
          <p:cNvSpPr/>
          <p:nvPr/>
        </p:nvSpPr>
        <p:spPr>
          <a:xfrm>
            <a:off x="6131356" y="845544"/>
            <a:ext cx="5191552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Periodic </a:t>
            </a:r>
            <a:r>
              <a:rPr lang="en-US" altLang="en-US" sz="2400" dirty="0" smtClean="0"/>
              <a:t>Snapshot Fact </a:t>
            </a:r>
            <a:r>
              <a:rPr lang="en-US" altLang="en-US" sz="2400" dirty="0" smtClean="0"/>
              <a:t>Tables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Accumulating Snapshot Fact </a:t>
            </a:r>
            <a:r>
              <a:rPr lang="en-US" altLang="en-US" sz="2400" dirty="0" smtClean="0"/>
              <a:t>tables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err="1" smtClean="0"/>
              <a:t>Factless</a:t>
            </a:r>
            <a:r>
              <a:rPr lang="en-US" altLang="en-US" sz="2400" dirty="0" smtClean="0"/>
              <a:t> Fact </a:t>
            </a:r>
            <a:r>
              <a:rPr lang="en-US" altLang="en-US" sz="2400" dirty="0" smtClean="0"/>
              <a:t>Tables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Aggregate Fact Tables or </a:t>
            </a:r>
            <a:r>
              <a:rPr lang="en-US" altLang="en-US" sz="2400" dirty="0" smtClean="0"/>
              <a:t>Cubes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Consolidated Fact Tables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lvl="2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9313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2" y="-55421"/>
            <a:ext cx="344966" cy="769441"/>
          </a:xfrm>
        </p:spPr>
        <p:txBody>
          <a:bodyPr/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DF7307"/>
                </a:solidFill>
                <a:latin typeface="High Tower Text" panose="02040502050506030303" pitchFamily="18" charset="0"/>
              </a:rPr>
              <a:t>Content</a:t>
            </a:r>
            <a:endParaRPr lang="en-US" sz="4000" dirty="0">
              <a:solidFill>
                <a:srgbClr val="DF7307"/>
              </a:solidFill>
              <a:latin typeface="High Tower Text" panose="02040502050506030303" pitchFamily="18" charset="0"/>
            </a:endParaRPr>
          </a:p>
        </p:txBody>
      </p:sp>
      <p:sp>
        <p:nvSpPr>
          <p:cNvPr id="5" name="矩形 6"/>
          <p:cNvSpPr>
            <a:spLocks noGrp="1"/>
          </p:cNvSpPr>
          <p:nvPr>
            <p:ph sz="half" idx="1"/>
          </p:nvPr>
        </p:nvSpPr>
        <p:spPr>
          <a:xfrm>
            <a:off x="393702" y="804711"/>
            <a:ext cx="5784467" cy="2489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10" indent="0">
              <a:buNone/>
            </a:pPr>
            <a:endParaRPr lang="en-US" altLang="en-US" sz="4000" dirty="0" smtClean="0">
              <a:solidFill>
                <a:srgbClr val="FF0000"/>
              </a:solidFill>
              <a:latin typeface="High Tower Text" panose="02040502050506030303" pitchFamily="18" charset="0"/>
            </a:endParaRPr>
          </a:p>
          <a:p>
            <a:endParaRPr lang="en-US" altLang="en-US" sz="1700" dirty="0" smtClean="0">
              <a:solidFill>
                <a:srgbClr val="FF0000"/>
              </a:solidFill>
              <a:latin typeface="High Tower Text" panose="02040502050506030303" pitchFamily="18" charset="0"/>
            </a:endParaRPr>
          </a:p>
          <a:p>
            <a:pPr marL="109710" indent="0">
              <a:buNone/>
            </a:pPr>
            <a:endParaRPr lang="en-US" altLang="en-US" sz="4800" dirty="0">
              <a:solidFill>
                <a:srgbClr val="FF0000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70669" y="714020"/>
            <a:ext cx="57979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17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DF7307"/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BASIC </a:t>
            </a:r>
            <a:r>
              <a:rPr lang="en-US" altLang="zh-CN" dirty="0">
                <a:solidFill>
                  <a:srgbClr val="DF7307"/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FACT TABLE TECHNIQUES</a:t>
            </a:r>
            <a:endParaRPr lang="zh-CN" altLang="en-US" dirty="0">
              <a:solidFill>
                <a:srgbClr val="DF7307"/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18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Fact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Table Structure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19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Additive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, Semi-Additive and Non-Additive Facts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20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Conformed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Facts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21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Transaction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Fact Tables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22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Periodic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Snapshot Fact Tables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23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Accumulating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Snapshot Fact Tables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24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Factless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Fact Tables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25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Aggregate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Fact Tables 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26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Consolidated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Facts Tables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14020"/>
            <a:ext cx="587096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DF7307"/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GATHER </a:t>
            </a:r>
            <a:r>
              <a:rPr lang="en-US" altLang="zh-CN" dirty="0">
                <a:solidFill>
                  <a:srgbClr val="DF7307"/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BUSINESS REQUIREMENTS</a:t>
            </a:r>
            <a:endParaRPr lang="zh-CN" altLang="en-US" dirty="0">
              <a:solidFill>
                <a:srgbClr val="DF7307"/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DF7307"/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REQUIREMENT </a:t>
            </a:r>
            <a:r>
              <a:rPr lang="en-US" altLang="zh-CN" dirty="0">
                <a:solidFill>
                  <a:srgbClr val="DF7307"/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GATHERING METHODS</a:t>
            </a:r>
            <a:endParaRPr lang="zh-CN" altLang="en-US" dirty="0">
              <a:solidFill>
                <a:srgbClr val="DF7307"/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DF7307"/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KEY </a:t>
            </a:r>
            <a:r>
              <a:rPr lang="en-US" altLang="zh-CN" dirty="0">
                <a:solidFill>
                  <a:srgbClr val="DF7307"/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EXPECTATIONS FROM INTERVIEWS</a:t>
            </a:r>
            <a:endParaRPr lang="zh-CN" altLang="en-US" dirty="0">
              <a:solidFill>
                <a:srgbClr val="DF7307"/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DF7307"/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COLLABORATIVE </a:t>
            </a:r>
            <a:r>
              <a:rPr lang="en-US" altLang="zh-CN" dirty="0">
                <a:solidFill>
                  <a:srgbClr val="DF7307"/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DIMENSIONAL MODELING WORKSHOPS</a:t>
            </a:r>
            <a:endParaRPr lang="zh-CN" altLang="en-US" dirty="0">
              <a:solidFill>
                <a:srgbClr val="DF7307"/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DF7307"/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DIMENSIONAL </a:t>
            </a:r>
            <a:r>
              <a:rPr lang="en-US" altLang="zh-CN" dirty="0">
                <a:solidFill>
                  <a:srgbClr val="DF7307"/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DESIGN PROCESS</a:t>
            </a:r>
            <a:endParaRPr lang="zh-CN" altLang="en-US" dirty="0">
              <a:solidFill>
                <a:srgbClr val="DF7307"/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DF7307"/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GRAIN </a:t>
            </a:r>
            <a:r>
              <a:rPr lang="en-US" altLang="zh-CN" dirty="0">
                <a:solidFill>
                  <a:srgbClr val="DF7307"/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(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Granularity</a:t>
            </a:r>
            <a:r>
              <a:rPr lang="en-US" altLang="zh-CN" dirty="0">
                <a:solidFill>
                  <a:srgbClr val="DF7307"/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)</a:t>
            </a:r>
            <a:endParaRPr lang="zh-CN" altLang="en-US" dirty="0">
              <a:solidFill>
                <a:srgbClr val="DF7307"/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DF7307"/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DIMENSIONS </a:t>
            </a:r>
            <a:r>
              <a:rPr lang="en-US" altLang="zh-CN" dirty="0">
                <a:solidFill>
                  <a:srgbClr val="DF7307"/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FOR DESCRIPTIVE CONTEXT</a:t>
            </a:r>
            <a:endParaRPr lang="zh-CN" altLang="en-US" dirty="0">
              <a:solidFill>
                <a:srgbClr val="DF7307"/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DF7307"/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BASIC </a:t>
            </a:r>
            <a:r>
              <a:rPr lang="en-US" altLang="zh-CN" dirty="0">
                <a:solidFill>
                  <a:srgbClr val="DF7307"/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DIMENSION TABLE TECHNIQUES</a:t>
            </a:r>
            <a:endParaRPr lang="zh-CN" altLang="en-US" dirty="0">
              <a:solidFill>
                <a:srgbClr val="DF7307"/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Dimension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Table Structure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Dimension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Surrogate Keys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11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Natural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, Durable and Supernatural Keys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12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Drilling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Down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13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Degenerate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Dimensions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14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Denormalized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Flattened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Dimensions</a:t>
            </a:r>
          </a:p>
          <a:p>
            <a:pPr lvl="1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15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Multiple Hierarchies in Dimension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16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Calendar Date Dimensions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  <a:p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073431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2" y="-55421"/>
            <a:ext cx="838691" cy="769441"/>
          </a:xfrm>
        </p:spPr>
        <p:txBody>
          <a:bodyPr/>
          <a:lstStyle/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Fact Table Structure</a:t>
            </a:r>
            <a:endParaRPr lang="zh-CN" alt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3702" y="845545"/>
            <a:ext cx="519979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Unlike dimension tables, fact tables contains the numeric measures of a </a:t>
            </a:r>
            <a:r>
              <a:rPr lang="en-US" altLang="en-US" sz="2400" dirty="0" smtClean="0"/>
              <a:t>DW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At the lowest grain, a fact table row corresponds to a measurement </a:t>
            </a:r>
            <a:r>
              <a:rPr lang="en-US" altLang="en-US" sz="2400" dirty="0" smtClean="0"/>
              <a:t>event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Thus, the fundamental design of a fact table is entirely based on a physical activity and is not influenced by the eventual reports that may be produced. </a:t>
            </a: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</p:txBody>
      </p:sp>
      <p:sp>
        <p:nvSpPr>
          <p:cNvPr id="5" name="矩形 6"/>
          <p:cNvSpPr/>
          <p:nvPr/>
        </p:nvSpPr>
        <p:spPr>
          <a:xfrm>
            <a:off x="6330778" y="845545"/>
            <a:ext cx="5199790" cy="5383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In </a:t>
            </a:r>
            <a:r>
              <a:rPr lang="en-US" altLang="en-US" sz="2400" dirty="0" smtClean="0"/>
              <a:t>addition to numeric measures, fact tables always contains foreign keys for each corresponding </a:t>
            </a:r>
            <a:r>
              <a:rPr lang="en-US" altLang="en-US" sz="2400" dirty="0" smtClean="0"/>
              <a:t>dimension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And occasionally contains degenerated dimension keys and date/time </a:t>
            </a:r>
            <a:r>
              <a:rPr lang="en-US" altLang="en-US" sz="2400" dirty="0" smtClean="0"/>
              <a:t>stamp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Fact tables are the primary target of computations and dynamic aggregations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lvl="2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7948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2" y="-55421"/>
            <a:ext cx="838691" cy="769441"/>
          </a:xfrm>
        </p:spPr>
        <p:txBody>
          <a:bodyPr/>
          <a:lstStyle/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Additive, Semi-Additive and Non-Additive Facts</a:t>
            </a:r>
            <a:endParaRPr lang="zh-CN" alt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3702" y="845545"/>
            <a:ext cx="5710536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Numeric measures in a fact table fall into three categories:-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solidFill>
                  <a:schemeClr val="accent2">
                    <a:lumMod val="75000"/>
                  </a:schemeClr>
                </a:solidFill>
              </a:rPr>
              <a:t>Additive Measures: 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they are the most flexible and useful numeric measures</a:t>
            </a:r>
            <a:r>
              <a:rPr lang="en-US" altLang="en-US" sz="2400" dirty="0" smtClean="0"/>
              <a:t>.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sz="2400" dirty="0" smtClean="0"/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They can be summed across any of the dimensions associated with the fact </a:t>
            </a:r>
            <a:r>
              <a:rPr lang="en-US" altLang="en-US" sz="2400" dirty="0" smtClean="0"/>
              <a:t>table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sz="2400" dirty="0" smtClean="0"/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EG: total sales can be summed across any dimension. </a:t>
            </a:r>
          </a:p>
        </p:txBody>
      </p:sp>
      <p:sp>
        <p:nvSpPr>
          <p:cNvPr id="5" name="矩形 6"/>
          <p:cNvSpPr/>
          <p:nvPr/>
        </p:nvSpPr>
        <p:spPr>
          <a:xfrm>
            <a:off x="6417276" y="845545"/>
            <a:ext cx="5774724" cy="5383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solidFill>
                  <a:schemeClr val="accent2">
                    <a:lumMod val="75000"/>
                  </a:schemeClr>
                </a:solidFill>
              </a:rPr>
              <a:t>Semi-Additive</a:t>
            </a:r>
            <a:r>
              <a:rPr lang="en-US" altLang="en-US" sz="2400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They can be summed across some dimensions but not all </a:t>
            </a:r>
            <a:endParaRPr lang="en-US" altLang="en-US" sz="2400" dirty="0" smtClean="0"/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sz="2400" dirty="0" smtClean="0"/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err="1" smtClean="0"/>
              <a:t>Eg</a:t>
            </a:r>
            <a:r>
              <a:rPr lang="en-US" altLang="en-US" sz="2400" dirty="0" smtClean="0"/>
              <a:t>: account balance cannot be summed over time dimension 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solidFill>
                  <a:schemeClr val="accent2">
                    <a:lumMod val="75000"/>
                  </a:schemeClr>
                </a:solidFill>
              </a:rPr>
              <a:t>Non-Additive: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They are completely non-additive across any </a:t>
            </a:r>
            <a:r>
              <a:rPr lang="en-US" altLang="en-US" sz="2400" dirty="0" smtClean="0"/>
              <a:t>dimension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Example: Profit margin 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lvl="2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13729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2" y="-55421"/>
            <a:ext cx="838691" cy="769441"/>
          </a:xfrm>
        </p:spPr>
        <p:txBody>
          <a:bodyPr/>
          <a:lstStyle/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Conformed Facts</a:t>
            </a:r>
            <a:endParaRPr lang="zh-CN" alt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3702" y="845545"/>
            <a:ext cx="5437755" cy="638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If the same measures appears in separate fact tables, care must be taken to make sure the technical definitions of the facts are identical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Provided that they are compare or compute together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If the separate fact definitions are consistent, the conformed facts </a:t>
            </a:r>
            <a:r>
              <a:rPr lang="en-US" altLang="en-US" sz="2400" dirty="0" smtClean="0"/>
              <a:t>should </a:t>
            </a:r>
            <a:r>
              <a:rPr lang="en-US" altLang="en-US" sz="2400" dirty="0" smtClean="0"/>
              <a:t>be identically named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However, if they are incompatible, they should de differently named to alert the business users and BI applications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lvl="2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238" y="714020"/>
            <a:ext cx="5904762" cy="55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7118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2" y="-55421"/>
            <a:ext cx="838691" cy="769441"/>
          </a:xfrm>
        </p:spPr>
        <p:txBody>
          <a:bodyPr/>
          <a:lstStyle/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Transaction Fact Tables</a:t>
            </a:r>
            <a:endParaRPr lang="zh-CN" alt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3702" y="845545"/>
            <a:ext cx="5183314" cy="671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A row transaction fact table corresponds to a measurement event at a point in space and </a:t>
            </a:r>
            <a:r>
              <a:rPr lang="en-US" altLang="en-US" sz="2400" dirty="0" smtClean="0"/>
              <a:t>time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Atomic transaction grain fact tables are the most dimensional and expressive fact </a:t>
            </a:r>
            <a:r>
              <a:rPr lang="en-US" altLang="en-US" sz="2400" dirty="0" smtClean="0"/>
              <a:t>tables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Their dimensionality enables the maximum slicing and dicing of transaction </a:t>
            </a:r>
            <a:r>
              <a:rPr lang="en-US" altLang="en-US" sz="2400" dirty="0" smtClean="0"/>
              <a:t>data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They may be dense or sparse because rows exist only if measurements take place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lvl="2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  <p:sp>
        <p:nvSpPr>
          <p:cNvPr id="5" name="矩形 6"/>
          <p:cNvSpPr/>
          <p:nvPr/>
        </p:nvSpPr>
        <p:spPr>
          <a:xfrm>
            <a:off x="6617389" y="997945"/>
            <a:ext cx="5183314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Apart </a:t>
            </a:r>
            <a:r>
              <a:rPr lang="en-US" altLang="en-US" sz="2400" dirty="0" smtClean="0"/>
              <a:t>from the foreign key, they may optionally contain precise time stamps and degenerate dimension </a:t>
            </a:r>
            <a:r>
              <a:rPr lang="en-US" altLang="en-US" sz="2400" dirty="0" smtClean="0"/>
              <a:t>keys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Note: The measured numeric fact must be consistent with the transaction grain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lvl="2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98573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2" y="-55421"/>
            <a:ext cx="838691" cy="769441"/>
          </a:xfrm>
        </p:spPr>
        <p:txBody>
          <a:bodyPr/>
          <a:lstStyle/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Periodic Snapshot Fact Tables</a:t>
            </a:r>
            <a:endParaRPr lang="zh-CN" alt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3702" y="845545"/>
            <a:ext cx="5026795" cy="5715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Each row summarize many measured events occurring over a standard period </a:t>
            </a: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The grain is defined per period not per individual </a:t>
            </a:r>
            <a:r>
              <a:rPr lang="en-US" altLang="en-US" sz="2400" dirty="0" smtClean="0"/>
              <a:t>transaction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It can contain many facts because any measurement event consistent with the fact table grain is permissible 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lvl="2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  <p:sp>
        <p:nvSpPr>
          <p:cNvPr id="5" name="矩形 6"/>
          <p:cNvSpPr/>
          <p:nvPr/>
        </p:nvSpPr>
        <p:spPr>
          <a:xfrm>
            <a:off x="6600912" y="845545"/>
            <a:ext cx="5026795" cy="405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They </a:t>
            </a:r>
            <a:r>
              <a:rPr lang="en-US" altLang="en-US" sz="2400" dirty="0" smtClean="0"/>
              <a:t>are uniformly dense in their foreign keys because even if no activity takes place during the period, a row is typically inserted in the fact table containing a zero or null for each fact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lvl="2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67523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2" y="-55421"/>
            <a:ext cx="838691" cy="769441"/>
          </a:xfrm>
        </p:spPr>
        <p:txBody>
          <a:bodyPr/>
          <a:lstStyle/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Accumulating Snapshot Fact Tables</a:t>
            </a:r>
            <a:endParaRPr lang="zh-CN" alt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3702" y="845545"/>
            <a:ext cx="5331595" cy="5383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It summarizes the measurement events occurring at predictable steps between the beginning and the end of a process</a:t>
            </a:r>
            <a:r>
              <a:rPr lang="en-US" altLang="en-US" sz="2400" dirty="0" smtClean="0"/>
              <a:t>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For example, a claim processing that have a define start point, standard intermediate steps and defined end point</a:t>
            </a:r>
            <a:r>
              <a:rPr lang="en-US" altLang="en-US" sz="2400" dirty="0" smtClean="0"/>
              <a:t>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There should be a date foreign key present 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lvl="2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  <p:sp>
        <p:nvSpPr>
          <p:cNvPr id="5" name="矩形 6"/>
          <p:cNvSpPr/>
          <p:nvPr/>
        </p:nvSpPr>
        <p:spPr>
          <a:xfrm>
            <a:off x="6609150" y="845545"/>
            <a:ext cx="5331595" cy="471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An </a:t>
            </a:r>
            <a:r>
              <a:rPr lang="en-US" altLang="en-US" sz="2400" dirty="0" smtClean="0"/>
              <a:t>individual row is initially inserted when an order line is </a:t>
            </a:r>
            <a:r>
              <a:rPr lang="en-US" altLang="en-US" sz="2400" dirty="0" smtClean="0"/>
              <a:t>created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As pipeline progress occurs, the fact row is revisited and </a:t>
            </a:r>
            <a:r>
              <a:rPr lang="en-US" altLang="en-US" sz="2400" dirty="0" smtClean="0"/>
              <a:t>updated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They often include numeric lag measurements consistent with the grain along with milestone completion counters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lvl="2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28950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2" y="-55421"/>
            <a:ext cx="838691" cy="769441"/>
          </a:xfrm>
        </p:spPr>
        <p:txBody>
          <a:bodyPr/>
          <a:lstStyle/>
          <a:p>
            <a:r>
              <a:rPr lang="en-US" altLang="zh-CN" dirty="0" smtClean="0"/>
              <a:t>24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32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Factless</a:t>
            </a:r>
            <a:r>
              <a:rPr lang="en-US" altLang="zh-CN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 Fact Tables</a:t>
            </a:r>
            <a:endParaRPr lang="zh-CN" alt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3043" y="714020"/>
            <a:ext cx="4927941" cy="671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Although most fact tables contain measurement of numeric events or </a:t>
            </a:r>
            <a:r>
              <a:rPr lang="en-US" altLang="en-US" sz="2400" dirty="0" smtClean="0"/>
              <a:t>results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err="1" smtClean="0"/>
              <a:t>Factless</a:t>
            </a:r>
            <a:r>
              <a:rPr lang="en-US" altLang="en-US" sz="2400" dirty="0" smtClean="0"/>
              <a:t> fact table however, merely records a set of dimensional entities coming together at a moment in time</a:t>
            </a:r>
            <a:r>
              <a:rPr lang="en-US" altLang="en-US" sz="2400" dirty="0" smtClean="0"/>
              <a:t>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For example an event of a staff attending a meeting may not have any numeric fact, but row with foreign keys for calendar day, staff, meeting ID, meeting location, topic of the meeting is well defined.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lvl="2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  <p:sp>
        <p:nvSpPr>
          <p:cNvPr id="5" name="矩形 6"/>
          <p:cNvSpPr/>
          <p:nvPr/>
        </p:nvSpPr>
        <p:spPr>
          <a:xfrm>
            <a:off x="5090984" y="714020"/>
            <a:ext cx="7018637" cy="649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Likewise</a:t>
            </a:r>
            <a:r>
              <a:rPr lang="en-US" altLang="en-US" sz="2400" dirty="0" smtClean="0"/>
              <a:t>, customers communications are events, but there may be no associated metrics</a:t>
            </a:r>
            <a:r>
              <a:rPr lang="en-US" altLang="en-US" sz="2400" dirty="0" smtClean="0"/>
              <a:t>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Therefore, </a:t>
            </a:r>
            <a:r>
              <a:rPr lang="en-US" altLang="en-US" sz="2400" dirty="0" err="1" smtClean="0"/>
              <a:t>factless</a:t>
            </a:r>
            <a:r>
              <a:rPr lang="en-US" altLang="en-US" sz="2400" dirty="0" smtClean="0"/>
              <a:t> fact tables can be use to analyze what didn’t happen</a:t>
            </a:r>
            <a:r>
              <a:rPr lang="en-US" altLang="en-US" sz="2400" dirty="0" smtClean="0"/>
              <a:t>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Queries related to these facts </a:t>
            </a:r>
            <a:r>
              <a:rPr lang="en-US" altLang="en-US" sz="2400" dirty="0" smtClean="0"/>
              <a:t>always have </a:t>
            </a:r>
            <a:r>
              <a:rPr lang="en-US" altLang="en-US" sz="2400" dirty="0" smtClean="0"/>
              <a:t>two parts:</a:t>
            </a:r>
          </a:p>
          <a:p>
            <a:pPr marL="969963" lvl="1" indent="-514350">
              <a:lnSpc>
                <a:spcPct val="90000"/>
              </a:lnSpc>
              <a:buFont typeface="+mj-lt"/>
              <a:buAutoNum type="romanUcPeriod"/>
            </a:pPr>
            <a:r>
              <a:rPr lang="en-US" altLang="en-US" sz="2000" dirty="0" smtClean="0"/>
              <a:t>A </a:t>
            </a:r>
            <a:r>
              <a:rPr lang="en-US" altLang="en-US" sz="2000" dirty="0" err="1" smtClean="0"/>
              <a:t>factless</a:t>
            </a:r>
            <a:r>
              <a:rPr lang="en-US" altLang="en-US" sz="2000" dirty="0" smtClean="0"/>
              <a:t> coverage table that contains all the possibilities of events that might happen</a:t>
            </a:r>
          </a:p>
          <a:p>
            <a:pPr marL="969963" lvl="1" indent="-514350">
              <a:lnSpc>
                <a:spcPct val="90000"/>
              </a:lnSpc>
              <a:buFont typeface="+mj-lt"/>
              <a:buAutoNum type="romanUcPeriod"/>
            </a:pPr>
            <a:r>
              <a:rPr lang="en-US" altLang="en-US" sz="2000" dirty="0" smtClean="0"/>
              <a:t>An activity table that contains the events that did </a:t>
            </a:r>
            <a:r>
              <a:rPr lang="en-US" altLang="en-US" sz="2000" dirty="0" smtClean="0"/>
              <a:t>happen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When the activity is subtracted from the coverage, the result is the set of events that did not happen.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lvl="2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4279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2" y="-55421"/>
            <a:ext cx="838691" cy="769441"/>
          </a:xfrm>
        </p:spPr>
        <p:txBody>
          <a:bodyPr/>
          <a:lstStyle/>
          <a:p>
            <a:r>
              <a:rPr lang="en-US" altLang="zh-CN" dirty="0" smtClean="0"/>
              <a:t>25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Aggregate Fact Tables </a:t>
            </a:r>
            <a:endParaRPr lang="zh-CN" alt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855" y="845545"/>
            <a:ext cx="6650338" cy="7045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They are numeric </a:t>
            </a:r>
            <a:r>
              <a:rPr lang="en-US" altLang="en-US" sz="2400" dirty="0" smtClean="0"/>
              <a:t>rollups </a:t>
            </a:r>
            <a:r>
              <a:rPr lang="en-US" altLang="en-US" sz="2400" dirty="0" smtClean="0"/>
              <a:t>of atomic fact table data built solely to accelerate query performance</a:t>
            </a:r>
            <a:r>
              <a:rPr lang="en-US" altLang="en-US" sz="2400" dirty="0" smtClean="0"/>
              <a:t>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They should be available to the BI layer at the same time as the atomic fact tables so that BI tools smoothly choose the appropriate aggregate level at query time</a:t>
            </a:r>
            <a:r>
              <a:rPr lang="en-US" altLang="en-US" sz="2400" dirty="0" smtClean="0"/>
              <a:t>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This process is refer to as aggregate </a:t>
            </a:r>
            <a:r>
              <a:rPr lang="en-US" altLang="en-US" sz="2400" dirty="0" smtClean="0"/>
              <a:t>navigation</a:t>
            </a: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A well designed set of aggregate should behave like database indexes, which accelerate query performance but are not encountered directly by the BI application or business users.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lvl="2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  <p:sp>
        <p:nvSpPr>
          <p:cNvPr id="5" name="矩形 6"/>
          <p:cNvSpPr/>
          <p:nvPr/>
        </p:nvSpPr>
        <p:spPr>
          <a:xfrm>
            <a:off x="6749193" y="845545"/>
            <a:ext cx="5376904" cy="638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They </a:t>
            </a:r>
            <a:r>
              <a:rPr lang="en-US" altLang="en-US" sz="2400" dirty="0" smtClean="0"/>
              <a:t>contain foreign keys to shrunken conformed dimensions as well as aggregated facts created by summing measures from more atomic fact tables</a:t>
            </a:r>
            <a:r>
              <a:rPr lang="en-US" altLang="en-US" sz="2400" dirty="0" smtClean="0"/>
              <a:t>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Likewise, aggregate OLAP cubes with summarized measures are frequently built in the same way as relational </a:t>
            </a:r>
            <a:r>
              <a:rPr lang="en-US" altLang="en-US" sz="2400" dirty="0" smtClean="0"/>
              <a:t>aggregates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But OLAP cubes are meant to be accessed directly by the business users.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lvl="2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2259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2" y="-55421"/>
            <a:ext cx="838691" cy="769441"/>
          </a:xfrm>
        </p:spPr>
        <p:txBody>
          <a:bodyPr/>
          <a:lstStyle/>
          <a:p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Consolidated Facts Tables</a:t>
            </a:r>
            <a:endParaRPr lang="zh-CN" alt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3702" y="845545"/>
            <a:ext cx="5949433" cy="5715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A bit similar to conformed facts, consolidated fact tables combine facts from multiple processes together into a single consolidated fact table if they can be expressed at the same </a:t>
            </a:r>
            <a:r>
              <a:rPr lang="en-US" altLang="en-US" sz="2400" dirty="0" smtClean="0"/>
              <a:t>grain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For example, actual sales can be consolidated with sales forecasts in a single fact table </a:t>
            </a: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This makes the task of analyzing actuals versus forecast simple and fast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lvl="2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  <p:sp>
        <p:nvSpPr>
          <p:cNvPr id="5" name="矩形 6"/>
          <p:cNvSpPr/>
          <p:nvPr/>
        </p:nvSpPr>
        <p:spPr>
          <a:xfrm>
            <a:off x="6343135" y="845545"/>
            <a:ext cx="5949433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However </a:t>
            </a:r>
            <a:r>
              <a:rPr lang="en-US" altLang="en-US" sz="2400" dirty="0" smtClean="0"/>
              <a:t>it is important to understand that consolidated facts can add burden to ETL processing but ease the analytic burden on the BI </a:t>
            </a:r>
            <a:r>
              <a:rPr lang="en-US" altLang="en-US" sz="2400" dirty="0" smtClean="0"/>
              <a:t>application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Therefore, should often consider them for cross-process metrics that are frequently analyzed </a:t>
            </a:r>
            <a:r>
              <a:rPr lang="en-US" altLang="en-US" sz="2400" dirty="0" smtClean="0"/>
              <a:t>together</a:t>
            </a: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lvl="2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40564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3423789" y="2299584"/>
            <a:ext cx="5328592" cy="1182848"/>
            <a:chOff x="3668571" y="4577986"/>
            <a:chExt cx="5328592" cy="1182848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4308259" y="5433698"/>
              <a:ext cx="374441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4308259" y="5529712"/>
              <a:ext cx="3744416" cy="2160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958916" y="5510662"/>
              <a:ext cx="2498454" cy="250172"/>
              <a:chOff x="5007799" y="3457575"/>
              <a:chExt cx="2498454" cy="250172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6136968" y="3457575"/>
                <a:ext cx="13692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r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000" i="0" kern="1200" dirty="0" smtClean="0">
                    <a:solidFill>
                      <a:schemeClr val="bg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Powering the </a:t>
                </a:r>
                <a:r>
                  <a:rPr lang="en-US" altLang="zh-CN" sz="1000" i="1" kern="1200" dirty="0" err="1" smtClean="0">
                    <a:solidFill>
                      <a:srgbClr val="F36107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e</a:t>
                </a:r>
                <a:r>
                  <a:rPr lang="en-US" altLang="zh-CN" sz="1000" i="0" kern="1200" dirty="0" err="1" smtClean="0">
                    <a:solidFill>
                      <a:schemeClr val="bg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World</a:t>
                </a:r>
                <a:endParaRPr lang="zh-CN" altLang="zh-CN" sz="1000" i="0" kern="1200" dirty="0" smtClean="0">
                  <a:solidFill>
                    <a:schemeClr val="bg1"/>
                  </a:solidFill>
                  <a:effectLst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007799" y="3461526"/>
                <a:ext cx="103105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 sz="1000" dirty="0" smtClean="0"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注动力</a:t>
                </a:r>
                <a:r>
                  <a:rPr lang="zh-CN" altLang="en-US" sz="1000" baseline="0" dirty="0" smtClean="0"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  </a:t>
                </a:r>
                <a:r>
                  <a:rPr lang="zh-CN" altLang="en-US" sz="1000" dirty="0" smtClean="0"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建未来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3668571" y="4577986"/>
              <a:ext cx="5328592" cy="108012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 smtClean="0">
                  <a:solidFill>
                    <a:srgbClr val="FF7537"/>
                  </a:solidFill>
                  <a:latin typeface="Arial" pitchFamily="34" charset="0"/>
                  <a:cs typeface="Arial" pitchFamily="34" charset="0"/>
                </a:rPr>
                <a:t>Thank You!</a:t>
              </a:r>
              <a:endParaRPr lang="zh-CN" altLang="en-US" sz="6000" dirty="0">
                <a:solidFill>
                  <a:srgbClr val="FF7537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6548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2" y="-55421"/>
            <a:ext cx="511679" cy="769441"/>
          </a:xfrm>
        </p:spPr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DF7307"/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GATHER BUSINESS REQUIREMENTS</a:t>
            </a:r>
            <a:endParaRPr lang="zh-CN" altLang="en-US" sz="3200" dirty="0">
              <a:solidFill>
                <a:srgbClr val="DF7307"/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3702" y="845545"/>
            <a:ext cx="9365595" cy="505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Before any modeling taking place,</a:t>
            </a:r>
          </a:p>
          <a:p>
            <a:pPr marL="798513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sz="2400" dirty="0" smtClean="0"/>
              <a:t>Identify business requirements and </a:t>
            </a:r>
          </a:p>
          <a:p>
            <a:pPr marL="798513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sz="2400" dirty="0" smtClean="0"/>
              <a:t>Identify realities of the underlying source data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Uncover requirements by: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Sessions with business representatives to understand their objectives based on;</a:t>
            </a:r>
          </a:p>
          <a:p>
            <a:pPr marL="1712913" lvl="3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KPI’s</a:t>
            </a:r>
          </a:p>
          <a:p>
            <a:pPr marL="1712913" lvl="3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Compelling business issues </a:t>
            </a:r>
          </a:p>
          <a:p>
            <a:pPr marL="1712913" lvl="3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Decision-making processes</a:t>
            </a:r>
          </a:p>
          <a:p>
            <a:pPr marL="1712913" lvl="3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Supporting analytic needs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19928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2" y="-55421"/>
            <a:ext cx="511679" cy="769441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DF7307"/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REQUIREMENT GATHERING METHODS</a:t>
            </a:r>
            <a:endParaRPr lang="zh-CN" altLang="en-US" sz="3200" dirty="0">
              <a:solidFill>
                <a:srgbClr val="DF7307"/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16" y="714020"/>
            <a:ext cx="5506766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DA stakeholders (Key Users)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Senior executives 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Key departmental Managers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Business analysts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Operational system DBAs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Others nominated by senior executives </a:t>
            </a:r>
            <a:endParaRPr lang="en-US" altLang="en-US" sz="2400" dirty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  <p:sp>
        <p:nvSpPr>
          <p:cNvPr id="5" name="矩形 6"/>
          <p:cNvSpPr/>
          <p:nvPr/>
        </p:nvSpPr>
        <p:spPr>
          <a:xfrm>
            <a:off x="60116" y="3585870"/>
            <a:ext cx="6041605" cy="377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Key DW requirements</a:t>
            </a:r>
            <a:endParaRPr lang="en-US" altLang="en-US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Data elements: facts and dimensions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Recording of data in terms of time (grain)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Data extracts from source systems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Business rules</a:t>
            </a:r>
            <a:endParaRPr lang="en-US" altLang="en-US" sz="2400" dirty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  <p:sp>
        <p:nvSpPr>
          <p:cNvPr id="6" name="矩形 6"/>
          <p:cNvSpPr/>
          <p:nvPr/>
        </p:nvSpPr>
        <p:spPr>
          <a:xfrm>
            <a:off x="5900468" y="714020"/>
            <a:ext cx="6291532" cy="311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Universal interview/meeting techn.</a:t>
            </a:r>
            <a:endParaRPr lang="en-US" altLang="en-US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One-on-one interview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Small group meetings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Joint application development sessions</a:t>
            </a:r>
            <a:endParaRPr lang="en-US" altLang="en-US" sz="2400" dirty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  <p:sp>
        <p:nvSpPr>
          <p:cNvPr id="8" name="矩形 6"/>
          <p:cNvSpPr/>
          <p:nvPr/>
        </p:nvSpPr>
        <p:spPr>
          <a:xfrm>
            <a:off x="5900468" y="2482343"/>
            <a:ext cx="6435305" cy="5106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Pre-interview research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Business unit history and current structure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Business unit primary/secondary purpose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Relationship business unit with other units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Business unit contribution to corporate revenues and cost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Company’s  market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Competition in the market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Number of employees and their roles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sz="2400" dirty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8616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2" y="-55421"/>
            <a:ext cx="511679" cy="769441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DF7307"/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KEY EXPECTATIONS FROM INTERVIEWS</a:t>
            </a:r>
            <a:endParaRPr lang="zh-CN" altLang="en-US" sz="3200" dirty="0">
              <a:solidFill>
                <a:srgbClr val="DF7307"/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16" y="714020"/>
            <a:ext cx="5506766" cy="4773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Senior Executives</a:t>
            </a:r>
            <a:endParaRPr lang="en-US" altLang="en-US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Enterprise objectives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Criteria for measuring success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Key business issues, current and future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Problem identification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Vision and direction for the organization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Anticipated usage of the DW</a:t>
            </a:r>
            <a:endParaRPr lang="en-US" altLang="en-US" sz="2400" dirty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  <p:sp>
        <p:nvSpPr>
          <p:cNvPr id="5" name="矩形 6"/>
          <p:cNvSpPr/>
          <p:nvPr/>
        </p:nvSpPr>
        <p:spPr>
          <a:xfrm>
            <a:off x="60116" y="4206972"/>
            <a:ext cx="6041605" cy="344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Dept. Managers/Analysts</a:t>
            </a:r>
            <a:endParaRPr lang="en-US" altLang="en-US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Departmental objectives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Success metrics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Factors limiting success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Key business issues</a:t>
            </a:r>
            <a:endParaRPr lang="en-US" altLang="en-US" sz="2400" dirty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  <p:sp>
        <p:nvSpPr>
          <p:cNvPr id="6" name="矩形 6"/>
          <p:cNvSpPr/>
          <p:nvPr/>
        </p:nvSpPr>
        <p:spPr>
          <a:xfrm>
            <a:off x="5900468" y="714020"/>
            <a:ext cx="6291532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Products and services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Useful business dimensions for analysis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Anticipated usage of the DW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  <p:sp>
        <p:nvSpPr>
          <p:cNvPr id="8" name="矩形 6"/>
          <p:cNvSpPr/>
          <p:nvPr/>
        </p:nvSpPr>
        <p:spPr>
          <a:xfrm>
            <a:off x="5985688" y="2681673"/>
            <a:ext cx="6435305" cy="444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IT Dept. Professionals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Key operational source systems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Current information delivery processes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Types of routine analysis 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Known quality issues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Current IT support for information request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Concerns about proposed DW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sz="2400" dirty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40299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2" y="-55421"/>
            <a:ext cx="511679" cy="769441"/>
          </a:xfrm>
        </p:spPr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630123" y="58562"/>
            <a:ext cx="10376717" cy="589801"/>
          </a:xfrm>
        </p:spPr>
        <p:txBody>
          <a:bodyPr/>
          <a:lstStyle/>
          <a:p>
            <a:r>
              <a:rPr lang="en-US" altLang="zh-CN" dirty="0" smtClean="0">
                <a:solidFill>
                  <a:srgbClr val="DF7307"/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COLLABORATIVE DIMENSIONAL MODELING WORKSHOPS</a:t>
            </a:r>
            <a:endParaRPr lang="zh-CN" altLang="en-US" dirty="0">
              <a:solidFill>
                <a:srgbClr val="DF7307"/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3702" y="845545"/>
            <a:ext cx="7964085" cy="5383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Dimensional models should be designed in the collaboration with:-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Subject matter experts and 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Data governance representatives from the business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Of course there should be a dedicated data modeler, however the model should be unfold through:-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A series of highly interactive workshops with business representatives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Furthermore, these workshops provide another opportunity to identify business requirements.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Note: 100% - always avoid modeling I isolation.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71571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2" y="-55421"/>
            <a:ext cx="511679" cy="769441"/>
          </a:xfrm>
        </p:spPr>
        <p:txBody>
          <a:bodyPr/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DF7307"/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DIMENSIONAL DESIGN PROCESS</a:t>
            </a:r>
            <a:endParaRPr lang="zh-CN" altLang="en-US" sz="3200" dirty="0">
              <a:solidFill>
                <a:srgbClr val="DF7307"/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44426" y="845545"/>
            <a:ext cx="5915302" cy="239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Following </a:t>
            </a:r>
            <a:r>
              <a:rPr lang="en-US" altLang="en-US" sz="2400" dirty="0" smtClean="0"/>
              <a:t>the above dimensions, the design team determines </a:t>
            </a: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 marL="1255713" lvl="2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the table and column names</a:t>
            </a:r>
          </a:p>
          <a:p>
            <a:pPr marL="1255713" lvl="2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Sample domain values</a:t>
            </a:r>
          </a:p>
          <a:p>
            <a:pPr marL="1255713" lvl="2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Business rules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  <p:sp>
        <p:nvSpPr>
          <p:cNvPr id="5" name="矩形 6"/>
          <p:cNvSpPr/>
          <p:nvPr/>
        </p:nvSpPr>
        <p:spPr>
          <a:xfrm>
            <a:off x="393702" y="845545"/>
            <a:ext cx="4725229" cy="372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The following are the four main decisions made during dimensional model design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/>
          </a:p>
          <a:p>
            <a:pPr marL="1255713" lvl="2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Select the business process</a:t>
            </a:r>
          </a:p>
          <a:p>
            <a:pPr marL="1255713" lvl="2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Declare the grain (granularity)</a:t>
            </a:r>
          </a:p>
          <a:p>
            <a:pPr marL="1255713" lvl="2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Identify dimensions</a:t>
            </a:r>
          </a:p>
          <a:p>
            <a:pPr marL="1255713" lvl="2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Identify facts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69298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2" y="-55421"/>
            <a:ext cx="511679" cy="769441"/>
          </a:xfrm>
        </p:spPr>
        <p:txBody>
          <a:bodyPr/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DF7307"/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GRAIN (</a:t>
            </a:r>
            <a:r>
              <a:rPr lang="en-US" altLang="zh-CN" sz="3200" dirty="0" smtClean="0">
                <a:solidFill>
                  <a:schemeClr val="accent2">
                    <a:lumMod val="75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Granularity</a:t>
            </a:r>
            <a:r>
              <a:rPr lang="en-US" altLang="zh-CN" sz="3200" dirty="0" smtClean="0">
                <a:solidFill>
                  <a:srgbClr val="DF7307"/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)</a:t>
            </a:r>
            <a:endParaRPr lang="zh-CN" altLang="en-US" sz="3200" dirty="0">
              <a:solidFill>
                <a:srgbClr val="DF7307"/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42105" y="676307"/>
            <a:ext cx="5684377" cy="804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Atomic </a:t>
            </a:r>
            <a:r>
              <a:rPr lang="en-US" altLang="en-US" sz="2400" dirty="0" smtClean="0"/>
              <a:t>grain refers to the lowest level at which data is captured by a given business process. 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It is strongly recommended to start by focusing on atomic grained data because:-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This will withstands the issues arising from unpredictable user queries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Rolled-up summary grains are important for performance tuning;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However, they pre-suppose the business’s common </a:t>
            </a:r>
            <a:r>
              <a:rPr lang="en-US" altLang="en-US" sz="2400" dirty="0" smtClean="0"/>
              <a:t>questions</a:t>
            </a:r>
          </a:p>
          <a:p>
            <a:pPr lvl="1" indent="0">
              <a:lnSpc>
                <a:spcPct val="90000"/>
              </a:lnSpc>
            </a:pPr>
            <a:r>
              <a:rPr lang="en-US" altLang="en-US" sz="2400" dirty="0" smtClean="0"/>
              <a:t> </a:t>
            </a: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Note: different grains must not be mixed in the same fact tables.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lvl="2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  <p:sp>
        <p:nvSpPr>
          <p:cNvPr id="5" name="矩形 6"/>
          <p:cNvSpPr/>
          <p:nvPr/>
        </p:nvSpPr>
        <p:spPr>
          <a:xfrm>
            <a:off x="259802" y="741964"/>
            <a:ext cx="5927353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Declaring the grain is the pivotal step in a dimensional design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The grain establishes exactly what a single fact table row represents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The grain declaration becomes a binding contract on the design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The grain must be declared before choosing dimensions or facts because every candidate dimension or fact must be consistent with the grain.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Grain consistency will enforces a uniformity on all dimensional designs that are critical to BI application performance and ease of use</a:t>
            </a:r>
            <a:r>
              <a:rPr lang="en-US" altLang="en-US" sz="2400" dirty="0" smtClean="0"/>
              <a:t>.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8681139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2" y="-55421"/>
            <a:ext cx="511679" cy="769441"/>
          </a:xfrm>
        </p:spPr>
        <p:txBody>
          <a:bodyPr/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630124" y="58562"/>
            <a:ext cx="10377846" cy="589801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DF7307"/>
                </a:solidFill>
                <a:latin typeface="High Tower Text" panose="02040502050506030303" pitchFamily="18" charset="0"/>
                <a:ea typeface="微軟正黑體" panose="020B0604030504040204" pitchFamily="34" charset="-120"/>
              </a:rPr>
              <a:t>DIMENSIONS FOR DESCRIPTIVE CONTEXT</a:t>
            </a:r>
            <a:endParaRPr lang="zh-CN" altLang="en-US" sz="3200" dirty="0">
              <a:solidFill>
                <a:srgbClr val="DF7307"/>
              </a:solidFill>
              <a:latin typeface="High Tower Text" panose="020405020505060303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1333" y="788339"/>
            <a:ext cx="549435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Dimensions provide the:-</a:t>
            </a:r>
          </a:p>
          <a:p>
            <a:pPr marL="798513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Who, What, Where, When, Why and How </a:t>
            </a:r>
          </a:p>
          <a:p>
            <a:pPr marL="1255713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Context surrounding a business event.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Dimensions contain the descriptive attributes used by the BI applications for filtering and grouping the facts.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If the grains are firmly established, all the possible dimensions can be </a:t>
            </a:r>
            <a:r>
              <a:rPr lang="en-US" altLang="en-US" sz="2400" dirty="0" smtClean="0"/>
              <a:t>identified</a:t>
            </a:r>
            <a:endParaRPr lang="en-US" altLang="en-US" sz="2400" dirty="0" smtClean="0"/>
          </a:p>
        </p:txBody>
      </p:sp>
      <p:sp>
        <p:nvSpPr>
          <p:cNvPr id="5" name="矩形 6"/>
          <p:cNvSpPr/>
          <p:nvPr/>
        </p:nvSpPr>
        <p:spPr>
          <a:xfrm>
            <a:off x="6177185" y="788339"/>
            <a:ext cx="5793453" cy="505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Dimensions </a:t>
            </a:r>
            <a:r>
              <a:rPr lang="en-US" altLang="en-US" sz="2400" dirty="0" smtClean="0"/>
              <a:t>are often referred to as the “SOUL” of the data warehouse as the contain the entry points and the descriptive labels</a:t>
            </a:r>
          </a:p>
          <a:p>
            <a:pPr marL="1255713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This enable the DW/BI system to be leveraged for business analysis.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Thus, designing a dimension  table requires a absolute maximum amount of efforts. 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lvl="2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9442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20139</TotalTime>
  <Words>2558</Words>
  <Application>Microsoft Office PowerPoint</Application>
  <PresentationFormat>Widescreen</PresentationFormat>
  <Paragraphs>512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5" baseType="lpstr">
      <vt:lpstr>Microsoft JhengHei</vt:lpstr>
      <vt:lpstr>Microsoft JhengHei</vt:lpstr>
      <vt:lpstr>微软雅黑</vt:lpstr>
      <vt:lpstr>黑体</vt:lpstr>
      <vt:lpstr>宋体</vt:lpstr>
      <vt:lpstr>方正小标宋简体</vt:lpstr>
      <vt:lpstr>Arial</vt:lpstr>
      <vt:lpstr>Calibri</vt:lpstr>
      <vt:lpstr>Courier New</vt:lpstr>
      <vt:lpstr>High Tower Text</vt:lpstr>
      <vt:lpstr>Lucida Sans Unicode</vt:lpstr>
      <vt:lpstr>Verdana</vt:lpstr>
      <vt:lpstr>Wingdings</vt:lpstr>
      <vt:lpstr>Wingdings 2</vt:lpstr>
      <vt:lpstr>Wingdings 3</vt:lpstr>
      <vt:lpstr>聚合</vt:lpstr>
      <vt:lpstr>PowerPoint Presentation</vt:lpstr>
      <vt:lpstr>I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  <vt:lpstr>11</vt:lpstr>
      <vt:lpstr>12</vt:lpstr>
      <vt:lpstr>13</vt:lpstr>
      <vt:lpstr>14</vt:lpstr>
      <vt:lpstr>15</vt:lpstr>
      <vt:lpstr>16</vt:lpstr>
      <vt:lpstr>17</vt:lpstr>
      <vt:lpstr>18</vt:lpstr>
      <vt:lpstr>19</vt:lpstr>
      <vt:lpstr>20</vt:lpstr>
      <vt:lpstr>21</vt:lpstr>
      <vt:lpstr>22</vt:lpstr>
      <vt:lpstr>23</vt:lpstr>
      <vt:lpstr>24</vt:lpstr>
      <vt:lpstr>25</vt:lpstr>
      <vt:lpstr>26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對外PPT模板</dc:title>
  <dc:subject>對外PPT模板</dc:subject>
  <dc:creator>whrui吴宏锐</dc:creator>
  <cp:lastModifiedBy>Jallow</cp:lastModifiedBy>
  <cp:revision>1994</cp:revision>
  <cp:lastPrinted>2018-06-27T06:59:47Z</cp:lastPrinted>
  <dcterms:created xsi:type="dcterms:W3CDTF">2013-07-15T08:56:27Z</dcterms:created>
  <dcterms:modified xsi:type="dcterms:W3CDTF">2019-08-21T09:46:09Z</dcterms:modified>
</cp:coreProperties>
</file>