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aleway"/>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8" roundtripDataSignature="AMtx7mgaEdUebTp5h3jLNUegnmnNXeBF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bold.fntdata"/><Relationship Id="rId10" Type="http://schemas.openxmlformats.org/officeDocument/2006/relationships/font" Target="fonts/Raleway-regular.fntdata"/><Relationship Id="rId13" Type="http://schemas.openxmlformats.org/officeDocument/2006/relationships/font" Target="fonts/Raleway-boldItalic.fntdata"/><Relationship Id="rId12"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993060e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10993060e0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993060e0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10993060e02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993060e0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10993060e02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993060e02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10993060e02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4"/>
          <p:cNvGrpSpPr/>
          <p:nvPr/>
        </p:nvGrpSpPr>
        <p:grpSpPr>
          <a:xfrm>
            <a:off x="830392" y="1191256"/>
            <a:ext cx="745763" cy="45826"/>
            <a:chOff x="4580561" y="2589004"/>
            <a:chExt cx="1064464" cy="25200"/>
          </a:xfrm>
        </p:grpSpPr>
        <p:sp>
          <p:nvSpPr>
            <p:cNvPr id="12" name="Google Shape;12;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4"/>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4"/>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3"/>
          <p:cNvGrpSpPr/>
          <p:nvPr/>
        </p:nvGrpSpPr>
        <p:grpSpPr>
          <a:xfrm>
            <a:off x="830392" y="4169130"/>
            <a:ext cx="745763" cy="45826"/>
            <a:chOff x="4580561" y="2589004"/>
            <a:chExt cx="1064464" cy="25200"/>
          </a:xfrm>
        </p:grpSpPr>
        <p:sp>
          <p:nvSpPr>
            <p:cNvPr id="75" name="Google Shape;75;p1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13"/>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3"/>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5"/>
          <p:cNvGrpSpPr/>
          <p:nvPr/>
        </p:nvGrpSpPr>
        <p:grpSpPr>
          <a:xfrm>
            <a:off x="830392" y="1191256"/>
            <a:ext cx="745763" cy="45826"/>
            <a:chOff x="4580561" y="2589004"/>
            <a:chExt cx="1064464" cy="25200"/>
          </a:xfrm>
        </p:grpSpPr>
        <p:sp>
          <p:nvSpPr>
            <p:cNvPr id="19" name="Google Shape;19;p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5"/>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2" name="Google Shape;22;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 name="Google Shape;25;p6"/>
          <p:cNvGrpSpPr/>
          <p:nvPr/>
        </p:nvGrpSpPr>
        <p:grpSpPr>
          <a:xfrm>
            <a:off x="830392" y="1191256"/>
            <a:ext cx="745763" cy="45826"/>
            <a:chOff x="4580561" y="2589004"/>
            <a:chExt cx="1064464" cy="25200"/>
          </a:xfrm>
        </p:grpSpPr>
        <p:sp>
          <p:nvSpPr>
            <p:cNvPr id="26" name="Google Shape;26;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 name="Google Shape;28;p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9" name="Google Shape;29;p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0" name="Google Shape;30;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7"/>
          <p:cNvGrpSpPr/>
          <p:nvPr/>
        </p:nvGrpSpPr>
        <p:grpSpPr>
          <a:xfrm>
            <a:off x="830392" y="1191256"/>
            <a:ext cx="745763" cy="45826"/>
            <a:chOff x="4580561" y="2589004"/>
            <a:chExt cx="1064464" cy="25200"/>
          </a:xfrm>
        </p:grpSpPr>
        <p:sp>
          <p:nvSpPr>
            <p:cNvPr id="34" name="Google Shape;34;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7"/>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7"/>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7"/>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8"/>
          <p:cNvGrpSpPr/>
          <p:nvPr/>
        </p:nvGrpSpPr>
        <p:grpSpPr>
          <a:xfrm>
            <a:off x="830392" y="1191256"/>
            <a:ext cx="745763" cy="45826"/>
            <a:chOff x="4580561" y="2589004"/>
            <a:chExt cx="1064464" cy="25200"/>
          </a:xfrm>
        </p:grpSpPr>
        <p:sp>
          <p:nvSpPr>
            <p:cNvPr id="43" name="Google Shape;43;p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8"/>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9"/>
          <p:cNvGrpSpPr/>
          <p:nvPr/>
        </p:nvGrpSpPr>
        <p:grpSpPr>
          <a:xfrm>
            <a:off x="830392" y="1191256"/>
            <a:ext cx="745763" cy="45826"/>
            <a:chOff x="4580561" y="2589004"/>
            <a:chExt cx="1064464" cy="25200"/>
          </a:xfrm>
        </p:grpSpPr>
        <p:sp>
          <p:nvSpPr>
            <p:cNvPr id="50" name="Google Shape;50;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9"/>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9"/>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10"/>
          <p:cNvGrpSpPr/>
          <p:nvPr/>
        </p:nvGrpSpPr>
        <p:grpSpPr>
          <a:xfrm>
            <a:off x="830392" y="4169130"/>
            <a:ext cx="745763" cy="45826"/>
            <a:chOff x="4580561" y="2589004"/>
            <a:chExt cx="1064464" cy="25200"/>
          </a:xfrm>
        </p:grpSpPr>
        <p:sp>
          <p:nvSpPr>
            <p:cNvPr id="57" name="Google Shape;57;p1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10"/>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1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11"/>
          <p:cNvGrpSpPr/>
          <p:nvPr/>
        </p:nvGrpSpPr>
        <p:grpSpPr>
          <a:xfrm>
            <a:off x="830392" y="1191256"/>
            <a:ext cx="745763" cy="45826"/>
            <a:chOff x="4580561" y="2589004"/>
            <a:chExt cx="1064464" cy="25200"/>
          </a:xfrm>
        </p:grpSpPr>
        <p:sp>
          <p:nvSpPr>
            <p:cNvPr id="64" name="Google Shape;64;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11"/>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11"/>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11"/>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2"/>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2.png"/><Relationship Id="rId8"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2.png"/><Relationship Id="rId8"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10993060e02_0_0"/>
          <p:cNvSpPr txBox="1"/>
          <p:nvPr>
            <p:ph idx="1" type="subTitle"/>
          </p:nvPr>
        </p:nvSpPr>
        <p:spPr>
          <a:xfrm>
            <a:off x="4692825" y="1516575"/>
            <a:ext cx="3724800" cy="2197500"/>
          </a:xfrm>
          <a:prstGeom prst="rect">
            <a:avLst/>
          </a:prstGeom>
          <a:noFill/>
          <a:ln>
            <a:noFill/>
          </a:ln>
        </p:spPr>
        <p:txBody>
          <a:bodyPr anchorCtr="0" anchor="t" bIns="91425" lIns="91425" spcFirstLastPara="1" rIns="91425" wrap="square" tIns="91425">
            <a:normAutofit fontScale="62500"/>
          </a:bodyPr>
          <a:lstStyle/>
          <a:p>
            <a:pPr indent="0" lvl="0" marL="0" rtl="0" algn="l">
              <a:lnSpc>
                <a:spcPct val="200000"/>
              </a:lnSpc>
              <a:spcBef>
                <a:spcPts val="0"/>
              </a:spcBef>
              <a:spcAft>
                <a:spcPts val="0"/>
              </a:spcAft>
              <a:buSzPct val="100000"/>
              <a:buNone/>
            </a:pPr>
            <a:r>
              <a:rPr lang="en"/>
              <a:t>Eli Rogers is a trying to become a profitable seller. She is looking too determine which products sell the best for each of her future competitors. She is trying to determine what are the most profitable items sold. So that she knows what items too begin selling. Allowing her to invest her time competing only for the most profitable items. She is a 23 years old Single women. She is hard working but lacks experience.</a:t>
            </a:r>
            <a:endParaRPr/>
          </a:p>
        </p:txBody>
      </p:sp>
      <p:sp>
        <p:nvSpPr>
          <p:cNvPr id="87" name="Google Shape;87;g10993060e02_0_0"/>
          <p:cNvSpPr txBox="1"/>
          <p:nvPr/>
        </p:nvSpPr>
        <p:spPr>
          <a:xfrm>
            <a:off x="1838500" y="994350"/>
            <a:ext cx="4120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rgbClr val="000000"/>
                </a:solidFill>
                <a:latin typeface="Lato"/>
                <a:ea typeface="Lato"/>
                <a:cs typeface="Lato"/>
                <a:sym typeface="Lato"/>
              </a:rPr>
              <a:t>Persona Seller</a:t>
            </a:r>
            <a:endParaRPr b="0" i="0" sz="1400" u="sng" cap="none" strike="noStrike">
              <a:solidFill>
                <a:srgbClr val="000000"/>
              </a:solidFill>
              <a:latin typeface="Lato"/>
              <a:ea typeface="Lato"/>
              <a:cs typeface="Lato"/>
              <a:sym typeface="Lato"/>
            </a:endParaRPr>
          </a:p>
        </p:txBody>
      </p:sp>
      <p:pic>
        <p:nvPicPr>
          <p:cNvPr id="88" name="Google Shape;88;g10993060e02_0_0"/>
          <p:cNvPicPr preferRelativeResize="0"/>
          <p:nvPr/>
        </p:nvPicPr>
        <p:blipFill rotWithShape="1">
          <a:blip r:embed="rId3">
            <a:alphaModFix/>
          </a:blip>
          <a:srcRect b="8800" l="0" r="0" t="0"/>
          <a:stretch/>
        </p:blipFill>
        <p:spPr>
          <a:xfrm>
            <a:off x="849600" y="1554100"/>
            <a:ext cx="2863150" cy="2816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g10993060e02_0_51"/>
          <p:cNvPicPr preferRelativeResize="0"/>
          <p:nvPr/>
        </p:nvPicPr>
        <p:blipFill rotWithShape="1">
          <a:blip r:embed="rId3">
            <a:alphaModFix/>
          </a:blip>
          <a:srcRect b="72787" l="0" r="0" t="5124"/>
          <a:stretch/>
        </p:blipFill>
        <p:spPr>
          <a:xfrm>
            <a:off x="152400" y="1159850"/>
            <a:ext cx="8839199" cy="980050"/>
          </a:xfrm>
          <a:prstGeom prst="rect">
            <a:avLst/>
          </a:prstGeom>
          <a:noFill/>
          <a:ln>
            <a:noFill/>
          </a:ln>
        </p:spPr>
      </p:pic>
      <p:pic>
        <p:nvPicPr>
          <p:cNvPr id="94" name="Google Shape;94;g10993060e02_0_51"/>
          <p:cNvPicPr preferRelativeResize="0"/>
          <p:nvPr/>
        </p:nvPicPr>
        <p:blipFill rotWithShape="1">
          <a:blip r:embed="rId4">
            <a:alphaModFix/>
          </a:blip>
          <a:srcRect b="85222" l="5561" r="82136" t="9617"/>
          <a:stretch/>
        </p:blipFill>
        <p:spPr>
          <a:xfrm>
            <a:off x="643825" y="1587850"/>
            <a:ext cx="1087374" cy="228925"/>
          </a:xfrm>
          <a:prstGeom prst="rect">
            <a:avLst/>
          </a:prstGeom>
          <a:noFill/>
          <a:ln>
            <a:noFill/>
          </a:ln>
        </p:spPr>
      </p:pic>
      <p:pic>
        <p:nvPicPr>
          <p:cNvPr id="95" name="Google Shape;95;g10993060e02_0_51"/>
          <p:cNvPicPr preferRelativeResize="0"/>
          <p:nvPr/>
        </p:nvPicPr>
        <p:blipFill rotWithShape="1">
          <a:blip r:embed="rId5">
            <a:alphaModFix/>
          </a:blip>
          <a:srcRect b="86820" l="23907" r="62657" t="9617"/>
          <a:stretch/>
        </p:blipFill>
        <p:spPr>
          <a:xfrm>
            <a:off x="2341750" y="1587850"/>
            <a:ext cx="1187500" cy="158024"/>
          </a:xfrm>
          <a:prstGeom prst="rect">
            <a:avLst/>
          </a:prstGeom>
          <a:noFill/>
          <a:ln>
            <a:noFill/>
          </a:ln>
        </p:spPr>
      </p:pic>
      <p:pic>
        <p:nvPicPr>
          <p:cNvPr id="96" name="Google Shape;96;g10993060e02_0_51"/>
          <p:cNvPicPr preferRelativeResize="0"/>
          <p:nvPr/>
        </p:nvPicPr>
        <p:blipFill rotWithShape="1">
          <a:blip r:embed="rId6">
            <a:alphaModFix/>
          </a:blip>
          <a:srcRect b="89932" l="44437" r="43178" t="14580"/>
          <a:stretch/>
        </p:blipFill>
        <p:spPr>
          <a:xfrm flipH="1" rot="10800000">
            <a:off x="4156600" y="1531576"/>
            <a:ext cx="1094526" cy="200300"/>
          </a:xfrm>
          <a:prstGeom prst="rect">
            <a:avLst/>
          </a:prstGeom>
          <a:noFill/>
          <a:ln>
            <a:noFill/>
          </a:ln>
        </p:spPr>
      </p:pic>
      <p:pic>
        <p:nvPicPr>
          <p:cNvPr id="97" name="Google Shape;97;g10993060e02_0_51"/>
          <p:cNvPicPr preferRelativeResize="0"/>
          <p:nvPr/>
        </p:nvPicPr>
        <p:blipFill rotWithShape="1">
          <a:blip r:embed="rId7">
            <a:alphaModFix/>
          </a:blip>
          <a:srcRect b="85222" l="62461" r="25154" t="10262"/>
          <a:stretch/>
        </p:blipFill>
        <p:spPr>
          <a:xfrm>
            <a:off x="5902100" y="1540275"/>
            <a:ext cx="1094526" cy="200300"/>
          </a:xfrm>
          <a:prstGeom prst="rect">
            <a:avLst/>
          </a:prstGeom>
          <a:noFill/>
          <a:ln>
            <a:noFill/>
          </a:ln>
        </p:spPr>
      </p:pic>
      <p:pic>
        <p:nvPicPr>
          <p:cNvPr id="98" name="Google Shape;98;g10993060e02_0_51"/>
          <p:cNvPicPr preferRelativeResize="0"/>
          <p:nvPr/>
        </p:nvPicPr>
        <p:blipFill rotWithShape="1">
          <a:blip r:embed="rId7">
            <a:alphaModFix/>
          </a:blip>
          <a:srcRect b="85223" l="82524" r="5172" t="8838"/>
          <a:stretch/>
        </p:blipFill>
        <p:spPr>
          <a:xfrm>
            <a:off x="7599425" y="1553350"/>
            <a:ext cx="1087374" cy="263425"/>
          </a:xfrm>
          <a:prstGeom prst="rect">
            <a:avLst/>
          </a:prstGeom>
          <a:noFill/>
          <a:ln>
            <a:noFill/>
          </a:ln>
        </p:spPr>
      </p:pic>
      <p:sp>
        <p:nvSpPr>
          <p:cNvPr id="99" name="Google Shape;99;g10993060e02_0_51"/>
          <p:cNvSpPr txBox="1"/>
          <p:nvPr/>
        </p:nvSpPr>
        <p:spPr>
          <a:xfrm>
            <a:off x="567325" y="1353000"/>
            <a:ext cx="12639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Lato"/>
                <a:ea typeface="Lato"/>
                <a:cs typeface="Lato"/>
                <a:sym typeface="Lato"/>
              </a:rPr>
              <a:t>Needs to </a:t>
            </a:r>
            <a:r>
              <a:rPr lang="en" sz="1000">
                <a:solidFill>
                  <a:schemeClr val="lt1"/>
                </a:solidFill>
                <a:latin typeface="Lato"/>
                <a:ea typeface="Lato"/>
                <a:cs typeface="Lato"/>
                <a:sym typeface="Lato"/>
              </a:rPr>
              <a:t>select the most profitable items to sell</a:t>
            </a:r>
            <a:endParaRPr b="0" i="0" sz="1000" u="none" cap="none" strike="noStrike">
              <a:solidFill>
                <a:schemeClr val="lt1"/>
              </a:solidFill>
              <a:latin typeface="Lato"/>
              <a:ea typeface="Lato"/>
              <a:cs typeface="Lato"/>
              <a:sym typeface="Lato"/>
            </a:endParaRPr>
          </a:p>
        </p:txBody>
      </p:sp>
      <p:sp>
        <p:nvSpPr>
          <p:cNvPr id="100" name="Google Shape;100;g10993060e02_0_51"/>
          <p:cNvSpPr txBox="1"/>
          <p:nvPr/>
        </p:nvSpPr>
        <p:spPr>
          <a:xfrm>
            <a:off x="2319925" y="1276800"/>
            <a:ext cx="12639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Lato"/>
                <a:ea typeface="Lato"/>
                <a:cs typeface="Lato"/>
                <a:sym typeface="Lato"/>
              </a:rPr>
              <a:t>Considers </a:t>
            </a:r>
            <a:r>
              <a:rPr lang="en" sz="1000">
                <a:solidFill>
                  <a:schemeClr val="lt1"/>
                </a:solidFill>
                <a:latin typeface="Lato"/>
                <a:ea typeface="Lato"/>
                <a:cs typeface="Lato"/>
                <a:sym typeface="Lato"/>
              </a:rPr>
              <a:t>reviews, orders, customers, payments and other variables</a:t>
            </a:r>
            <a:endParaRPr b="0" i="0" sz="1000" u="none" cap="none" strike="noStrike">
              <a:solidFill>
                <a:schemeClr val="lt1"/>
              </a:solidFill>
              <a:latin typeface="Lato"/>
              <a:ea typeface="Lato"/>
              <a:cs typeface="Lato"/>
              <a:sym typeface="Lato"/>
            </a:endParaRPr>
          </a:p>
        </p:txBody>
      </p:sp>
      <p:sp>
        <p:nvSpPr>
          <p:cNvPr id="101" name="Google Shape;101;g10993060e02_0_51"/>
          <p:cNvSpPr txBox="1"/>
          <p:nvPr/>
        </p:nvSpPr>
        <p:spPr>
          <a:xfrm>
            <a:off x="5653800" y="1353000"/>
            <a:ext cx="13590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lang="en" sz="1000">
                <a:solidFill>
                  <a:schemeClr val="lt1"/>
                </a:solidFill>
                <a:latin typeface="Lato"/>
                <a:ea typeface="Lato"/>
                <a:cs typeface="Lato"/>
                <a:sym typeface="Lato"/>
              </a:rPr>
              <a:t>Determine which items are most profitable </a:t>
            </a:r>
            <a:endParaRPr b="0" i="0" sz="1000" u="none" cap="none" strike="noStrike">
              <a:solidFill>
                <a:schemeClr val="lt1"/>
              </a:solidFill>
              <a:latin typeface="Lato"/>
              <a:ea typeface="Lato"/>
              <a:cs typeface="Lato"/>
              <a:sym typeface="Lato"/>
            </a:endParaRPr>
          </a:p>
        </p:txBody>
      </p:sp>
      <p:sp>
        <p:nvSpPr>
          <p:cNvPr id="102" name="Google Shape;102;g10993060e02_0_51"/>
          <p:cNvSpPr txBox="1"/>
          <p:nvPr/>
        </p:nvSpPr>
        <p:spPr>
          <a:xfrm>
            <a:off x="4007050" y="1276800"/>
            <a:ext cx="12441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Lato"/>
                <a:ea typeface="Lato"/>
                <a:cs typeface="Lato"/>
                <a:sym typeface="Lato"/>
              </a:rPr>
              <a:t>Determine</a:t>
            </a:r>
            <a:r>
              <a:rPr lang="en" sz="1000">
                <a:solidFill>
                  <a:schemeClr val="lt1"/>
                </a:solidFill>
                <a:latin typeface="Lato"/>
                <a:ea typeface="Lato"/>
                <a:cs typeface="Lato"/>
                <a:sym typeface="Lato"/>
              </a:rPr>
              <a:t> what  factors contributes to making an item profitable</a:t>
            </a:r>
            <a:endParaRPr b="0" i="0" sz="1000" u="none" cap="none" strike="noStrike">
              <a:solidFill>
                <a:schemeClr val="lt1"/>
              </a:solidFill>
              <a:latin typeface="Lato"/>
              <a:ea typeface="Lato"/>
              <a:cs typeface="Lato"/>
              <a:sym typeface="Lato"/>
            </a:endParaRPr>
          </a:p>
        </p:txBody>
      </p:sp>
      <p:sp>
        <p:nvSpPr>
          <p:cNvPr id="103" name="Google Shape;103;g10993060e02_0_51"/>
          <p:cNvSpPr txBox="1"/>
          <p:nvPr/>
        </p:nvSpPr>
        <p:spPr>
          <a:xfrm>
            <a:off x="7508325" y="1496700"/>
            <a:ext cx="10944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lang="en" sz="1000">
                <a:solidFill>
                  <a:schemeClr val="lt1"/>
                </a:solidFill>
                <a:latin typeface="Lato"/>
                <a:ea typeface="Lato"/>
                <a:cs typeface="Lato"/>
                <a:sym typeface="Lato"/>
              </a:rPr>
              <a:t>Start Selling</a:t>
            </a:r>
            <a:endParaRPr b="0" i="0" sz="1000" u="none" cap="none" strike="noStrike">
              <a:solidFill>
                <a:schemeClr val="lt1"/>
              </a:solidFill>
              <a:latin typeface="Lato"/>
              <a:ea typeface="Lato"/>
              <a:cs typeface="Lato"/>
              <a:sym typeface="Lato"/>
            </a:endParaRPr>
          </a:p>
        </p:txBody>
      </p:sp>
      <p:sp>
        <p:nvSpPr>
          <p:cNvPr id="104" name="Google Shape;104;g10993060e02_0_51"/>
          <p:cNvSpPr txBox="1"/>
          <p:nvPr/>
        </p:nvSpPr>
        <p:spPr>
          <a:xfrm>
            <a:off x="1838500" y="765750"/>
            <a:ext cx="4120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rgbClr val="000000"/>
                </a:solidFill>
                <a:latin typeface="Lato"/>
                <a:ea typeface="Lato"/>
                <a:cs typeface="Lato"/>
                <a:sym typeface="Lato"/>
              </a:rPr>
              <a:t>Journey Map Seller</a:t>
            </a:r>
            <a:endParaRPr b="0" i="0" sz="1400" u="sng" cap="none" strike="noStrike">
              <a:solidFill>
                <a:srgbClr val="000000"/>
              </a:solidFill>
              <a:latin typeface="Lato"/>
              <a:ea typeface="Lato"/>
              <a:cs typeface="Lato"/>
              <a:sym typeface="Lato"/>
            </a:endParaRPr>
          </a:p>
        </p:txBody>
      </p:sp>
      <p:pic>
        <p:nvPicPr>
          <p:cNvPr id="105" name="Google Shape;105;g10993060e02_0_51"/>
          <p:cNvPicPr preferRelativeResize="0"/>
          <p:nvPr/>
        </p:nvPicPr>
        <p:blipFill>
          <a:blip r:embed="rId8">
            <a:alphaModFix/>
          </a:blip>
          <a:stretch>
            <a:fillRect/>
          </a:stretch>
        </p:blipFill>
        <p:spPr>
          <a:xfrm>
            <a:off x="874925" y="2264600"/>
            <a:ext cx="7534275" cy="2343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10993060e02_0_112"/>
          <p:cNvSpPr txBox="1"/>
          <p:nvPr>
            <p:ph idx="1" type="subTitle"/>
          </p:nvPr>
        </p:nvSpPr>
        <p:spPr>
          <a:xfrm>
            <a:off x="4692825" y="1516575"/>
            <a:ext cx="3724800" cy="21975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200000"/>
              </a:lnSpc>
              <a:spcBef>
                <a:spcPts val="0"/>
              </a:spcBef>
              <a:spcAft>
                <a:spcPts val="0"/>
              </a:spcAft>
              <a:buSzPct val="100000"/>
              <a:buNone/>
            </a:pPr>
            <a:r>
              <a:rPr lang="en"/>
              <a:t>James Cutter is trying to look for a birthday present for his teenage daughter. He is looking for an inexpensive item that has good reviews, and reliable sellers associated with it. He is 49 years old.</a:t>
            </a:r>
            <a:endParaRPr/>
          </a:p>
        </p:txBody>
      </p:sp>
      <p:sp>
        <p:nvSpPr>
          <p:cNvPr id="111" name="Google Shape;111;g10993060e02_0_112"/>
          <p:cNvSpPr txBox="1"/>
          <p:nvPr/>
        </p:nvSpPr>
        <p:spPr>
          <a:xfrm>
            <a:off x="1838500" y="994350"/>
            <a:ext cx="4120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rgbClr val="000000"/>
                </a:solidFill>
                <a:latin typeface="Lato"/>
                <a:ea typeface="Lato"/>
                <a:cs typeface="Lato"/>
                <a:sym typeface="Lato"/>
              </a:rPr>
              <a:t>Persona </a:t>
            </a:r>
            <a:r>
              <a:rPr lang="en" u="sng">
                <a:latin typeface="Lato"/>
                <a:ea typeface="Lato"/>
                <a:cs typeface="Lato"/>
                <a:sym typeface="Lato"/>
              </a:rPr>
              <a:t>Customer</a:t>
            </a:r>
            <a:endParaRPr b="0" i="0" sz="1400" u="sng" cap="none" strike="noStrike">
              <a:solidFill>
                <a:srgbClr val="000000"/>
              </a:solidFill>
              <a:latin typeface="Lato"/>
              <a:ea typeface="Lato"/>
              <a:cs typeface="Lato"/>
              <a:sym typeface="Lato"/>
            </a:endParaRPr>
          </a:p>
        </p:txBody>
      </p:sp>
      <p:pic>
        <p:nvPicPr>
          <p:cNvPr id="112" name="Google Shape;112;g10993060e02_0_112"/>
          <p:cNvPicPr preferRelativeResize="0"/>
          <p:nvPr/>
        </p:nvPicPr>
        <p:blipFill>
          <a:blip r:embed="rId3">
            <a:alphaModFix/>
          </a:blip>
          <a:stretch>
            <a:fillRect/>
          </a:stretch>
        </p:blipFill>
        <p:spPr>
          <a:xfrm>
            <a:off x="662475" y="1592775"/>
            <a:ext cx="3403000" cy="2749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g10993060e02_0_163"/>
          <p:cNvPicPr preferRelativeResize="0"/>
          <p:nvPr/>
        </p:nvPicPr>
        <p:blipFill rotWithShape="1">
          <a:blip r:embed="rId3">
            <a:alphaModFix/>
          </a:blip>
          <a:srcRect b="72787" l="0" r="0" t="5124"/>
          <a:stretch/>
        </p:blipFill>
        <p:spPr>
          <a:xfrm>
            <a:off x="152400" y="1007450"/>
            <a:ext cx="8839199" cy="980050"/>
          </a:xfrm>
          <a:prstGeom prst="rect">
            <a:avLst/>
          </a:prstGeom>
          <a:noFill/>
          <a:ln>
            <a:noFill/>
          </a:ln>
        </p:spPr>
      </p:pic>
      <p:pic>
        <p:nvPicPr>
          <p:cNvPr id="118" name="Google Shape;118;g10993060e02_0_163"/>
          <p:cNvPicPr preferRelativeResize="0"/>
          <p:nvPr/>
        </p:nvPicPr>
        <p:blipFill rotWithShape="1">
          <a:blip r:embed="rId4">
            <a:alphaModFix/>
          </a:blip>
          <a:srcRect b="85222" l="5561" r="82136" t="9617"/>
          <a:stretch/>
        </p:blipFill>
        <p:spPr>
          <a:xfrm>
            <a:off x="643825" y="1435450"/>
            <a:ext cx="1087374" cy="228925"/>
          </a:xfrm>
          <a:prstGeom prst="rect">
            <a:avLst/>
          </a:prstGeom>
          <a:noFill/>
          <a:ln>
            <a:noFill/>
          </a:ln>
        </p:spPr>
      </p:pic>
      <p:pic>
        <p:nvPicPr>
          <p:cNvPr id="119" name="Google Shape;119;g10993060e02_0_163"/>
          <p:cNvPicPr preferRelativeResize="0"/>
          <p:nvPr/>
        </p:nvPicPr>
        <p:blipFill rotWithShape="1">
          <a:blip r:embed="rId5">
            <a:alphaModFix/>
          </a:blip>
          <a:srcRect b="86820" l="23907" r="62657" t="9617"/>
          <a:stretch/>
        </p:blipFill>
        <p:spPr>
          <a:xfrm>
            <a:off x="2341750" y="1435450"/>
            <a:ext cx="1187500" cy="158024"/>
          </a:xfrm>
          <a:prstGeom prst="rect">
            <a:avLst/>
          </a:prstGeom>
          <a:noFill/>
          <a:ln>
            <a:noFill/>
          </a:ln>
        </p:spPr>
      </p:pic>
      <p:pic>
        <p:nvPicPr>
          <p:cNvPr id="120" name="Google Shape;120;g10993060e02_0_163"/>
          <p:cNvPicPr preferRelativeResize="0"/>
          <p:nvPr/>
        </p:nvPicPr>
        <p:blipFill rotWithShape="1">
          <a:blip r:embed="rId6">
            <a:alphaModFix/>
          </a:blip>
          <a:srcRect b="89932" l="44437" r="43178" t="14580"/>
          <a:stretch/>
        </p:blipFill>
        <p:spPr>
          <a:xfrm flipH="1" rot="10800000">
            <a:off x="4156600" y="1379176"/>
            <a:ext cx="1094526" cy="200300"/>
          </a:xfrm>
          <a:prstGeom prst="rect">
            <a:avLst/>
          </a:prstGeom>
          <a:noFill/>
          <a:ln>
            <a:noFill/>
          </a:ln>
        </p:spPr>
      </p:pic>
      <p:pic>
        <p:nvPicPr>
          <p:cNvPr id="121" name="Google Shape;121;g10993060e02_0_163"/>
          <p:cNvPicPr preferRelativeResize="0"/>
          <p:nvPr/>
        </p:nvPicPr>
        <p:blipFill rotWithShape="1">
          <a:blip r:embed="rId7">
            <a:alphaModFix/>
          </a:blip>
          <a:srcRect b="85222" l="62461" r="25154" t="10262"/>
          <a:stretch/>
        </p:blipFill>
        <p:spPr>
          <a:xfrm>
            <a:off x="5902100" y="1387875"/>
            <a:ext cx="1094526" cy="200300"/>
          </a:xfrm>
          <a:prstGeom prst="rect">
            <a:avLst/>
          </a:prstGeom>
          <a:noFill/>
          <a:ln>
            <a:noFill/>
          </a:ln>
        </p:spPr>
      </p:pic>
      <p:pic>
        <p:nvPicPr>
          <p:cNvPr id="122" name="Google Shape;122;g10993060e02_0_163"/>
          <p:cNvPicPr preferRelativeResize="0"/>
          <p:nvPr/>
        </p:nvPicPr>
        <p:blipFill rotWithShape="1">
          <a:blip r:embed="rId7">
            <a:alphaModFix/>
          </a:blip>
          <a:srcRect b="85223" l="82524" r="5172" t="8838"/>
          <a:stretch/>
        </p:blipFill>
        <p:spPr>
          <a:xfrm>
            <a:off x="7599425" y="1400950"/>
            <a:ext cx="1087374" cy="263425"/>
          </a:xfrm>
          <a:prstGeom prst="rect">
            <a:avLst/>
          </a:prstGeom>
          <a:noFill/>
          <a:ln>
            <a:noFill/>
          </a:ln>
        </p:spPr>
      </p:pic>
      <p:sp>
        <p:nvSpPr>
          <p:cNvPr id="123" name="Google Shape;123;g10993060e02_0_163"/>
          <p:cNvSpPr txBox="1"/>
          <p:nvPr/>
        </p:nvSpPr>
        <p:spPr>
          <a:xfrm>
            <a:off x="567325" y="1276350"/>
            <a:ext cx="1263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lang="en" sz="1000">
                <a:solidFill>
                  <a:schemeClr val="lt1"/>
                </a:solidFill>
                <a:latin typeface="Lato"/>
                <a:ea typeface="Lato"/>
                <a:cs typeface="Lato"/>
                <a:sym typeface="Lato"/>
              </a:rPr>
              <a:t>Look for inexpensive Items</a:t>
            </a:r>
            <a:endParaRPr b="0" i="0" sz="1000" u="none" cap="none" strike="noStrike">
              <a:solidFill>
                <a:schemeClr val="lt1"/>
              </a:solidFill>
              <a:latin typeface="Lato"/>
              <a:ea typeface="Lato"/>
              <a:cs typeface="Lato"/>
              <a:sym typeface="Lato"/>
            </a:endParaRPr>
          </a:p>
        </p:txBody>
      </p:sp>
      <p:sp>
        <p:nvSpPr>
          <p:cNvPr id="124" name="Google Shape;124;g10993060e02_0_163"/>
          <p:cNvSpPr txBox="1"/>
          <p:nvPr/>
        </p:nvSpPr>
        <p:spPr>
          <a:xfrm>
            <a:off x="2319925" y="1124400"/>
            <a:ext cx="12639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lang="en" sz="1000">
                <a:solidFill>
                  <a:schemeClr val="lt1"/>
                </a:solidFill>
                <a:latin typeface="Lato"/>
                <a:ea typeface="Lato"/>
                <a:cs typeface="Lato"/>
                <a:sym typeface="Lato"/>
              </a:rPr>
              <a:t>Consider which inexpensive items have the best reviews</a:t>
            </a:r>
            <a:endParaRPr b="0" i="0" sz="1000" u="none" cap="none" strike="noStrike">
              <a:solidFill>
                <a:schemeClr val="lt1"/>
              </a:solidFill>
              <a:latin typeface="Lato"/>
              <a:ea typeface="Lato"/>
              <a:cs typeface="Lato"/>
              <a:sym typeface="Lato"/>
            </a:endParaRPr>
          </a:p>
        </p:txBody>
      </p:sp>
      <p:sp>
        <p:nvSpPr>
          <p:cNvPr id="125" name="Google Shape;125;g10993060e02_0_163"/>
          <p:cNvSpPr txBox="1"/>
          <p:nvPr/>
        </p:nvSpPr>
        <p:spPr>
          <a:xfrm>
            <a:off x="5768725" y="1276350"/>
            <a:ext cx="12441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lang="en" sz="1000">
                <a:solidFill>
                  <a:schemeClr val="lt1"/>
                </a:solidFill>
                <a:latin typeface="Lato"/>
                <a:ea typeface="Lato"/>
                <a:cs typeface="Lato"/>
                <a:sym typeface="Lato"/>
              </a:rPr>
              <a:t>Find the order_item_ID</a:t>
            </a:r>
            <a:endParaRPr b="0" i="0" sz="1000" u="none" cap="none" strike="noStrike">
              <a:solidFill>
                <a:schemeClr val="lt1"/>
              </a:solidFill>
              <a:latin typeface="Lato"/>
              <a:ea typeface="Lato"/>
              <a:cs typeface="Lato"/>
              <a:sym typeface="Lato"/>
            </a:endParaRPr>
          </a:p>
        </p:txBody>
      </p:sp>
      <p:sp>
        <p:nvSpPr>
          <p:cNvPr id="126" name="Google Shape;126;g10993060e02_0_163"/>
          <p:cNvSpPr txBox="1"/>
          <p:nvPr/>
        </p:nvSpPr>
        <p:spPr>
          <a:xfrm>
            <a:off x="4007050" y="1237000"/>
            <a:ext cx="12441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lang="en" sz="1000">
                <a:solidFill>
                  <a:schemeClr val="lt1"/>
                </a:solidFill>
                <a:latin typeface="Lato"/>
                <a:ea typeface="Lato"/>
                <a:cs typeface="Lato"/>
                <a:sym typeface="Lato"/>
              </a:rPr>
              <a:t>Confirm that the sellers are reliable</a:t>
            </a:r>
            <a:endParaRPr b="0" i="0" sz="1000" u="none" cap="none" strike="noStrike">
              <a:solidFill>
                <a:schemeClr val="lt1"/>
              </a:solidFill>
              <a:latin typeface="Lato"/>
              <a:ea typeface="Lato"/>
              <a:cs typeface="Lato"/>
              <a:sym typeface="Lato"/>
            </a:endParaRPr>
          </a:p>
        </p:txBody>
      </p:sp>
      <p:sp>
        <p:nvSpPr>
          <p:cNvPr id="127" name="Google Shape;127;g10993060e02_0_163"/>
          <p:cNvSpPr txBox="1"/>
          <p:nvPr/>
        </p:nvSpPr>
        <p:spPr>
          <a:xfrm>
            <a:off x="7508325" y="1276350"/>
            <a:ext cx="1094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lang="en" sz="1000">
                <a:solidFill>
                  <a:schemeClr val="lt1"/>
                </a:solidFill>
                <a:latin typeface="Lato"/>
                <a:ea typeface="Lato"/>
                <a:cs typeface="Lato"/>
                <a:sym typeface="Lato"/>
              </a:rPr>
              <a:t>Purchase the item</a:t>
            </a:r>
            <a:endParaRPr b="0" i="0" sz="1000" u="none" cap="none" strike="noStrike">
              <a:solidFill>
                <a:schemeClr val="lt1"/>
              </a:solidFill>
              <a:latin typeface="Lato"/>
              <a:ea typeface="Lato"/>
              <a:cs typeface="Lato"/>
              <a:sym typeface="Lato"/>
            </a:endParaRPr>
          </a:p>
        </p:txBody>
      </p:sp>
      <p:sp>
        <p:nvSpPr>
          <p:cNvPr id="128" name="Google Shape;128;g10993060e02_0_163"/>
          <p:cNvSpPr txBox="1"/>
          <p:nvPr/>
        </p:nvSpPr>
        <p:spPr>
          <a:xfrm>
            <a:off x="1838500" y="613350"/>
            <a:ext cx="4120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rgbClr val="000000"/>
                </a:solidFill>
                <a:latin typeface="Lato"/>
                <a:ea typeface="Lato"/>
                <a:cs typeface="Lato"/>
                <a:sym typeface="Lato"/>
              </a:rPr>
              <a:t>Journey Map </a:t>
            </a:r>
            <a:r>
              <a:rPr lang="en" u="sng">
                <a:latin typeface="Lato"/>
                <a:ea typeface="Lato"/>
                <a:cs typeface="Lato"/>
                <a:sym typeface="Lato"/>
              </a:rPr>
              <a:t>Customer</a:t>
            </a:r>
            <a:endParaRPr b="0" i="0" sz="1400" u="sng" cap="none" strike="noStrike">
              <a:solidFill>
                <a:srgbClr val="000000"/>
              </a:solidFill>
              <a:latin typeface="Lato"/>
              <a:ea typeface="Lato"/>
              <a:cs typeface="Lato"/>
              <a:sym typeface="Lato"/>
            </a:endParaRPr>
          </a:p>
        </p:txBody>
      </p:sp>
      <p:pic>
        <p:nvPicPr>
          <p:cNvPr id="129" name="Google Shape;129;g10993060e02_0_163"/>
          <p:cNvPicPr preferRelativeResize="0"/>
          <p:nvPr/>
        </p:nvPicPr>
        <p:blipFill>
          <a:blip r:embed="rId8">
            <a:alphaModFix/>
          </a:blip>
          <a:stretch>
            <a:fillRect/>
          </a:stretch>
        </p:blipFill>
        <p:spPr>
          <a:xfrm>
            <a:off x="109475" y="2121200"/>
            <a:ext cx="8839201" cy="245679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