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5" r:id="rId3"/>
    <p:sldId id="362" r:id="rId4"/>
    <p:sldId id="357" r:id="rId5"/>
    <p:sldId id="359" r:id="rId6"/>
    <p:sldId id="358" r:id="rId7"/>
    <p:sldId id="361" r:id="rId8"/>
    <p:sldId id="3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142"/>
    <a:srgbClr val="FFFFFF"/>
    <a:srgbClr val="959595"/>
    <a:srgbClr val="E3E3E3"/>
    <a:srgbClr val="0D518E"/>
    <a:srgbClr val="00B09B"/>
    <a:srgbClr val="C0BFB8"/>
    <a:srgbClr val="B3E7E2"/>
    <a:srgbClr val="B7C9DD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7" autoAdjust="0"/>
    <p:restoredTop sz="79342" autoAdjust="0"/>
  </p:normalViewPr>
  <p:slideViewPr>
    <p:cSldViewPr>
      <p:cViewPr varScale="1">
        <p:scale>
          <a:sx n="97" d="100"/>
          <a:sy n="97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>
        <p:scale>
          <a:sx n="100" d="100"/>
          <a:sy n="100" d="100"/>
        </p:scale>
        <p:origin x="-6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B67A-AD49-408A-AEEC-75C8605EA277}" type="datetimeFigureOut">
              <a:rPr lang="en-US" smtClean="0"/>
              <a:pPr/>
              <a:t>11/16/22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CC628-4E8B-4486-B273-FFCE73DCD9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4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F956-1FB9-4221-9738-7870A065BE30}" type="datetimeFigureOut">
              <a:rPr lang="en-US" smtClean="0"/>
              <a:pPr/>
              <a:t>11/16/22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6A902-A7B9-4FF9-A8AF-32DEBBB71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6A902-A7B9-4FF9-A8AF-32DEBBB7199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project: Focused on web-scraping, APIs, text mining, pandas/</a:t>
            </a:r>
            <a:r>
              <a:rPr lang="en-US" sz="1200" dirty="0" err="1"/>
              <a:t>numpy</a:t>
            </a:r>
            <a:r>
              <a:rPr lang="en-US" sz="1200" dirty="0"/>
              <a:t>, and machine learning etc. 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Sql</a:t>
            </a:r>
            <a:r>
              <a:rPr lang="en-US" sz="1200" dirty="0"/>
              <a:t> projects = Using data warehouse concepts like ETL, stored procedures, triggers etc.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6A902-A7B9-4FF9-A8AF-32DEBBB7199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/Subtitle Blue"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1067"/>
            <a:ext cx="12192000" cy="2556933"/>
          </a:xfrm>
          <a:prstGeom prst="rect">
            <a:avLst/>
          </a:prstGeom>
          <a:solidFill>
            <a:srgbClr val="0021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343400"/>
            <a:ext cx="11887200" cy="1000257"/>
          </a:xfrm>
        </p:spPr>
        <p:txBody>
          <a:bodyPr rIns="365760" anchor="ctr">
            <a:normAutofit/>
          </a:bodyPr>
          <a:lstStyle>
            <a:lvl1pPr marL="274320" algn="r">
              <a:defRPr sz="4400" b="0" i="0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548640" y="5220389"/>
            <a:ext cx="11643360" cy="732868"/>
          </a:xfrm>
          <a:effectLst/>
        </p:spPr>
        <p:txBody>
          <a:bodyPr rIns="365760" anchor="ctr">
            <a:noAutofit/>
          </a:bodyPr>
          <a:lstStyle>
            <a:lvl1pPr algn="r">
              <a:spcAft>
                <a:spcPts val="800"/>
              </a:spcAft>
              <a:buNone/>
              <a:defRPr sz="1800" cap="none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0" indent="0" algn="l">
              <a:buNone/>
              <a:defRPr sz="35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Content Placeholder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1700784"/>
            <a:ext cx="2426153" cy="43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1" b="45624"/>
          <a:stretch/>
        </p:blipFill>
        <p:spPr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344924"/>
            <a:ext cx="12192000" cy="36576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4" name="Content Placeholder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7898" y="6343999"/>
            <a:ext cx="1885824" cy="3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0639099" y="6365409"/>
            <a:ext cx="132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baseline="0" dirty="0">
                <a:solidFill>
                  <a:srgbClr val="C0BFB8"/>
                </a:solidFill>
                <a:latin typeface="Helvetica Light" charset="0"/>
                <a:ea typeface="Helvetica Light" charset="0"/>
                <a:cs typeface="Helvetica Light" charset="0"/>
              </a:rPr>
              <a:t>KATZ SCHOOL</a:t>
            </a:r>
            <a:endParaRPr lang="en-US" sz="1200" b="0" i="0" dirty="0">
              <a:solidFill>
                <a:srgbClr val="C0BFB8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0639098" y="6367299"/>
            <a:ext cx="0" cy="291881"/>
          </a:xfrm>
          <a:prstGeom prst="line">
            <a:avLst/>
          </a:prstGeom>
          <a:ln w="6350">
            <a:solidFill>
              <a:srgbClr val="C0BF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1722025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none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3006608"/>
            <a:ext cx="8769096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959595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0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Break Alternate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1722025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none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3006608"/>
            <a:ext cx="8769096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0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8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(Small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1143000"/>
            <a:ext cx="12176319" cy="5029200"/>
          </a:xfrm>
        </p:spPr>
        <p:txBody>
          <a:bodyPr lIns="603504" tIns="365760"/>
          <a:lstStyle>
            <a:lvl1pPr marL="114300" indent="0">
              <a:lnSpc>
                <a:spcPct val="100000"/>
              </a:lnSpc>
              <a:tabLst/>
              <a:defRPr sz="2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>
              <a:lnSpc>
                <a:spcPct val="100000"/>
              </a:lnSpc>
              <a:tabLst/>
              <a:defRPr sz="20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257300" indent="-342900">
              <a:lnSpc>
                <a:spcPct val="100000"/>
              </a:lnSpc>
              <a:tabLst/>
              <a:defRPr sz="18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92100">
              <a:lnSpc>
                <a:spcPct val="100000"/>
              </a:lnSpc>
              <a:tabLst/>
              <a:defRPr sz="1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43100" indent="-292100">
              <a:lnSpc>
                <a:spcPct val="100000"/>
              </a:lnSpc>
              <a:tabLst/>
              <a:defRPr sz="12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9"/>
            <a:ext cx="12192000" cy="1447781"/>
          </a:xfrm>
        </p:spPr>
        <p:txBody>
          <a:bodyPr wrap="square">
            <a:normAutofit/>
          </a:bodyPr>
          <a:lstStyle>
            <a:lvl1pPr>
              <a:defRPr sz="3600">
                <a:solidFill>
                  <a:srgbClr val="00214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403756"/>
            <a:ext cx="685800" cy="301844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 (Smaller)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1143000"/>
            <a:ext cx="12176319" cy="5029200"/>
          </a:xfrm>
        </p:spPr>
        <p:txBody>
          <a:bodyPr lIns="603504" tIns="365760"/>
          <a:lstStyle>
            <a:lvl1pPr marL="114300" indent="0">
              <a:lnSpc>
                <a:spcPct val="100000"/>
              </a:lnSpc>
              <a:tabLst/>
              <a:defRPr sz="2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>
              <a:lnSpc>
                <a:spcPct val="100000"/>
              </a:lnSpc>
              <a:tabLst/>
              <a:defRPr sz="20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257300" indent="-342900">
              <a:lnSpc>
                <a:spcPct val="100000"/>
              </a:lnSpc>
              <a:tabLst/>
              <a:defRPr sz="18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92100">
              <a:lnSpc>
                <a:spcPct val="100000"/>
              </a:lnSpc>
              <a:tabLst/>
              <a:defRPr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43100" indent="-292100">
              <a:lnSpc>
                <a:spcPct val="100000"/>
              </a:lnSpc>
              <a:tabLst/>
              <a:defRPr sz="12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9"/>
            <a:ext cx="12192000" cy="1447781"/>
          </a:xfrm>
        </p:spPr>
        <p:txBody>
          <a:bodyPr wrap="square">
            <a:normAutofit/>
          </a:bodyPr>
          <a:lstStyle>
            <a:lvl1pPr>
              <a:defRPr sz="3600">
                <a:solidFill>
                  <a:srgbClr val="00214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403756"/>
            <a:ext cx="685800" cy="301844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923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8"/>
            <a:ext cx="12192000" cy="1475213"/>
          </a:xfrm>
        </p:spPr>
        <p:txBody>
          <a:bodyPr/>
          <a:lstStyle>
            <a:lvl1pPr>
              <a:defRPr sz="3600">
                <a:solidFill>
                  <a:srgbClr val="00214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" y="1143000"/>
            <a:ext cx="6093949" cy="5029200"/>
          </a:xfrm>
        </p:spPr>
        <p:txBody>
          <a:bodyPr/>
          <a:lstStyle>
            <a:lvl1pPr>
              <a:spcBef>
                <a:spcPts val="0"/>
              </a:spcBef>
              <a:defRPr sz="24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spcBef>
                <a:spcPts val="0"/>
              </a:spcBef>
              <a:defRPr sz="20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spcBef>
                <a:spcPts val="0"/>
              </a:spcBef>
              <a:defRPr sz="1800"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4pPr>
            <a:lvl5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700" y="1143000"/>
            <a:ext cx="6067620" cy="5029200"/>
          </a:xfrm>
        </p:spPr>
        <p:txBody>
          <a:bodyPr rtlCol="0">
            <a:normAutofit/>
          </a:bodyPr>
          <a:lstStyle>
            <a:lvl1pPr>
              <a:defRPr lang="en-US" sz="2400" b="0" i="0" dirty="0" smtClean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lang="en-US" sz="2000" b="0" i="0" dirty="0" smtClean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lang="en-US" sz="1800" b="0" i="0" dirty="0" smtClean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lang="en-US" sz="1900" dirty="0" smtClean="0">
                <a:latin typeface="Helvetica Light"/>
                <a:cs typeface="Helvetica Light"/>
              </a:defRPr>
            </a:lvl4pPr>
            <a:lvl5pPr>
              <a:defRPr lang="en-US" dirty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(Smaller)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8"/>
            <a:ext cx="12192000" cy="14752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" y="1143000"/>
            <a:ext cx="6093949" cy="5029200"/>
          </a:xfrm>
        </p:spPr>
        <p:txBody>
          <a:bodyPr/>
          <a:lstStyle>
            <a:lvl1pPr>
              <a:spcBef>
                <a:spcPts val="0"/>
              </a:spcBef>
              <a:defRPr sz="2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spcBef>
                <a:spcPts val="0"/>
              </a:spcBef>
              <a:defRPr sz="20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spcBef>
                <a:spcPts val="0"/>
              </a:spcBef>
              <a:defRPr sz="18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4pPr>
            <a:lvl5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700" y="1143000"/>
            <a:ext cx="6067620" cy="5029200"/>
          </a:xfrm>
        </p:spPr>
        <p:txBody>
          <a:bodyPr rtlCol="0">
            <a:normAutofit/>
          </a:bodyPr>
          <a:lstStyle>
            <a:lvl1pPr>
              <a:defRPr lang="en-US" sz="2400" b="0" i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lang="en-US" sz="2000" b="0" i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lang="en-US" sz="1800" b="0" i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lang="en-US" sz="1900" dirty="0" smtClean="0">
                <a:latin typeface="Helvetica Light"/>
                <a:cs typeface="Helvetica Light"/>
              </a:defRPr>
            </a:lvl4pPr>
            <a:lvl5pPr>
              <a:defRPr lang="en-US" dirty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7288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Alternate (Small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1722025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800" b="0" cap="none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3006608"/>
            <a:ext cx="8769096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959595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0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Break Alternate (Smaller)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1722025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800" b="0" cap="none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3006608"/>
            <a:ext cx="8769096" cy="136380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0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3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7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6119-3699-42ED-AFFA-60EF48DD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8E13-CE66-4F68-AB62-04DB0774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AA4D-F5F2-4C75-BB6F-13C3150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735B-A758-4D89-889E-31C9328074E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543B-2917-4BDE-860F-B2C56F77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10EA-8FA1-4442-91C5-787DE44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736B-05BA-4E15-84D9-33303983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29" y="2150534"/>
            <a:ext cx="12195629" cy="2556933"/>
          </a:xfrm>
          <a:prstGeom prst="rect">
            <a:avLst/>
          </a:prstGeom>
          <a:solidFill>
            <a:srgbClr val="0021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2943" y="2614010"/>
            <a:ext cx="11887200" cy="1000257"/>
          </a:xfrm>
        </p:spPr>
        <p:txBody>
          <a:bodyPr rIns="365760" anchor="ctr">
            <a:normAutofit/>
          </a:bodyPr>
          <a:lstStyle>
            <a:lvl1pPr marL="274320" algn="r">
              <a:defRPr sz="4400" b="0" i="0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545011" y="3581400"/>
            <a:ext cx="11643360" cy="732868"/>
          </a:xfrm>
          <a:effectLst/>
        </p:spPr>
        <p:txBody>
          <a:bodyPr rIns="365760" anchor="ctr">
            <a:noAutofit/>
          </a:bodyPr>
          <a:lstStyle>
            <a:lvl1pPr algn="r">
              <a:spcAft>
                <a:spcPts val="800"/>
              </a:spcAft>
              <a:buNone/>
              <a:defRPr sz="1800" b="0" i="0" cap="none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0" algn="l">
              <a:buNone/>
              <a:defRPr sz="35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2133600"/>
            <a:ext cx="12192000" cy="45720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3629" y="4678680"/>
            <a:ext cx="12192000" cy="45720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Content Placeholder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7898" y="6343999"/>
            <a:ext cx="1885824" cy="3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10639099" y="6365409"/>
            <a:ext cx="132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baseline="0" dirty="0">
                <a:solidFill>
                  <a:srgbClr val="C0BFB8"/>
                </a:solidFill>
                <a:latin typeface="Helvetica Light" charset="0"/>
                <a:ea typeface="Helvetica Light" charset="0"/>
                <a:cs typeface="Helvetica Light" charset="0"/>
              </a:rPr>
              <a:t>KATZ SCHOOL</a:t>
            </a:r>
            <a:endParaRPr lang="en-US" sz="1200" b="0" i="0" dirty="0">
              <a:solidFill>
                <a:srgbClr val="C0BFB8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639098" y="6367299"/>
            <a:ext cx="0" cy="291881"/>
          </a:xfrm>
          <a:prstGeom prst="line">
            <a:avLst/>
          </a:prstGeom>
          <a:ln w="6350">
            <a:solidFill>
              <a:srgbClr val="C0BF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29" y="2150534"/>
            <a:ext cx="12195629" cy="2556933"/>
          </a:xfrm>
          <a:prstGeom prst="rect">
            <a:avLst/>
          </a:prstGeom>
          <a:solidFill>
            <a:srgbClr val="0D51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22943" y="2362200"/>
            <a:ext cx="11887200" cy="1000257"/>
          </a:xfrm>
        </p:spPr>
        <p:txBody>
          <a:bodyPr rIns="365760" anchor="ctr">
            <a:normAutofit/>
          </a:bodyPr>
          <a:lstStyle>
            <a:lvl1pPr marL="274320" algn="r">
              <a:defRPr sz="4400" b="0" i="0" baseline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/>
          </p:nvPr>
        </p:nvSpPr>
        <p:spPr>
          <a:xfrm>
            <a:off x="545011" y="3329590"/>
            <a:ext cx="11643360" cy="732868"/>
          </a:xfrm>
          <a:effectLst/>
        </p:spPr>
        <p:txBody>
          <a:bodyPr rIns="365760" anchor="ctr">
            <a:noAutofit/>
          </a:bodyPr>
          <a:lstStyle>
            <a:lvl1pPr algn="r">
              <a:spcAft>
                <a:spcPts val="800"/>
              </a:spcAft>
              <a:buNone/>
              <a:defRPr sz="1800" b="0" i="0" cap="none" baseline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0" indent="0" algn="l">
              <a:buNone/>
              <a:defRPr sz="35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2133600"/>
            <a:ext cx="12192000" cy="45720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3629" y="4678680"/>
            <a:ext cx="12192000" cy="45720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2" name="Content Placeholder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7898" y="6343999"/>
            <a:ext cx="1885824" cy="3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10639099" y="6365409"/>
            <a:ext cx="132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baseline="0" dirty="0">
                <a:solidFill>
                  <a:srgbClr val="C0BFB8"/>
                </a:solidFill>
                <a:latin typeface="Helvetica Light" charset="0"/>
                <a:ea typeface="Helvetica Light" charset="0"/>
                <a:cs typeface="Helvetica Light" charset="0"/>
              </a:rPr>
              <a:t>KATZ SCHOOL</a:t>
            </a:r>
            <a:endParaRPr lang="en-US" sz="1200" b="0" i="0" dirty="0">
              <a:solidFill>
                <a:srgbClr val="C0BFB8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639098" y="6367299"/>
            <a:ext cx="0" cy="291881"/>
          </a:xfrm>
          <a:prstGeom prst="line">
            <a:avLst/>
          </a:prstGeom>
          <a:ln w="6350">
            <a:solidFill>
              <a:srgbClr val="C0BF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189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1295400"/>
            <a:ext cx="12176319" cy="4876800"/>
          </a:xfrm>
        </p:spPr>
        <p:txBody>
          <a:bodyPr lIns="603504" tIns="365760"/>
          <a:lstStyle>
            <a:lvl1pPr marL="114300" indent="0">
              <a:lnSpc>
                <a:spcPct val="100000"/>
              </a:lnSpc>
              <a:tabLst/>
              <a:defRPr sz="28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>
              <a:lnSpc>
                <a:spcPct val="100000"/>
              </a:lnSpc>
              <a:tabLst/>
              <a:defRPr sz="2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257300" indent="-342900">
              <a:lnSpc>
                <a:spcPct val="100000"/>
              </a:lnSpc>
              <a:tabLst/>
              <a:defRPr sz="20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92100">
              <a:lnSpc>
                <a:spcPct val="100000"/>
              </a:lnSpc>
              <a:tabLst/>
              <a:defRPr sz="16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43100" indent="-292100">
              <a:lnSpc>
                <a:spcPct val="100000"/>
              </a:lnSpc>
              <a:tabLst/>
              <a:defRPr sz="1400" b="0" i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9"/>
            <a:ext cx="12192000" cy="1447781"/>
          </a:xfrm>
        </p:spPr>
        <p:txBody>
          <a:bodyPr wrap="square">
            <a:normAutofit/>
          </a:bodyPr>
          <a:lstStyle>
            <a:lvl1pPr>
              <a:defRPr sz="4000">
                <a:solidFill>
                  <a:srgbClr val="00214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403756"/>
            <a:ext cx="685800" cy="301844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ntent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0" y="1295400"/>
            <a:ext cx="12176319" cy="4876800"/>
          </a:xfrm>
        </p:spPr>
        <p:txBody>
          <a:bodyPr lIns="603504" tIns="365760"/>
          <a:lstStyle>
            <a:lvl1pPr marL="114300" indent="0">
              <a:lnSpc>
                <a:spcPct val="100000"/>
              </a:lnSpc>
              <a:tabLst/>
              <a:defRPr sz="28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>
              <a:lnSpc>
                <a:spcPct val="100000"/>
              </a:lnSpc>
              <a:tabLst/>
              <a:defRPr sz="2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257300" indent="-342900">
              <a:lnSpc>
                <a:spcPct val="100000"/>
              </a:lnSpc>
              <a:tabLst/>
              <a:defRPr sz="20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92100">
              <a:lnSpc>
                <a:spcPct val="100000"/>
              </a:lnSpc>
              <a:tabLst/>
              <a:defRPr sz="16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43100" indent="-292100">
              <a:lnSpc>
                <a:spcPct val="100000"/>
              </a:lnSpc>
              <a:tabLst/>
              <a:defRPr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9"/>
            <a:ext cx="12192000" cy="1447781"/>
          </a:xfrm>
        </p:spPr>
        <p:txBody>
          <a:bodyPr wrap="square">
            <a:normAutofit/>
          </a:bodyPr>
          <a:lstStyle>
            <a:lvl1pPr>
              <a:defRPr sz="40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403756"/>
            <a:ext cx="685800" cy="301844"/>
          </a:xfrm>
          <a:prstGeom prst="rect">
            <a:avLst/>
          </a:prstGeom>
        </p:spPr>
        <p:txBody>
          <a:bodyPr/>
          <a:lstStyle>
            <a:lvl1pPr algn="ctr">
              <a:defRPr sz="11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344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8"/>
            <a:ext cx="12192000" cy="1475213"/>
          </a:xfrm>
        </p:spPr>
        <p:txBody>
          <a:bodyPr/>
          <a:lstStyle>
            <a:lvl1pPr>
              <a:defRPr>
                <a:solidFill>
                  <a:srgbClr val="00214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" y="1314450"/>
            <a:ext cx="6093949" cy="485775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spcBef>
                <a:spcPts val="0"/>
              </a:spcBef>
              <a:defRPr sz="2400" b="0" i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spcBef>
                <a:spcPts val="0"/>
              </a:spcBef>
              <a:defRPr sz="2000" b="0" i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4pPr>
            <a:lvl5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700" y="1314450"/>
            <a:ext cx="6067620" cy="4857750"/>
          </a:xfrm>
        </p:spPr>
        <p:txBody>
          <a:bodyPr rtlCol="0">
            <a:normAutofit/>
          </a:bodyPr>
          <a:lstStyle>
            <a:lvl1pPr>
              <a:defRPr lang="en-US" sz="2800" b="0" i="0" dirty="0" smtClean="0"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lang="en-US" sz="2400" b="0" i="0" dirty="0" smtClean="0"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lang="en-US" sz="2000" b="0" i="0" dirty="0" smtClean="0"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lang="en-US" sz="1900" dirty="0" smtClean="0">
                <a:latin typeface="Helvetica Light"/>
                <a:cs typeface="Helvetica Light"/>
              </a:defRPr>
            </a:lvl4pPr>
            <a:lvl5pPr>
              <a:defRPr lang="en-US" dirty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096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80" y="18"/>
            <a:ext cx="12192000" cy="1475213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" y="1314450"/>
            <a:ext cx="6093949" cy="485775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spcBef>
                <a:spcPts val="0"/>
              </a:spcBef>
              <a:defRPr sz="2400" b="0" i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spcBef>
                <a:spcPts val="0"/>
              </a:spcBef>
              <a:defRPr sz="2000" b="0" i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4pPr>
            <a:lvl5pPr>
              <a:spcBef>
                <a:spcPts val="0"/>
              </a:spcBef>
              <a:defRPr sz="1900" b="0" i="0">
                <a:latin typeface="Helvetica Light"/>
                <a:cs typeface="Helvetica Ligh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8700" y="1314450"/>
            <a:ext cx="6067620" cy="4857750"/>
          </a:xfrm>
        </p:spPr>
        <p:txBody>
          <a:bodyPr rtlCol="0">
            <a:normAutofit/>
          </a:bodyPr>
          <a:lstStyle>
            <a:lvl1pPr>
              <a:defRPr lang="en-US" sz="2800" b="0" i="0" dirty="0" smtClean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>
              <a:defRPr lang="en-US" sz="2400" b="0" i="0" dirty="0" smtClean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>
              <a:defRPr lang="en-US" sz="2000" b="0" i="0" dirty="0" smtClean="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defRPr lang="en-US" sz="1900" dirty="0" smtClean="0">
                <a:latin typeface="Helvetica Light"/>
                <a:cs typeface="Helvetica Light"/>
              </a:defRPr>
            </a:lvl4pPr>
            <a:lvl5pPr>
              <a:defRPr lang="en-US" dirty="0">
                <a:latin typeface="Helvetica Light"/>
                <a:cs typeface="Helvetica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208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6488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"/>
            <a:ext cx="12192000" cy="615526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4" tIns="45718" rIns="91434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86409"/>
            <a:ext cx="685800" cy="328503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rgbClr val="E3E3E3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84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7920"/>
            <a:ext cx="12198096" cy="640080"/>
          </a:xfrm>
          <a:prstGeom prst="rect">
            <a:avLst/>
          </a:prstGeom>
          <a:solidFill>
            <a:srgbClr val="0021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4" tIns="60941" rIns="121884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solidFill>
                <a:srgbClr val="E3E3E3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-15680" y="19"/>
            <a:ext cx="12192000" cy="14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731520" tIns="731520" rIns="731520" bIns="81299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199"/>
            <a:ext cx="12192000" cy="497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03504" tIns="365760" rIns="731520" bIns="812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3629" y="6189780"/>
            <a:ext cx="12198096" cy="27432"/>
          </a:xfrm>
          <a:prstGeom prst="rect">
            <a:avLst/>
          </a:prstGeom>
          <a:solidFill>
            <a:srgbClr val="95959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2" tIns="60941" rIns="121882" bIns="6094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0" y="6373709"/>
            <a:ext cx="685800" cy="328503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200" b="0" i="0">
                <a:solidFill>
                  <a:srgbClr val="C0BFB8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7B92368-E545-454F-916A-D32B119ABE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Content Placeholder 15"/>
          <p:cNvPicPr>
            <a:picLocks noChangeAspect="1"/>
          </p:cNvPicPr>
          <p:nvPr userDrawn="1"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097" y="6368720"/>
            <a:ext cx="1885824" cy="33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2714298" y="6399461"/>
            <a:ext cx="1324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baseline="0" dirty="0">
                <a:solidFill>
                  <a:srgbClr val="C0BFB8"/>
                </a:solidFill>
                <a:latin typeface="Helvetica Light" charset="0"/>
                <a:ea typeface="Helvetica Light" charset="0"/>
                <a:cs typeface="Helvetica Light" charset="0"/>
              </a:rPr>
              <a:t>KATZ SCHOOL</a:t>
            </a:r>
            <a:endParaRPr lang="en-US" sz="1200" b="0" i="0" dirty="0">
              <a:solidFill>
                <a:srgbClr val="C0BFB8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714297" y="6392020"/>
            <a:ext cx="0" cy="291881"/>
          </a:xfrm>
          <a:prstGeom prst="line">
            <a:avLst/>
          </a:prstGeom>
          <a:ln w="6350">
            <a:solidFill>
              <a:srgbClr val="C0BF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6" r:id="rId2"/>
    <p:sldLayoutId id="2147483732" r:id="rId3"/>
    <p:sldLayoutId id="2147483724" r:id="rId4"/>
    <p:sldLayoutId id="2147483728" r:id="rId5"/>
    <p:sldLayoutId id="2147483699" r:id="rId6"/>
    <p:sldLayoutId id="2147483734" r:id="rId7"/>
    <p:sldLayoutId id="2147483702" r:id="rId8"/>
    <p:sldLayoutId id="2147483737" r:id="rId9"/>
    <p:sldLayoutId id="2147483704" r:id="rId10"/>
    <p:sldLayoutId id="2147483738" r:id="rId11"/>
    <p:sldLayoutId id="2147483725" r:id="rId12"/>
    <p:sldLayoutId id="2147483739" r:id="rId13"/>
    <p:sldLayoutId id="2147483726" r:id="rId14"/>
    <p:sldLayoutId id="2147483736" r:id="rId15"/>
    <p:sldLayoutId id="2147483727" r:id="rId16"/>
    <p:sldLayoutId id="2147483735" r:id="rId17"/>
    <p:sldLayoutId id="2147483740" r:id="rId18"/>
  </p:sldLayoutIdLst>
  <p:transition spd="slow" advClick="0" advTm="6000"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4C4C4C"/>
          </a:solidFill>
          <a:latin typeface="Helvetica" charset="0"/>
          <a:ea typeface="Helvetica" charset="0"/>
          <a:cs typeface="Helvetica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5pPr>
      <a:lvl6pPr marL="60943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6pPr>
      <a:lvl7pPr marL="12188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7pPr>
      <a:lvl8pPr marL="182829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8pPr>
      <a:lvl9pPr marL="24377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595959"/>
          </a:solidFill>
          <a:latin typeface="Palatino Linotype" charset="0"/>
          <a:ea typeface="ＭＳ Ｐゴシック" charset="0"/>
        </a:defRPr>
      </a:lvl9pPr>
    </p:titleStyle>
    <p:bodyStyle>
      <a:lvl1pPr marL="114300" indent="0" algn="l" rtl="0" eaLnBrk="1" fontAlgn="base" hangingPunct="1">
        <a:lnSpc>
          <a:spcPct val="100000"/>
        </a:lnSpc>
        <a:spcBef>
          <a:spcPct val="0"/>
        </a:spcBef>
        <a:spcAft>
          <a:spcPts val="2400"/>
        </a:spcAft>
        <a:buClr>
          <a:srgbClr val="7F7F7F"/>
        </a:buClr>
        <a:buFont typeface="Arial" charset="0"/>
        <a:buNone/>
        <a:tabLst/>
        <a:defRPr sz="28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marL="850900" indent="-307975" algn="l" rtl="0" eaLnBrk="1" fontAlgn="base" hangingPunct="1">
        <a:lnSpc>
          <a:spcPct val="100000"/>
        </a:lnSpc>
        <a:spcBef>
          <a:spcPct val="0"/>
        </a:spcBef>
        <a:spcAft>
          <a:spcPts val="2400"/>
        </a:spcAft>
        <a:buClr>
          <a:srgbClr val="7F7F7F"/>
        </a:buClr>
        <a:buFont typeface="Arial" charset="0"/>
        <a:buChar char="•"/>
        <a:tabLst/>
        <a:defRPr sz="2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2pPr>
      <a:lvl3pPr marL="1445287" indent="-380896" algn="l" rtl="0" eaLnBrk="1" fontAlgn="base" hangingPunct="1">
        <a:lnSpc>
          <a:spcPct val="100000"/>
        </a:lnSpc>
        <a:spcBef>
          <a:spcPct val="0"/>
        </a:spcBef>
        <a:spcAft>
          <a:spcPts val="2400"/>
        </a:spcAft>
        <a:buClr>
          <a:srgbClr val="7F7F7F"/>
        </a:buClr>
        <a:buFont typeface="Wingdings" charset="2"/>
        <a:buChar char="ü"/>
        <a:defRPr sz="20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3pPr>
      <a:lvl4pPr marL="1900243" indent="-380896" algn="l" rtl="0" eaLnBrk="1" fontAlgn="base" hangingPunct="1">
        <a:lnSpc>
          <a:spcPct val="90000"/>
        </a:lnSpc>
        <a:spcBef>
          <a:spcPct val="0"/>
        </a:spcBef>
        <a:spcAft>
          <a:spcPts val="2400"/>
        </a:spcAft>
        <a:buClr>
          <a:srgbClr val="7F7F7F"/>
        </a:buClr>
        <a:buFont typeface="Arial" charset="0"/>
        <a:buChar char="•"/>
        <a:defRPr sz="1800" b="0" i="0" kern="1200">
          <a:solidFill>
            <a:srgbClr val="002142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287488" indent="-380896" algn="l" rtl="0" eaLnBrk="1" fontAlgn="base" hangingPunct="1">
        <a:lnSpc>
          <a:spcPct val="90000"/>
        </a:lnSpc>
        <a:spcBef>
          <a:spcPct val="0"/>
        </a:spcBef>
        <a:spcAft>
          <a:spcPts val="2400"/>
        </a:spcAft>
        <a:buClr>
          <a:srgbClr val="7F7F7F"/>
        </a:buClr>
        <a:buFont typeface="Arial" charset="0"/>
        <a:buChar char="•"/>
        <a:defRPr sz="1600" b="0" i="0" kern="1200">
          <a:solidFill>
            <a:srgbClr val="002142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1879" indent="-304716" algn="l" defTabSz="12188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0" indent="-304716" algn="l" defTabSz="12188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2" indent="-304716" algn="l" defTabSz="12188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4" indent="-304716" algn="l" defTabSz="12188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1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4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7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0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5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5EBD-2AC4-2842-8964-38033CF2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Computing </a:t>
            </a:r>
            <a:r>
              <a:rPr lang="en-US" dirty="0" err="1"/>
              <a:t>Teachback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10E-7436-9F43-8801-DEB4FC3B07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4300" indent="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7F7F7F"/>
              </a:buClr>
              <a:buFont typeface="Arial" charset="0"/>
              <a:buNone/>
              <a:tabLst/>
            </a:pPr>
            <a:r>
              <a:rPr lang="en-US" dirty="0"/>
              <a:t>                                   </a:t>
            </a:r>
            <a:br>
              <a:rPr lang="en-US" dirty="0"/>
            </a:br>
            <a:r>
              <a:rPr lang="en-US" dirty="0"/>
              <a:t>Muhammad Bilal Jamil</a:t>
            </a:r>
          </a:p>
          <a:p>
            <a:pPr marL="114300" indent="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>
                <a:srgbClr val="7F7F7F"/>
              </a:buClr>
              <a:buFont typeface="Arial" charset="0"/>
              <a:buNone/>
              <a:tabLst/>
            </a:pPr>
            <a:r>
              <a:rPr lang="en-US" dirty="0"/>
              <a:t>Data Scientist at </a:t>
            </a:r>
            <a:r>
              <a:rPr lang="en-US" dirty="0" err="1"/>
              <a:t>BlackLine</a:t>
            </a:r>
            <a:r>
              <a:rPr lang="en-US" dirty="0"/>
              <a:t> | MS Candidate in Data Analytics at Yeshiva University</a:t>
            </a:r>
          </a:p>
        </p:txBody>
      </p:sp>
    </p:spTree>
    <p:extLst>
      <p:ext uri="{BB962C8B-B14F-4D97-AF65-F5344CB8AC3E}">
        <p14:creationId xmlns:p14="http://schemas.microsoft.com/office/powerpoint/2010/main" val="2229156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5BCF-EF93-4C1F-B566-A3F33D4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142"/>
                </a:solidFill>
              </a:rPr>
              <a:t>Table of </a:t>
            </a:r>
            <a:r>
              <a:rPr lang="en-US" sz="3200" dirty="0">
                <a:solidFill>
                  <a:srgbClr val="002142"/>
                </a:solidFill>
              </a:rPr>
              <a:t>Contents</a:t>
            </a:r>
            <a:r>
              <a:rPr lang="en-US" sz="3600" dirty="0">
                <a:solidFill>
                  <a:srgbClr val="002142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5991-58F4-47C3-927A-922F9D99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" y="1524000"/>
            <a:ext cx="10728520" cy="4426974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Motivation</a:t>
            </a:r>
          </a:p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Services to be covered</a:t>
            </a:r>
          </a:p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Case Study on the services</a:t>
            </a:r>
          </a:p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Architecture Diagram</a:t>
            </a:r>
          </a:p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Challenges Faced</a:t>
            </a:r>
          </a:p>
          <a:p>
            <a:pPr marL="571500" indent="-457200">
              <a:buClr>
                <a:srgbClr val="FF32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pPr>
              <a:buClr>
                <a:srgbClr val="FF3200"/>
              </a:buClr>
            </a:pPr>
            <a:endParaRPr lang="en-US" sz="5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8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EA3F10-E801-F8A1-E7F1-C1096B4D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DB675-88D4-CB7E-C3E8-7F3434C5B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92368-E545-454F-916A-D32B119ABE6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How To Stay Motivated (Even When You Really Don't Want To)">
            <a:extLst>
              <a:ext uri="{FF2B5EF4-FFF2-40B4-BE49-F238E27FC236}">
                <a16:creationId xmlns:a16="http://schemas.microsoft.com/office/drawing/2014/main" id="{AEC73FED-78EE-FC57-115C-7A8E4539732C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583513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F6AC056-815A-E9C4-B717-169ECA4E45AC}"/>
              </a:ext>
            </a:extLst>
          </p:cNvPr>
          <p:cNvSpPr txBox="1">
            <a:spLocks/>
          </p:cNvSpPr>
          <p:nvPr/>
        </p:nvSpPr>
        <p:spPr bwMode="auto">
          <a:xfrm>
            <a:off x="15680" y="1424609"/>
            <a:ext cx="569932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03504" tIns="365760" rIns="731520" bIns="81299" numCol="1" anchor="t" anchorCtr="0" compatLnSpc="1">
            <a:prstTxWarp prst="textNoShape">
              <a:avLst/>
            </a:prstTxWarp>
          </a:bodyPr>
          <a:lstStyle>
            <a:lvl1pPr marL="1143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None/>
              <a:tabLst/>
              <a:defRPr sz="2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257300" indent="-3429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Wingdings" charset="2"/>
              <a:buChar char="ü"/>
              <a:tabLst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600200" indent="-2921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tabLst/>
              <a:defRPr sz="16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1943100" indent="-2921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tabLst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3351879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10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42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174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000" dirty="0"/>
              <a:t>In my data science project at work. I was working on a set of data science tasks where there was </a:t>
            </a:r>
            <a:r>
              <a:rPr lang="en-US" sz="2400" b="1" dirty="0"/>
              <a:t>“NO”</a:t>
            </a:r>
            <a:r>
              <a:rPr lang="en-US" sz="2000" dirty="0"/>
              <a:t> data.</a:t>
            </a:r>
          </a:p>
          <a:p>
            <a:pPr defTabSz="914400"/>
            <a:r>
              <a:rPr lang="en-US" sz="2000" dirty="0"/>
              <a:t>So, I figured why not create the data then?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Utilized the concepts taught in class and project and worked with DevOps to develop an architecture</a:t>
            </a:r>
          </a:p>
          <a:p>
            <a:pPr marL="628650" indent="-514350" defTabSz="914400">
              <a:buFont typeface="Arial" charset="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92756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40A0A3-736C-2949-8D7E-4BA0D75B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To Be Covered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9D03A4-2F28-1948-C922-4802F9C38170}"/>
              </a:ext>
            </a:extLst>
          </p:cNvPr>
          <p:cNvSpPr txBox="1">
            <a:spLocks/>
          </p:cNvSpPr>
          <p:nvPr/>
        </p:nvSpPr>
        <p:spPr>
          <a:xfrm>
            <a:off x="533400" y="1752600"/>
            <a:ext cx="10728520" cy="4045974"/>
          </a:xfrm>
          <a:prstGeom prst="rect">
            <a:avLst/>
          </a:prstGeom>
        </p:spPr>
        <p:txBody>
          <a:bodyPr>
            <a:normAutofit/>
          </a:bodyPr>
          <a:lstStyle>
            <a:lvl1pPr marL="1143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None/>
              <a:tabLst/>
              <a:defRPr sz="28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850900" indent="-3079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445287" indent="-380896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Wingdings" charset="2"/>
              <a:buChar char="ü"/>
              <a:defRPr sz="20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 marL="1900243" indent="-38089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defRPr sz="1800" b="0" i="0" kern="1200">
                <a:solidFill>
                  <a:srgbClr val="00214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287488" indent="-38089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7F7F7F"/>
              </a:buClr>
              <a:buFont typeface="Arial" charset="0"/>
              <a:buChar char="•"/>
              <a:defRPr sz="1600" b="0" i="0" kern="1200">
                <a:solidFill>
                  <a:srgbClr val="00214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1879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10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742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174" indent="-304716" algn="l" defTabSz="12188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defTabSz="914400">
              <a:buClr>
                <a:srgbClr val="FF32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buClr>
                <a:srgbClr val="FF3200"/>
              </a:buClr>
            </a:pPr>
            <a:endParaRPr lang="en-US" sz="5100" dirty="0"/>
          </a:p>
          <a:p>
            <a:pPr defTabSz="914400"/>
            <a:endParaRPr lang="en-US" dirty="0"/>
          </a:p>
        </p:txBody>
      </p:sp>
      <p:pic>
        <p:nvPicPr>
          <p:cNvPr id="3" name="Picture 2" descr="How to Host a Static Public Website on Amazon S3? - Devops Mania">
            <a:extLst>
              <a:ext uri="{FF2B5EF4-FFF2-40B4-BE49-F238E27FC236}">
                <a16:creationId xmlns:a16="http://schemas.microsoft.com/office/drawing/2014/main" id="{82BECB75-C25A-5C27-4C55-F697011CC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1137"/>
            <a:ext cx="3048000" cy="155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mbda logo | Half-Life Wiki | Fandom">
            <a:extLst>
              <a:ext uri="{FF2B5EF4-FFF2-40B4-BE49-F238E27FC236}">
                <a16:creationId xmlns:a16="http://schemas.microsoft.com/office/drawing/2014/main" id="{11316149-CA46-300B-A71E-6857E5B9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85" y="1772139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mazon Redshift vs RDS Comparison | Hevo Blog">
            <a:extLst>
              <a:ext uri="{FF2B5EF4-FFF2-40B4-BE49-F238E27FC236}">
                <a16:creationId xmlns:a16="http://schemas.microsoft.com/office/drawing/2014/main" id="{CCBDADB0-62C8-9B35-C0BC-C87E8988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81" y="1772139"/>
            <a:ext cx="4330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eBuild – miro.borodziuk.eu">
            <a:extLst>
              <a:ext uri="{FF2B5EF4-FFF2-40B4-BE49-F238E27FC236}">
                <a16:creationId xmlns:a16="http://schemas.microsoft.com/office/drawing/2014/main" id="{BB26C4BF-3E50-9865-78BF-63C4734C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60142"/>
            <a:ext cx="3549321" cy="175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GitHub? — Pythia Foundations">
            <a:extLst>
              <a:ext uri="{FF2B5EF4-FFF2-40B4-BE49-F238E27FC236}">
                <a16:creationId xmlns:a16="http://schemas.microsoft.com/office/drawing/2014/main" id="{B8CC777D-97E8-E736-A3C1-8E3B816C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964" y="4060141"/>
            <a:ext cx="3139236" cy="175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2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E1308-4B42-6198-7722-07507AD6E3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sz="2000" dirty="0"/>
              <a:t>S3 is used for storing any sort of files, be it csv, excels, pdf or images from anywhere at anytime.</a:t>
            </a:r>
          </a:p>
          <a:p>
            <a:pPr marL="628650" indent="-514350">
              <a:buAutoNum type="arabicPeriod"/>
            </a:pPr>
            <a:r>
              <a:rPr lang="en-US" sz="2000" dirty="0"/>
              <a:t>Lambda can be used to run a serverless architecture and allows to run a piece of code after an event trigger is activated as an example.</a:t>
            </a:r>
          </a:p>
          <a:p>
            <a:pPr marL="628650" indent="-514350">
              <a:buAutoNum type="arabicPeriod"/>
            </a:pPr>
            <a:r>
              <a:rPr lang="en-US" sz="2000" dirty="0"/>
              <a:t>RDS is used to store data in a relational database environment in the cloud.</a:t>
            </a:r>
          </a:p>
          <a:p>
            <a:pPr marL="628650" indent="-514350">
              <a:buAutoNum type="arabicPeriod"/>
            </a:pPr>
            <a:r>
              <a:rPr lang="en-US" sz="2000" dirty="0"/>
              <a:t>Code build allows a user to seamlessly connect their </a:t>
            </a:r>
            <a:r>
              <a:rPr lang="en-US" sz="2000" dirty="0" err="1"/>
              <a:t>github</a:t>
            </a:r>
            <a:r>
              <a:rPr lang="en-US" sz="2000" dirty="0"/>
              <a:t> with AWS and use the concept of CI/CD to deploy/release/update code</a:t>
            </a:r>
          </a:p>
          <a:p>
            <a:pPr marL="628650" indent="-514350">
              <a:buAutoNum type="arabicPeriod"/>
            </a:pPr>
            <a:r>
              <a:rPr lang="en-US" sz="2000" dirty="0" err="1"/>
              <a:t>Github</a:t>
            </a:r>
            <a:r>
              <a:rPr lang="en-US" sz="2000" dirty="0"/>
              <a:t>, a platform to store all your codebase.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52BF1-6BE1-FA66-060F-4EBA951C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To Be Covered …. CONT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82F77-A312-629C-C47A-7BDD66269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92368-E545-454F-916A-D32B119ABE6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750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D6601-C3B5-34D7-ED5B-C7C76EF742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All the previous services together can be utilized to create a log of events for any use-case where the data is not saved in a database.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I used these services together to create data for a chain of events in the financial process of my project where ‘there was no data’.</a:t>
            </a: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en-US" dirty="0"/>
              <a:t>Utilized these services to use S3 data in an RDS to be used in a data science project.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22957-5E06-6B22-B0A0-958F897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the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615E4-0FBD-C43B-67D7-EBC6A2E8B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92368-E545-454F-916A-D32B119ABE6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61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1FA21-820D-81F4-32DE-364D3119A41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9" t="21841"/>
          <a:stretch/>
        </p:blipFill>
        <p:spPr>
          <a:xfrm>
            <a:off x="609600" y="1295400"/>
            <a:ext cx="10210800" cy="467095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528884-10AC-818F-749E-770F10E0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80" y="19"/>
            <a:ext cx="12192000" cy="1447781"/>
          </a:xfrm>
        </p:spPr>
        <p:txBody>
          <a:bodyPr wrap="square" anchor="t">
            <a:normAutofit/>
          </a:bodyPr>
          <a:lstStyle/>
          <a:p>
            <a:r>
              <a:rPr lang="en-US"/>
              <a:t>Architecture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7C86-845C-C5CD-ABE6-28EE1EDD7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9000" y="6403756"/>
            <a:ext cx="685800" cy="301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B92368-E545-454F-916A-D32B119ABE6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663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2F8DD-1BFC-2F59-796C-9540240A5F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28650" indent="-514350">
              <a:buAutoNum type="arabicPeriod"/>
            </a:pPr>
            <a:r>
              <a:rPr lang="en-US" sz="1800" dirty="0"/>
              <a:t>When Lambda didn’t have a VPC, connecting to S3 data was not an issue. But when Lambda was supplied a VPC, and a SG then faced S3 data issues.</a:t>
            </a:r>
          </a:p>
          <a:p>
            <a:pPr marL="1365250" lvl="1" indent="-514350">
              <a:buAutoNum type="arabicPeriod"/>
            </a:pPr>
            <a:r>
              <a:rPr lang="en-US" sz="1800" dirty="0"/>
              <a:t>Fixed this by creating an s3 endpoint in the VPC.</a:t>
            </a:r>
          </a:p>
          <a:p>
            <a:pPr marL="628650" indent="-514350">
              <a:buAutoNum type="arabicPeriod"/>
            </a:pPr>
            <a:r>
              <a:rPr lang="en-US" sz="1800" dirty="0"/>
              <a:t>VPC networking issues. (lambda unable to access RDS)</a:t>
            </a:r>
          </a:p>
          <a:p>
            <a:pPr marL="1365250" lvl="1" indent="-514350">
              <a:buAutoNum type="arabicPeriod"/>
            </a:pPr>
            <a:r>
              <a:rPr lang="en-US" sz="1800" dirty="0"/>
              <a:t>Fixed this by creating a SG separately for Lambda and assigned that SG to the RDS-SG.</a:t>
            </a:r>
          </a:p>
          <a:p>
            <a:pPr marL="1365250" lvl="1" indent="-514350">
              <a:buAutoNum type="arabicPeriod"/>
            </a:pPr>
            <a:r>
              <a:rPr lang="en-US" sz="1800" dirty="0"/>
              <a:t>Made sure the RDS-SG inbound rules are there in outbound Lambda-SG rules.</a:t>
            </a:r>
          </a:p>
          <a:p>
            <a:pPr marL="628650" indent="-514350">
              <a:buAutoNum type="arabicPeriod"/>
            </a:pPr>
            <a:r>
              <a:rPr lang="en-US" sz="1800" dirty="0"/>
              <a:t>Faced issue with environment variables not loading successfully in lambda code, I was originally using ‘</a:t>
            </a:r>
            <a:r>
              <a:rPr lang="en-US" sz="1800" dirty="0" err="1"/>
              <a:t>os.getenv</a:t>
            </a:r>
            <a:r>
              <a:rPr lang="en-US" sz="1800" dirty="0"/>
              <a:t>()’ but AWS documentation suggested to use ‘</a:t>
            </a:r>
            <a:r>
              <a:rPr lang="en-US" sz="1800" dirty="0" err="1"/>
              <a:t>os.environ.get</a:t>
            </a:r>
            <a:r>
              <a:rPr lang="en-US" sz="1800" dirty="0"/>
              <a:t>()’ solved the issue.</a:t>
            </a:r>
          </a:p>
          <a:p>
            <a:pPr marL="628650" indent="-514350">
              <a:buAutoNum type="arabicPeriod"/>
            </a:pPr>
            <a:endParaRPr lang="en-US" sz="23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EB93C-863E-DFC6-0A28-CC12D089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DE0D-5404-1CB6-24C9-51332C9E8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92368-E545-454F-916A-D32B119ABE6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81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Demo - Free computer icons">
            <a:extLst>
              <a:ext uri="{FF2B5EF4-FFF2-40B4-BE49-F238E27FC236}">
                <a16:creationId xmlns:a16="http://schemas.microsoft.com/office/drawing/2014/main" id="{E5F53D57-C2FD-C8C5-D3AB-1F56038F8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545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x3 Template_White_Jun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 Katz PPT Template Jan 2019" id="{5DBCF6E9-544D-4A4E-BE62-600BAABC48F4}" vid="{AD7F1F07-FCA0-B548-B4B9-2B59D7B801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4x3 Template_White_Jun2014</Template>
  <TotalTime>740</TotalTime>
  <Words>459</Words>
  <Application>Microsoft Macintosh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Helvetica</vt:lpstr>
      <vt:lpstr>Helvetica Light</vt:lpstr>
      <vt:lpstr>Helvetica Neue Light</vt:lpstr>
      <vt:lpstr>Palatino Linotype</vt:lpstr>
      <vt:lpstr>Wingdings</vt:lpstr>
      <vt:lpstr>4x3 Template_White_Jun2014</vt:lpstr>
      <vt:lpstr>Cloud Computing Teachback:</vt:lpstr>
      <vt:lpstr>Table of Contents:</vt:lpstr>
      <vt:lpstr>Motivation</vt:lpstr>
      <vt:lpstr>Services To Be Covered</vt:lpstr>
      <vt:lpstr>Services To Be Covered …. CONT</vt:lpstr>
      <vt:lpstr>Case Study on the services</vt:lpstr>
      <vt:lpstr>Architecture Diagram</vt:lpstr>
      <vt:lpstr>Challenges Faced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Bilal Jamil</dc:title>
  <dc:subject/>
  <dc:creator>Muhammad Bilal Jamil [student]</dc:creator>
  <cp:keywords/>
  <dc:description/>
  <cp:lastModifiedBy>Muhammad Bilal Jamil [student]</cp:lastModifiedBy>
  <cp:revision>55</cp:revision>
  <cp:lastPrinted>2017-03-16T16:42:20Z</cp:lastPrinted>
  <dcterms:created xsi:type="dcterms:W3CDTF">2022-11-02T17:43:44Z</dcterms:created>
  <dcterms:modified xsi:type="dcterms:W3CDTF">2022-11-16T23:57:37Z</dcterms:modified>
  <cp:category/>
</cp:coreProperties>
</file>