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334000"/>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020800" y="3342582"/>
            <a:ext cx="8153400" cy="684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600">
                <a:latin typeface="Calibri"/>
                <a:ea typeface="Calibri"/>
                <a:cs typeface="Calibri"/>
                <a:sym typeface="Calibri"/>
              </a:rPr>
              <a:t>COLLEGE AND UNIVERSITY: TIRUPUR KUMARAN COLLEGE FOR WOMEN BHARATHIYAR UNIVERSITY</a:t>
            </a:r>
            <a:endParaRPr sz="1600">
              <a:latin typeface="Calibri"/>
              <a:ea typeface="Calibri"/>
              <a:cs typeface="Calibri"/>
              <a:sym typeface="Calibri"/>
            </a:endParaRPr>
          </a:p>
        </p:txBody>
      </p:sp>
      <p:sp>
        <p:nvSpPr>
          <p:cNvPr id="37" name="Google Shape;37;p1"/>
          <p:cNvSpPr txBox="1"/>
          <p:nvPr/>
        </p:nvSpPr>
        <p:spPr>
          <a:xfrm>
            <a:off x="1020800" y="2907863"/>
            <a:ext cx="9753600" cy="43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600">
                <a:latin typeface="Calibri"/>
                <a:ea typeface="Calibri"/>
                <a:cs typeface="Calibri"/>
                <a:sym typeface="Calibri"/>
              </a:rPr>
              <a:t>DEPARTMENT: COMPUTER SCIENCE</a:t>
            </a:r>
            <a:endParaRPr sz="1600">
              <a:latin typeface="Calibri"/>
              <a:ea typeface="Calibri"/>
              <a:cs typeface="Calibri"/>
              <a:sym typeface="Calibri"/>
            </a:endParaRPr>
          </a:p>
        </p:txBody>
      </p:sp>
      <p:sp>
        <p:nvSpPr>
          <p:cNvPr id="38" name="Google Shape;38;p1"/>
          <p:cNvSpPr txBox="1"/>
          <p:nvPr/>
        </p:nvSpPr>
        <p:spPr>
          <a:xfrm>
            <a:off x="1020806" y="2524636"/>
            <a:ext cx="9753600" cy="434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600">
                <a:latin typeface="Calibri"/>
                <a:ea typeface="Calibri"/>
                <a:cs typeface="Calibri"/>
                <a:sym typeface="Calibri"/>
              </a:rPr>
              <a:t>REGISTER NUMBER AND NM ID:ASBRU3J2422K0959</a:t>
            </a:r>
            <a:endParaRPr sz="1600">
              <a:latin typeface="Calibri"/>
              <a:ea typeface="Calibri"/>
              <a:cs typeface="Calibri"/>
              <a:sym typeface="Calibri"/>
            </a:endParaRPr>
          </a:p>
        </p:txBody>
      </p:sp>
      <p:sp>
        <p:nvSpPr>
          <p:cNvPr id="39" name="Google Shape;39;p1"/>
          <p:cNvSpPr txBox="1"/>
          <p:nvPr/>
        </p:nvSpPr>
        <p:spPr>
          <a:xfrm flipH="1" rot="-294">
            <a:off x="1020800" y="1959742"/>
            <a:ext cx="3503700" cy="44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700">
                <a:latin typeface="Calibri"/>
                <a:ea typeface="Calibri"/>
                <a:cs typeface="Calibri"/>
                <a:sym typeface="Calibri"/>
              </a:rPr>
              <a:t>STUDENT  NAME:JASMIME.M.B</a:t>
            </a:r>
            <a:endParaRPr sz="17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0" name="Google Shape;120;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
          <p:cNvSpPr/>
          <p:nvPr/>
        </p:nvSpPr>
        <p:spPr>
          <a:xfrm>
            <a:off x="7274460" y="171381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 name="Google Shape;123;p1"/>
          <p:cNvPicPr preferRelativeResize="0"/>
          <p:nvPr/>
        </p:nvPicPr>
        <p:blipFill/>
        <p:spPr>
          <a:xfrm>
            <a:off x="66675" y="3381373"/>
            <a:ext cx="2466975" cy="3419475"/>
          </a:xfrm>
          <a:prstGeom prst="rect">
            <a:avLst/>
          </a:prstGeom>
          <a:noFill/>
          <a:ln>
            <a:noFill/>
          </a:ln>
        </p:spPr>
      </p:pic>
      <p:sp>
        <p:nvSpPr>
          <p:cNvPr id="124" name="Google Shape;124;p1"/>
          <p:cNvSpPr txBox="1"/>
          <p:nvPr>
            <p:ph type="title"/>
          </p:nvPr>
        </p:nvSpPr>
        <p:spPr>
          <a:xfrm flipH="1">
            <a:off x="739775" y="477402"/>
            <a:ext cx="8480400" cy="19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25" name="Google Shape;125;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6" name="Google Shape;126;p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27" name="Google Shape;127;p1"/>
          <p:cNvPicPr preferRelativeResize="0"/>
          <p:nvPr/>
        </p:nvPicPr>
        <p:blipFill>
          <a:blip r:embed="rId2">
            <a:alphaModFix/>
          </a:blip>
          <a:stretch>
            <a:fillRect/>
          </a:stretch>
        </p:blipFill>
        <p:spPr>
          <a:xfrm>
            <a:off x="2743200" y="1713800"/>
            <a:ext cx="5345024" cy="51441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4" name="Google Shape;114;p9"/>
          <p:cNvSpPr txBox="1"/>
          <p:nvPr>
            <p:ph type="title"/>
          </p:nvPr>
        </p:nvSpPr>
        <p:spPr>
          <a:xfrm>
            <a:off x="3191587" y="9433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15" name="Google Shape;115;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6" name="Google Shape;116;p9"/>
          <p:cNvSpPr txBox="1"/>
          <p:nvPr/>
        </p:nvSpPr>
        <p:spPr>
          <a:xfrm>
            <a:off x="0" y="3194906"/>
            <a:ext cx="12192000" cy="1242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A summary of the key points, outcomes, and takeaways from a project, highlighting its achievements, lessons learned, and potential future directions. It provides a final assessment of the project's success in meeting its objectives and delivering value to users or stakeholders. A conclusion often reflects on the project's impact, identifies areas for improvement, and may outline potential next steps or applications. It serves as a closing statement that reinforces the project's significance and leaves a lasting impression on the audience. A well-crafted conclusion effectively wraps up the narrative and leaves the viewer with a clear understanding of the project's accomplishments and value.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 name="Shape 40"/>
        <p:cNvGrpSpPr/>
        <p:nvPr/>
      </p:nvGrpSpPr>
      <p:grpSpPr>
        <a:xfrm>
          <a:off x="0" y="0"/>
          <a:ext cx="0" cy="0"/>
          <a:chOff x="0" y="0"/>
          <a:chExt cx="0" cy="0"/>
        </a:xfrm>
      </p:grpSpPr>
      <p:sp>
        <p:nvSpPr>
          <p:cNvPr id="41" name="Google Shape;4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42" name="Google Shape;42;p2"/>
          <p:cNvGrpSpPr/>
          <p:nvPr/>
        </p:nvGrpSpPr>
        <p:grpSpPr>
          <a:xfrm>
            <a:off x="7448612" y="0"/>
            <a:ext cx="4743795" cy="6858466"/>
            <a:chOff x="7448612" y="0"/>
            <a:chExt cx="4743795" cy="6858466"/>
          </a:xfrm>
        </p:grpSpPr>
        <p:sp>
          <p:nvSpPr>
            <p:cNvPr id="43" name="Google Shape;4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 name="Google Shape;5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2"/>
          <p:cNvSpPr txBox="1"/>
          <p:nvPr>
            <p:ph type="title"/>
          </p:nvPr>
        </p:nvSpPr>
        <p:spPr>
          <a:xfrm>
            <a:off x="3429000" y="478658"/>
            <a:ext cx="3915600" cy="1216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7" name="Google Shape;57;p2"/>
          <p:cNvGrpSpPr/>
          <p:nvPr/>
        </p:nvGrpSpPr>
        <p:grpSpPr>
          <a:xfrm>
            <a:off x="466725" y="6410325"/>
            <a:ext cx="3705225" cy="295275"/>
            <a:chOff x="466725" y="6410325"/>
            <a:chExt cx="3705225" cy="295275"/>
          </a:xfrm>
        </p:grpSpPr>
        <p:pic>
          <p:nvPicPr>
            <p:cNvPr id="58" name="Google Shape;58;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9" name="Google Shape;59;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60" name="Google Shape;60;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61" name="Google Shape;61;p2"/>
          <p:cNvPicPr preferRelativeResize="0"/>
          <p:nvPr/>
        </p:nvPicPr>
        <p:blipFill>
          <a:blip r:embed="rId4">
            <a:alphaModFix/>
          </a:blip>
          <a:stretch>
            <a:fillRect/>
          </a:stretch>
        </p:blipFill>
        <p:spPr>
          <a:xfrm>
            <a:off x="844827" y="1414650"/>
            <a:ext cx="10502350" cy="448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grpSp>
        <p:nvGrpSpPr>
          <p:cNvPr id="63" name="Google Shape;63;p3"/>
          <p:cNvGrpSpPr/>
          <p:nvPr/>
        </p:nvGrpSpPr>
        <p:grpSpPr>
          <a:xfrm>
            <a:off x="10047863" y="2943225"/>
            <a:ext cx="2762251" cy="3257550"/>
            <a:chOff x="7991475" y="2933700"/>
            <a:chExt cx="2762251" cy="3257550"/>
          </a:xfrm>
        </p:grpSpPr>
        <p:sp>
          <p:nvSpPr>
            <p:cNvPr id="64" name="Google Shape;64;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 name="Google Shape;66;p3"/>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7" name="Google Shape;67;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txBox="1"/>
          <p:nvPr>
            <p:ph type="title"/>
          </p:nvPr>
        </p:nvSpPr>
        <p:spPr>
          <a:xfrm>
            <a:off x="2819400" y="574950"/>
            <a:ext cx="6840900" cy="11205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9" name="Google Shape;69;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0" name="Google Shape;70;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1" name="Google Shape;71;p3"/>
          <p:cNvSpPr txBox="1"/>
          <p:nvPr/>
        </p:nvSpPr>
        <p:spPr>
          <a:xfrm>
            <a:off x="676275" y="2253300"/>
            <a:ext cx="9688500" cy="2301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A clear and concise description of the problem or challenge that a project aims to address. It defines the specific issue, need, or opportunity that the project seeks to solve or capitalize on. A problem statement typically includes: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Description of the problem or challenge</a:t>
            </a:r>
            <a:endParaRPr/>
          </a:p>
          <a:p>
            <a:pPr indent="0" lvl="0" marL="0" rtl="0" algn="l">
              <a:spcBef>
                <a:spcPts val="0"/>
              </a:spcBef>
              <a:spcAft>
                <a:spcPts val="0"/>
              </a:spcAft>
              <a:buNone/>
            </a:pPr>
            <a:r>
              <a:rPr lang="en-US"/>
              <a:t>- Impact or consequences of not addressing the problem</a:t>
            </a:r>
            <a:endParaRPr/>
          </a:p>
          <a:p>
            <a:pPr indent="0" lvl="0" marL="0" rtl="0" algn="l">
              <a:spcBef>
                <a:spcPts val="0"/>
              </a:spcBef>
              <a:spcAft>
                <a:spcPts val="0"/>
              </a:spcAft>
              <a:buNone/>
            </a:pPr>
            <a:r>
              <a:rPr lang="en-US"/>
              <a:t>- Target audience or stakeholders affected by the problem</a:t>
            </a:r>
            <a:endParaRPr/>
          </a:p>
          <a:p>
            <a:pPr indent="0" lvl="0" marL="0" rtl="0" algn="l">
              <a:spcBef>
                <a:spcPts val="0"/>
              </a:spcBef>
              <a:spcAft>
                <a:spcPts val="0"/>
              </a:spcAft>
              <a:buNone/>
            </a:pPr>
            <a:r>
              <a:rPr lang="en-US"/>
              <a:t>- Potential benefits of solving the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well-defined problem statement provides a foundation for the project's objectives, scope, and approach, ensuring that the solution meets the needs and expectations of the target audience.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4"/>
          <p:cNvGrpSpPr/>
          <p:nvPr/>
        </p:nvGrpSpPr>
        <p:grpSpPr>
          <a:xfrm>
            <a:off x="8658225" y="2647950"/>
            <a:ext cx="3533775" cy="3810000"/>
            <a:chOff x="8658225" y="2647950"/>
            <a:chExt cx="3533775" cy="3810000"/>
          </a:xfrm>
        </p:grpSpPr>
        <p:sp>
          <p:nvSpPr>
            <p:cNvPr id="74" name="Google Shape;7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6" name="Google Shape;76;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7" name="Google Shape;7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4"/>
          <p:cNvSpPr txBox="1"/>
          <p:nvPr>
            <p:ph type="title"/>
          </p:nvPr>
        </p:nvSpPr>
        <p:spPr>
          <a:xfrm>
            <a:off x="2070634" y="590928"/>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9" name="Google Shape;79;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80" name="Google Shape;80;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1" name="Google Shape;81;p4"/>
          <p:cNvSpPr txBox="1"/>
          <p:nvPr/>
        </p:nvSpPr>
        <p:spPr>
          <a:xfrm>
            <a:off x="1028243" y="1855188"/>
            <a:ext cx="8207100" cy="3147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A summary of the key aspects of a project, providing a concise and comprehensive understanding of the project's objectives, scope, approach, and expected outcomes. A project overview typically includes: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Project goals and objectives</a:t>
            </a:r>
            <a:endParaRPr/>
          </a:p>
          <a:p>
            <a:pPr indent="0" lvl="0" marL="0" rtl="0" algn="l">
              <a:spcBef>
                <a:spcPts val="0"/>
              </a:spcBef>
              <a:spcAft>
                <a:spcPts val="0"/>
              </a:spcAft>
              <a:buNone/>
            </a:pPr>
            <a:r>
              <a:rPr lang="en-US"/>
              <a:t>- Description of the project's scope and deliverables</a:t>
            </a:r>
            <a:endParaRPr/>
          </a:p>
          <a:p>
            <a:pPr indent="0" lvl="0" marL="0" rtl="0" algn="l">
              <a:spcBef>
                <a:spcPts val="0"/>
              </a:spcBef>
              <a:spcAft>
                <a:spcPts val="0"/>
              </a:spcAft>
              <a:buNone/>
            </a:pPr>
            <a:r>
              <a:rPr lang="en-US"/>
              <a:t>- Methodologies and approaches used</a:t>
            </a:r>
            <a:endParaRPr/>
          </a:p>
          <a:p>
            <a:pPr indent="0" lvl="0" marL="0" rtl="0" algn="l">
              <a:spcBef>
                <a:spcPts val="0"/>
              </a:spcBef>
              <a:spcAft>
                <a:spcPts val="0"/>
              </a:spcAft>
              <a:buNone/>
            </a:pPr>
            <a:r>
              <a:rPr lang="en-US"/>
              <a:t>- Technologies and tools employed</a:t>
            </a:r>
            <a:endParaRPr/>
          </a:p>
          <a:p>
            <a:pPr indent="0" lvl="0" marL="0" rtl="0" algn="l">
              <a:spcBef>
                <a:spcPts val="0"/>
              </a:spcBef>
              <a:spcAft>
                <a:spcPts val="0"/>
              </a:spcAft>
              <a:buNone/>
            </a:pPr>
            <a:r>
              <a:rPr lang="en-US"/>
              <a:t>- Expected outcomes and benefits</a:t>
            </a:r>
            <a:endParaRPr/>
          </a:p>
          <a:p>
            <a:pPr indent="0" lvl="0" marL="0" rtl="0" algn="l">
              <a:spcBef>
                <a:spcPts val="0"/>
              </a:spcBef>
              <a:spcAft>
                <a:spcPts val="0"/>
              </a:spcAft>
              <a:buNone/>
            </a:pPr>
            <a:r>
              <a:rPr lang="en-US"/>
              <a:t>- Target audience or stakeholders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project overview serves as a high-level introduction to the project, providing stakeholders with a quick understanding of the project's purpose, scope, and expected impact. It helps to communicate the project's vision and objectives to team members, stakeholders, and sponsors.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5"/>
          <p:cNvSpPr txBox="1"/>
          <p:nvPr>
            <p:ph type="title"/>
          </p:nvPr>
        </p:nvSpPr>
        <p:spPr>
          <a:xfrm>
            <a:off x="3588752" y="1598318"/>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7" name="Google Shape;87;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8" name="Google Shape;88;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9" name="Google Shape;89;p5"/>
          <p:cNvSpPr txBox="1"/>
          <p:nvPr/>
        </p:nvSpPr>
        <p:spPr>
          <a:xfrm flipH="1">
            <a:off x="699450" y="2809300"/>
            <a:ext cx="10300800" cy="2512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individuals or groups who will ultimately interact with, use, or benefit from the project or product. End users are the target audience for whom the project is designed, and their needs, goals, and behaviors are a key consideration in the project's development. Examples of end users might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Potential employers or clients viewing a portfolio</a:t>
            </a:r>
            <a:endParaRPr/>
          </a:p>
          <a:p>
            <a:pPr indent="0" lvl="0" marL="0" rtl="0" algn="l">
              <a:spcBef>
                <a:spcPts val="0"/>
              </a:spcBef>
              <a:spcAft>
                <a:spcPts val="0"/>
              </a:spcAft>
              <a:buNone/>
            </a:pPr>
            <a:r>
              <a:rPr lang="en-US"/>
              <a:t>- Customers using a product or service</a:t>
            </a:r>
            <a:endParaRPr/>
          </a:p>
          <a:p>
            <a:pPr indent="0" lvl="0" marL="0" rtl="0" algn="l">
              <a:spcBef>
                <a:spcPts val="0"/>
              </a:spcBef>
              <a:spcAft>
                <a:spcPts val="0"/>
              </a:spcAft>
              <a:buNone/>
            </a:pPr>
            <a:r>
              <a:rPr lang="en-US"/>
              <a:t>- Students or learners interacting with an educational platform</a:t>
            </a:r>
            <a:endParaRPr/>
          </a:p>
          <a:p>
            <a:pPr indent="0" lvl="0" marL="0" rtl="0" algn="l">
              <a:spcBef>
                <a:spcPts val="0"/>
              </a:spcBef>
              <a:spcAft>
                <a:spcPts val="0"/>
              </a:spcAft>
              <a:buNone/>
            </a:pPr>
            <a:r>
              <a:rPr lang="en-US"/>
              <a:t>- Professionals utilizing a tool or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Understanding the needs, preferences, and pain points of end users is crucial to designing and developing a project that meets their expectations and provides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6"/>
          <p:cNvPicPr preferRelativeResize="0"/>
          <p:nvPr/>
        </p:nvPicPr>
        <p:blipFill/>
        <p:spPr>
          <a:xfrm>
            <a:off x="9353550" y="48400"/>
            <a:ext cx="2695574" cy="2754224"/>
          </a:xfrm>
          <a:prstGeom prst="rect">
            <a:avLst/>
          </a:prstGeom>
          <a:noFill/>
          <a:ln>
            <a:noFill/>
          </a:ln>
        </p:spPr>
      </p:pic>
      <p:sp>
        <p:nvSpPr>
          <p:cNvPr id="92" name="Google Shape;92;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6"/>
          <p:cNvSpPr txBox="1"/>
          <p:nvPr>
            <p:ph type="title"/>
          </p:nvPr>
        </p:nvSpPr>
        <p:spPr>
          <a:xfrm>
            <a:off x="2819408" y="1137810"/>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96" name="Google Shape;96;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7" name="Google Shape;97;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8" name="Google Shape;98;p6"/>
          <p:cNvSpPr txBox="1"/>
          <p:nvPr/>
        </p:nvSpPr>
        <p:spPr>
          <a:xfrm>
            <a:off x="1493475" y="2881250"/>
            <a:ext cx="9763200" cy="2724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software, hardware, methodologies, and approaches used to design, develop, and deliver a project. Tools and techniques can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Programming languages and frameworks (e.g., JavaScript, A-Frame, Three.js)</a:t>
            </a:r>
            <a:endParaRPr/>
          </a:p>
          <a:p>
            <a:pPr indent="0" lvl="0" marL="0" rtl="0" algn="l">
              <a:spcBef>
                <a:spcPts val="0"/>
              </a:spcBef>
              <a:spcAft>
                <a:spcPts val="0"/>
              </a:spcAft>
              <a:buNone/>
            </a:pPr>
            <a:r>
              <a:rPr lang="en-US"/>
              <a:t>- Development software and platforms (e.g., Blender, Unity)</a:t>
            </a:r>
            <a:endParaRPr/>
          </a:p>
          <a:p>
            <a:pPr indent="0" lvl="0" marL="0" rtl="0" algn="l">
              <a:spcBef>
                <a:spcPts val="0"/>
              </a:spcBef>
              <a:spcAft>
                <a:spcPts val="0"/>
              </a:spcAft>
              <a:buNone/>
            </a:pPr>
            <a:r>
              <a:rPr lang="en-US"/>
              <a:t>- Design and prototyping tools (e.g., Figma, Adobe XD)</a:t>
            </a:r>
            <a:endParaRPr/>
          </a:p>
          <a:p>
            <a:pPr indent="0" lvl="0" marL="0" rtl="0" algn="l">
              <a:spcBef>
                <a:spcPts val="0"/>
              </a:spcBef>
              <a:spcAft>
                <a:spcPts val="0"/>
              </a:spcAft>
              <a:buNone/>
            </a:pPr>
            <a:r>
              <a:rPr lang="en-US"/>
              <a:t>- Project management methodologies (e.g., Agile, Scrum)</a:t>
            </a:r>
            <a:endParaRPr/>
          </a:p>
          <a:p>
            <a:pPr indent="0" lvl="0" marL="0" rtl="0" algn="l">
              <a:spcBef>
                <a:spcPts val="0"/>
              </a:spcBef>
              <a:spcAft>
                <a:spcPts val="0"/>
              </a:spcAft>
              <a:buNone/>
            </a:pPr>
            <a:r>
              <a:rPr lang="en-US"/>
              <a:t>- Testing and debugging techniques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choice of tools and techniques depends on the project's requirements, goals, and scope. Effective use of tools and techniques can help ensure the project is completed efficiently, meets its objectives, and delivers high-quality results. In the context of the VR portfolio project, tools and techniques might include A-Frame, WebVR, HTML, CSS, and JavaScript.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 name="Google Shape;101;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02" name="Google Shape;102;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3" name="Google Shape;103;p7"/>
          <p:cNvSpPr txBox="1"/>
          <p:nvPr/>
        </p:nvSpPr>
        <p:spPr>
          <a:xfrm>
            <a:off x="2043438" y="439234"/>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4" name="Google Shape;104;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7"/>
          <p:cNvSpPr txBox="1"/>
          <p:nvPr/>
        </p:nvSpPr>
        <p:spPr>
          <a:xfrm>
            <a:off x="330500" y="1985375"/>
            <a:ext cx="27781800" cy="3359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visual arrangement and organization of content in a portfolio, including the selection of colors, typography, imagery, and other design elements. A well-designed portfolio layout effectively communicates the creator's message, showcases their work, and provides an engaging user experience. Key aspects of portfolio design and layout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Visual hierarchy and composition</a:t>
            </a:r>
            <a:endParaRPr/>
          </a:p>
          <a:p>
            <a:pPr indent="0" lvl="0" marL="0" rtl="0" algn="l">
              <a:spcBef>
                <a:spcPts val="0"/>
              </a:spcBef>
              <a:spcAft>
                <a:spcPts val="0"/>
              </a:spcAft>
              <a:buNone/>
            </a:pPr>
            <a:r>
              <a:rPr lang="en-US"/>
              <a:t>- Color scheme and typography</a:t>
            </a:r>
            <a:endParaRPr/>
          </a:p>
          <a:p>
            <a:pPr indent="0" lvl="0" marL="0" rtl="0" algn="l">
              <a:spcBef>
                <a:spcPts val="0"/>
              </a:spcBef>
              <a:spcAft>
                <a:spcPts val="0"/>
              </a:spcAft>
              <a:buNone/>
            </a:pPr>
            <a:r>
              <a:rPr lang="en-US"/>
              <a:t>- Imagery and graphics</a:t>
            </a:r>
            <a:endParaRPr/>
          </a:p>
          <a:p>
            <a:pPr indent="0" lvl="0" marL="0" rtl="0" algn="l">
              <a:spcBef>
                <a:spcPts val="0"/>
              </a:spcBef>
              <a:spcAft>
                <a:spcPts val="0"/>
              </a:spcAft>
              <a:buNone/>
            </a:pPr>
            <a:r>
              <a:rPr lang="en-US"/>
              <a:t>- Navigation and interaction design</a:t>
            </a:r>
            <a:endParaRPr/>
          </a:p>
          <a:p>
            <a:pPr indent="0" lvl="0" marL="0" rtl="0" algn="l">
              <a:spcBef>
                <a:spcPts val="0"/>
              </a:spcBef>
              <a:spcAft>
                <a:spcPts val="0"/>
              </a:spcAft>
              <a:buNone/>
            </a:pPr>
            <a:r>
              <a:rPr lang="en-US"/>
              <a:t>- Responsiveness and adaptability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context of a VR portfolio, design and layout considerations might also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- 3D modeling and spatial arrangement</a:t>
            </a:r>
            <a:endParaRPr/>
          </a:p>
          <a:p>
            <a:pPr indent="0" lvl="0" marL="0" rtl="0" algn="l">
              <a:spcBef>
                <a:spcPts val="0"/>
              </a:spcBef>
              <a:spcAft>
                <a:spcPts val="0"/>
              </a:spcAft>
              <a:buNone/>
            </a:pPr>
            <a:r>
              <a:rPr lang="en-US"/>
              <a:t>- Immersive and interactive elements</a:t>
            </a:r>
            <a:endParaRPr/>
          </a:p>
          <a:p>
            <a:pPr indent="0" lvl="0" marL="0" rtl="0" algn="l">
              <a:spcBef>
                <a:spcPts val="0"/>
              </a:spcBef>
              <a:spcAft>
                <a:spcPts val="0"/>
              </a:spcAft>
              <a:buNone/>
            </a:pPr>
            <a:r>
              <a:rPr lang="en-US"/>
              <a:t>- User experience and navigation in VR space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well-designed portfolio layout can help showcase one's skills, creativity, and professionalism, making a strong impression on viewers.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08" name="Google Shape;108;p8"/>
          <p:cNvSpPr txBox="1"/>
          <p:nvPr/>
        </p:nvSpPr>
        <p:spPr>
          <a:xfrm>
            <a:off x="377700" y="1817783"/>
            <a:ext cx="11436600" cy="3994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a:t>The specific capabilities, characteristics, and interactive elements of a project or product that enable users to achieve their goals and have a meaningful experience. Features and functionality can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Interactive elements (e.g., buttons, menus, animations)</a:t>
            </a:r>
            <a:endParaRPr/>
          </a:p>
          <a:p>
            <a:pPr indent="0" lvl="0" marL="0" rtl="0" algn="l">
              <a:spcBef>
                <a:spcPts val="0"/>
              </a:spcBef>
              <a:spcAft>
                <a:spcPts val="0"/>
              </a:spcAft>
              <a:buNone/>
            </a:pPr>
            <a:r>
              <a:rPr lang="en-US"/>
              <a:t>- Content presentation (e.g., text, images, videos, 3D models)</a:t>
            </a:r>
            <a:endParaRPr/>
          </a:p>
          <a:p>
            <a:pPr indent="0" lvl="0" marL="0" rtl="0" algn="l">
              <a:spcBef>
                <a:spcPts val="0"/>
              </a:spcBef>
              <a:spcAft>
                <a:spcPts val="0"/>
              </a:spcAft>
              <a:buNone/>
            </a:pPr>
            <a:r>
              <a:rPr lang="en-US"/>
              <a:t>- Navigation and exploration (e.g., menus, links, spatial navigation)</a:t>
            </a:r>
            <a:endParaRPr/>
          </a:p>
          <a:p>
            <a:pPr indent="0" lvl="0" marL="0" rtl="0" algn="l">
              <a:spcBef>
                <a:spcPts val="0"/>
              </a:spcBef>
              <a:spcAft>
                <a:spcPts val="0"/>
              </a:spcAft>
              <a:buNone/>
            </a:pPr>
            <a:r>
              <a:rPr lang="en-US"/>
              <a:t>- User engagement (e.g., feedback mechanisms, gamification)</a:t>
            </a:r>
            <a:endParaRPr/>
          </a:p>
          <a:p>
            <a:pPr indent="0" lvl="0" marL="0" rtl="0" algn="l">
              <a:spcBef>
                <a:spcPts val="0"/>
              </a:spcBef>
              <a:spcAft>
                <a:spcPts val="0"/>
              </a:spcAft>
              <a:buNone/>
            </a:pPr>
            <a:r>
              <a:rPr lang="en-US"/>
              <a:t>- Technical capabilities (e.g., VR/AR integration, responsive design)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context of a VR portfolio, features and functionality might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Interactive 3D models and environments</a:t>
            </a:r>
            <a:endParaRPr/>
          </a:p>
          <a:p>
            <a:pPr indent="0" lvl="0" marL="0" rtl="0" algn="l">
              <a:spcBef>
                <a:spcPts val="0"/>
              </a:spcBef>
              <a:spcAft>
                <a:spcPts val="0"/>
              </a:spcAft>
              <a:buNone/>
            </a:pPr>
            <a:r>
              <a:rPr lang="en-US"/>
              <a:t>- Immersive storytelling and narrative elements</a:t>
            </a:r>
            <a:endParaRPr/>
          </a:p>
          <a:p>
            <a:pPr indent="0" lvl="0" marL="0" rtl="0" algn="l">
              <a:spcBef>
                <a:spcPts val="0"/>
              </a:spcBef>
              <a:spcAft>
                <a:spcPts val="0"/>
              </a:spcAft>
              <a:buNone/>
            </a:pPr>
            <a:r>
              <a:rPr lang="en-US"/>
              <a:t>- User-controlled navigation and exploration</a:t>
            </a:r>
            <a:endParaRPr/>
          </a:p>
          <a:p>
            <a:pPr indent="0" lvl="0" marL="0" rtl="0" algn="l">
              <a:spcBef>
                <a:spcPts val="0"/>
              </a:spcBef>
              <a:spcAft>
                <a:spcPts val="0"/>
              </a:spcAft>
              <a:buNone/>
            </a:pPr>
            <a:r>
              <a:rPr lang="en-US"/>
              <a:t>- Dynamic content and real-time rendering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Well-designed features and functionality can enhance the user experience, engage the audience, and effectively communicate the creator's message.</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