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Play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G/LXcnHSKBJ68M/pJOFRKjONe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type="ctrTitle"/>
          </p:nvPr>
        </p:nvSpPr>
        <p:spPr>
          <a:xfrm>
            <a:off x="640080" y="1371599"/>
            <a:ext cx="6675120" cy="295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" type="subTitle"/>
          </p:nvPr>
        </p:nvSpPr>
        <p:spPr>
          <a:xfrm>
            <a:off x="640080" y="4584879"/>
            <a:ext cx="667512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1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/>
          <p:nvPr>
            <p:ph idx="2" type="pic"/>
          </p:nvPr>
        </p:nvSpPr>
        <p:spPr>
          <a:xfrm>
            <a:off x="4937760" y="1033271"/>
            <a:ext cx="6592824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9"/>
          <p:cNvSpPr txBox="1"/>
          <p:nvPr>
            <p:ph idx="1" type="body"/>
          </p:nvPr>
        </p:nvSpPr>
        <p:spPr>
          <a:xfrm>
            <a:off x="640080" y="2972167"/>
            <a:ext cx="3859397" cy="322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 rot="5400000">
            <a:off x="4302464" y="-1028912"/>
            <a:ext cx="3566160" cy="108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3" name="Google Shape;93;p31"/>
          <p:cNvSpPr txBox="1"/>
          <p:nvPr>
            <p:ph type="title"/>
          </p:nvPr>
        </p:nvSpPr>
        <p:spPr>
          <a:xfrm rot="5400000">
            <a:off x="7346663" y="2502635"/>
            <a:ext cx="5536884" cy="181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 rot="5400000">
            <a:off x="2077849" y="-797689"/>
            <a:ext cx="5536884" cy="841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1"/>
          <p:cNvCxnSpPr/>
          <p:nvPr/>
        </p:nvCxnSpPr>
        <p:spPr>
          <a:xfrm rot="5400000">
            <a:off x="10872154" y="119243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ctrTitle"/>
          </p:nvPr>
        </p:nvSpPr>
        <p:spPr>
          <a:xfrm>
            <a:off x="640080" y="1371599"/>
            <a:ext cx="6675120" cy="295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640080" y="4584879"/>
            <a:ext cx="667512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" name="Google Shape;44;p24"/>
          <p:cNvSpPr txBox="1"/>
          <p:nvPr>
            <p:ph type="title"/>
          </p:nvPr>
        </p:nvSpPr>
        <p:spPr>
          <a:xfrm>
            <a:off x="640080" y="1291366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640080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24"/>
          <p:cNvCxnSpPr/>
          <p:nvPr/>
        </p:nvCxnSpPr>
        <p:spPr>
          <a:xfrm>
            <a:off x="716281" y="4715234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640080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6318928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640079" y="1371599"/>
            <a:ext cx="10890929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640079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6"/>
          <p:cNvSpPr txBox="1"/>
          <p:nvPr>
            <p:ph idx="2" type="body"/>
          </p:nvPr>
        </p:nvSpPr>
        <p:spPr>
          <a:xfrm>
            <a:off x="640079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3" type="body"/>
          </p:nvPr>
        </p:nvSpPr>
        <p:spPr>
          <a:xfrm>
            <a:off x="6318928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6"/>
          <p:cNvSpPr txBox="1"/>
          <p:nvPr>
            <p:ph idx="4" type="body"/>
          </p:nvPr>
        </p:nvSpPr>
        <p:spPr>
          <a:xfrm>
            <a:off x="6318928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4936519" y="1031001"/>
            <a:ext cx="659449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8"/>
          <p:cNvSpPr txBox="1"/>
          <p:nvPr>
            <p:ph idx="2" type="body"/>
          </p:nvPr>
        </p:nvSpPr>
        <p:spPr>
          <a:xfrm>
            <a:off x="640080" y="2972168"/>
            <a:ext cx="3859397" cy="322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i="0" sz="4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9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1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8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An abstract genetic concept" id="104" name="Google Shape;104;p1"/>
          <p:cNvPicPr preferRelativeResize="0"/>
          <p:nvPr/>
        </p:nvPicPr>
        <p:blipFill rotWithShape="1">
          <a:blip r:embed="rId3">
            <a:alphaModFix amt="40000"/>
          </a:blip>
          <a:srcRect b="22804" l="0" r="9091" t="26058"/>
          <a:stretch/>
        </p:blipFill>
        <p:spPr>
          <a:xfrm>
            <a:off x="20" y="152"/>
            <a:ext cx="12191980" cy="68578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type="ctrTitle"/>
          </p:nvPr>
        </p:nvSpPr>
        <p:spPr>
          <a:xfrm>
            <a:off x="640080" y="985233"/>
            <a:ext cx="5758628" cy="3355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lang="en-US" sz="6000">
                <a:solidFill>
                  <a:srgbClr val="FFFFFF"/>
                </a:solidFill>
              </a:rPr>
              <a:t>Prepoznavanje objekata u prirodnom okruženju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640080" y="5251621"/>
            <a:ext cx="4439920" cy="110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7000"/>
              <a:buNone/>
            </a:pPr>
            <a:r>
              <a:rPr lang="en-US">
                <a:solidFill>
                  <a:srgbClr val="FFFFFF"/>
                </a:solidFill>
              </a:rPr>
              <a:t>FARIS KASAPOVIĆ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7000"/>
              <a:buNone/>
            </a:pPr>
            <a:r>
              <a:rPr lang="en-US"/>
              <a:t>DŽEVAD MADŽAK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7000"/>
              <a:buNone/>
            </a:pPr>
            <a:r>
              <a:rPr lang="en-US"/>
              <a:t>MIKA BJELOBRK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>
            <a:off x="713232" y="495436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3" name="Google Shape;243;p10"/>
          <p:cNvSpPr txBox="1"/>
          <p:nvPr>
            <p:ph type="title"/>
          </p:nvPr>
        </p:nvSpPr>
        <p:spPr>
          <a:xfrm>
            <a:off x="640080" y="914399"/>
            <a:ext cx="3000587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US" sz="3600"/>
              <a:t>Opis treniranja modela</a:t>
            </a:r>
            <a:endParaRPr/>
          </a:p>
        </p:txBody>
      </p:sp>
      <p:cxnSp>
        <p:nvCxnSpPr>
          <p:cNvPr id="244" name="Google Shape;244;p10"/>
          <p:cNvCxnSpPr/>
          <p:nvPr/>
        </p:nvCxnSpPr>
        <p:spPr>
          <a:xfrm>
            <a:off x="672253" y="6272784"/>
            <a:ext cx="10847495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5" name="Google Shape;245;p10"/>
          <p:cNvGrpSpPr/>
          <p:nvPr/>
        </p:nvGrpSpPr>
        <p:grpSpPr>
          <a:xfrm>
            <a:off x="4303332" y="895599"/>
            <a:ext cx="7216416" cy="5103273"/>
            <a:chOff x="0" y="3993"/>
            <a:chExt cx="7216416" cy="5103273"/>
          </a:xfrm>
        </p:grpSpPr>
        <p:sp>
          <p:nvSpPr>
            <p:cNvPr id="246" name="Google Shape;246;p10"/>
            <p:cNvSpPr/>
            <p:nvPr/>
          </p:nvSpPr>
          <p:spPr>
            <a:xfrm>
              <a:off x="0" y="3993"/>
              <a:ext cx="7216416" cy="85054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257290" y="195365"/>
              <a:ext cx="467800" cy="467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982380" y="3993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 txBox="1"/>
            <p:nvPr/>
          </p:nvSpPr>
          <p:spPr>
            <a:xfrm>
              <a:off x="982380" y="3993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Play"/>
                <a:buNone/>
              </a:pPr>
              <a:r>
                <a:rPr lang="en-US" sz="19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1. Inicijalizacija: Učitavanje YOLOv8n.pt pretrained modela</a:t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0" y="1067175"/>
              <a:ext cx="7216416" cy="85054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57290" y="1258547"/>
              <a:ext cx="467800" cy="467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982380" y="1067175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 txBox="1"/>
            <p:nvPr/>
          </p:nvSpPr>
          <p:spPr>
            <a:xfrm>
              <a:off x="982380" y="1067175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Play"/>
                <a:buNone/>
              </a:pPr>
              <a:r>
                <a:rPr lang="en-US" sz="19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2. Dataset scanning: Kreiranje cache-a za train (21,978) i val (2,941) slike</a:t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2130357"/>
              <a:ext cx="7216416" cy="85054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257290" y="2321729"/>
              <a:ext cx="467800" cy="467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82380" y="2130357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 txBox="1"/>
            <p:nvPr/>
          </p:nvSpPr>
          <p:spPr>
            <a:xfrm>
              <a:off x="982380" y="2130357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Play"/>
                <a:buNone/>
              </a:pPr>
              <a:r>
                <a:rPr lang="en-US" sz="19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3. Augmentacija: Automatski primenjene Albumentations (Blur, MedianBlur, ToGray, CLAHE)</a:t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0" y="3193539"/>
              <a:ext cx="7216416" cy="85054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257290" y="3384911"/>
              <a:ext cx="467800" cy="467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982380" y="3193539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 txBox="1"/>
            <p:nvPr/>
          </p:nvSpPr>
          <p:spPr>
            <a:xfrm>
              <a:off x="982380" y="3193539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Play"/>
                <a:buNone/>
              </a:pPr>
              <a:r>
                <a:rPr lang="en-US" sz="19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4. Optimizacija: AdamW optimizer sa automatskim lr podešavanjem</a:t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0" y="4256721"/>
              <a:ext cx="7216416" cy="85054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290" y="4448093"/>
              <a:ext cx="467800" cy="467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982380" y="4256721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 txBox="1"/>
            <p:nvPr/>
          </p:nvSpPr>
          <p:spPr>
            <a:xfrm>
              <a:off x="982380" y="4256721"/>
              <a:ext cx="6234035" cy="850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Play"/>
                <a:buNone/>
              </a:pPr>
              <a:r>
                <a:rPr lang="en-US" sz="19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5. Treniranje: 3 epohe sa real-time validacijom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11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2" name="Google Shape;272;p11"/>
          <p:cNvSpPr txBox="1"/>
          <p:nvPr>
            <p:ph type="title"/>
          </p:nvPr>
        </p:nvSpPr>
        <p:spPr>
          <a:xfrm>
            <a:off x="8625915" y="1006933"/>
            <a:ext cx="2982141" cy="2643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/>
              <a:t>Epohe modela</a:t>
            </a:r>
            <a:endParaRPr/>
          </a:p>
        </p:txBody>
      </p:sp>
      <p:pic>
        <p:nvPicPr>
          <p:cNvPr descr="A screenshot of a computer&#10;&#10;AI-generated content may be incorrect." id="273" name="Google Shape;27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91" y="2635436"/>
            <a:ext cx="7683988" cy="16328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11"/>
          <p:cNvCxnSpPr/>
          <p:nvPr/>
        </p:nvCxnSpPr>
        <p:spPr>
          <a:xfrm>
            <a:off x="8716943" y="3999192"/>
            <a:ext cx="54864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0" name="Google Shape;280;p12"/>
          <p:cNvSpPr txBox="1"/>
          <p:nvPr>
            <p:ph type="title"/>
          </p:nvPr>
        </p:nvSpPr>
        <p:spPr>
          <a:xfrm>
            <a:off x="640080" y="1371600"/>
            <a:ext cx="3677920" cy="391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Evaluacija modela na validacijskom skupu</a:t>
            </a:r>
            <a:endParaRPr/>
          </a:p>
        </p:txBody>
      </p:sp>
      <p:cxnSp>
        <p:nvCxnSpPr>
          <p:cNvPr id="281" name="Google Shape;281;p12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2" name="Google Shape;282;p12"/>
          <p:cNvGrpSpPr/>
          <p:nvPr/>
        </p:nvGrpSpPr>
        <p:grpSpPr>
          <a:xfrm>
            <a:off x="5051651" y="1380953"/>
            <a:ext cx="6479357" cy="4907611"/>
            <a:chOff x="0" y="9353"/>
            <a:chExt cx="6479357" cy="4907611"/>
          </a:xfrm>
        </p:grpSpPr>
        <p:sp>
          <p:nvSpPr>
            <p:cNvPr id="283" name="Google Shape;283;p12"/>
            <p:cNvSpPr/>
            <p:nvPr/>
          </p:nvSpPr>
          <p:spPr>
            <a:xfrm>
              <a:off x="0" y="9353"/>
              <a:ext cx="6479357" cy="743535"/>
            </a:xfrm>
            <a:prstGeom prst="roundRect">
              <a:avLst>
                <a:gd fmla="val 16667" name="adj"/>
              </a:avLst>
            </a:prstGeom>
            <a:solidFill>
              <a:srgbClr val="22C8A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 txBox="1"/>
            <p:nvPr/>
          </p:nvSpPr>
          <p:spPr>
            <a:xfrm>
              <a:off x="36296" y="45649"/>
              <a:ext cx="6406765" cy="670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Play"/>
                <a:buNone/>
              </a:pPr>
              <a:r>
                <a:rPr lang="en-US" sz="31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Dataset: 2,941 slika, 5,081 objekt</a:t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0" y="842168"/>
              <a:ext cx="6479357" cy="743535"/>
            </a:xfrm>
            <a:prstGeom prst="roundRect">
              <a:avLst>
                <a:gd fmla="val 16667" name="adj"/>
              </a:avLst>
            </a:prstGeom>
            <a:solidFill>
              <a:srgbClr val="2FB7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 txBox="1"/>
            <p:nvPr/>
          </p:nvSpPr>
          <p:spPr>
            <a:xfrm>
              <a:off x="36296" y="878464"/>
              <a:ext cx="6406765" cy="670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Play"/>
                <a:buNone/>
              </a:pPr>
              <a:r>
                <a:rPr lang="en-US" sz="31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mAP50: 25.7%</a:t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0" y="1674983"/>
              <a:ext cx="6479357" cy="743535"/>
            </a:xfrm>
            <a:prstGeom prst="roundRect">
              <a:avLst>
                <a:gd fmla="val 16667" name="adj"/>
              </a:avLst>
            </a:prstGeom>
            <a:solidFill>
              <a:srgbClr val="4884D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 txBox="1"/>
            <p:nvPr/>
          </p:nvSpPr>
          <p:spPr>
            <a:xfrm>
              <a:off x="36296" y="1711279"/>
              <a:ext cx="6406765" cy="670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Play"/>
                <a:buNone/>
              </a:pPr>
              <a:r>
                <a:rPr lang="en-US" sz="31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mAP50-95: 14.6%</a:t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0" y="2507798"/>
              <a:ext cx="6479357" cy="743535"/>
            </a:xfrm>
            <a:prstGeom prst="roundRect">
              <a:avLst>
                <a:gd fmla="val 16667" name="adj"/>
              </a:avLst>
            </a:prstGeom>
            <a:solidFill>
              <a:srgbClr val="5F66C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 txBox="1"/>
            <p:nvPr/>
          </p:nvSpPr>
          <p:spPr>
            <a:xfrm>
              <a:off x="36296" y="2544094"/>
              <a:ext cx="6406765" cy="670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Play"/>
                <a:buNone/>
              </a:pPr>
              <a:r>
                <a:rPr lang="en-US" sz="31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Precision: 37.5%</a:t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0" y="3340614"/>
              <a:ext cx="6479357" cy="743535"/>
            </a:xfrm>
            <a:prstGeom prst="roundRect">
              <a:avLst>
                <a:gd fmla="val 16667" name="adj"/>
              </a:avLst>
            </a:prstGeom>
            <a:solidFill>
              <a:srgbClr val="9476C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2"/>
            <p:cNvSpPr txBox="1"/>
            <p:nvPr/>
          </p:nvSpPr>
          <p:spPr>
            <a:xfrm>
              <a:off x="36296" y="3376910"/>
              <a:ext cx="6406765" cy="670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Play"/>
                <a:buNone/>
              </a:pPr>
              <a:r>
                <a:rPr lang="en-US" sz="31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Recall: 31.8%</a:t>
              </a:r>
              <a:endParaRPr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0" y="4173429"/>
              <a:ext cx="6479357" cy="743535"/>
            </a:xfrm>
            <a:prstGeom prst="roundRect">
              <a:avLst>
                <a:gd fmla="val 16667" name="adj"/>
              </a:avLst>
            </a:prstGeom>
            <a:solidFill>
              <a:srgbClr val="BE8B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2"/>
            <p:cNvSpPr txBox="1"/>
            <p:nvPr/>
          </p:nvSpPr>
          <p:spPr>
            <a:xfrm>
              <a:off x="36296" y="4209725"/>
              <a:ext cx="6406765" cy="670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Play"/>
                <a:buNone/>
              </a:pPr>
              <a:r>
                <a:rPr lang="en-US" sz="31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Inference speed: 1.8ms po slici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with different colored bars&#10;&#10;AI-generated content may be incorrect." id="299" name="Google Shape;2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067"/>
            <a:ext cx="10210800" cy="68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arison of a graph&#10;&#10;AI-generated content may be incorrect." id="304" name="Google Shape;3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3624"/>
            <a:ext cx="12192000" cy="4550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Diskusija rezultata</a:t>
            </a:r>
            <a:endParaRPr/>
          </a:p>
        </p:txBody>
      </p:sp>
      <p:sp>
        <p:nvSpPr>
          <p:cNvPr id="310" name="Google Shape;310;p15"/>
          <p:cNvSpPr txBox="1"/>
          <p:nvPr>
            <p:ph idx="1" type="body"/>
          </p:nvPr>
        </p:nvSpPr>
        <p:spPr>
          <a:xfrm>
            <a:off x="640080" y="2633472"/>
            <a:ext cx="5453607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PREDNOSTI: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• Model je funkcionalan i detektuje objekte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• Dobra performansa sa velikim objektima (tenkovi, avioni)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• Brza inferencija (1.8ms po slici)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• Transfer learning uspješan</a:t>
            </a:r>
            <a:endParaRPr/>
          </a:p>
        </p:txBody>
      </p:sp>
      <p:sp>
        <p:nvSpPr>
          <p:cNvPr id="311" name="Google Shape;311;p15"/>
          <p:cNvSpPr txBox="1"/>
          <p:nvPr/>
        </p:nvSpPr>
        <p:spPr>
          <a:xfrm>
            <a:off x="6094191" y="2566313"/>
            <a:ext cx="5653794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NEDOSTACI: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• Class imbalance značajno utiče na rezultate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• Male klase (civilian, trench) praktično nedetektovane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• Mali objekti teško detektovani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• Potrebno više epoha za bolju konvergenciju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7" name="Google Shape;317;p16"/>
          <p:cNvSpPr txBox="1"/>
          <p:nvPr>
            <p:ph type="title"/>
          </p:nvPr>
        </p:nvSpPr>
        <p:spPr>
          <a:xfrm>
            <a:off x="640079" y="570750"/>
            <a:ext cx="10890929" cy="138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Šta se može poboljšati?</a:t>
            </a:r>
            <a:endParaRPr/>
          </a:p>
        </p:txBody>
      </p:sp>
      <p:cxnSp>
        <p:nvCxnSpPr>
          <p:cNvPr id="318" name="Google Shape;318;p16"/>
          <p:cNvCxnSpPr/>
          <p:nvPr/>
        </p:nvCxnSpPr>
        <p:spPr>
          <a:xfrm>
            <a:off x="713232" y="2307479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9" name="Google Shape;319;p16"/>
          <p:cNvGrpSpPr/>
          <p:nvPr/>
        </p:nvGrpSpPr>
        <p:grpSpPr>
          <a:xfrm>
            <a:off x="1490932" y="2561920"/>
            <a:ext cx="9189221" cy="3733122"/>
            <a:chOff x="850853" y="2870"/>
            <a:chExt cx="9189221" cy="3733122"/>
          </a:xfrm>
        </p:grpSpPr>
        <p:sp>
          <p:nvSpPr>
            <p:cNvPr id="320" name="Google Shape;320;p16"/>
            <p:cNvSpPr/>
            <p:nvPr/>
          </p:nvSpPr>
          <p:spPr>
            <a:xfrm>
              <a:off x="850853" y="2870"/>
              <a:ext cx="2871631" cy="1722979"/>
            </a:xfrm>
            <a:prstGeom prst="rect">
              <a:avLst/>
            </a:prstGeom>
            <a:solidFill>
              <a:srgbClr val="22C8A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 txBox="1"/>
            <p:nvPr/>
          </p:nvSpPr>
          <p:spPr>
            <a:xfrm>
              <a:off x="850853" y="2870"/>
              <a:ext cx="2871631" cy="172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Play"/>
                <a:buNone/>
              </a:pPr>
              <a:r>
                <a:rPr lang="en-US" sz="2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Duže treniranje (više epoha)</a:t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009648" y="2870"/>
              <a:ext cx="2871631" cy="1722979"/>
            </a:xfrm>
            <a:prstGeom prst="rect">
              <a:avLst/>
            </a:prstGeom>
            <a:solidFill>
              <a:srgbClr val="2FB7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 txBox="1"/>
            <p:nvPr/>
          </p:nvSpPr>
          <p:spPr>
            <a:xfrm>
              <a:off x="4009648" y="2870"/>
              <a:ext cx="2871631" cy="172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Play"/>
                <a:buNone/>
              </a:pPr>
              <a:r>
                <a:rPr lang="en-US" sz="2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GPU optimizacija</a:t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7168443" y="2870"/>
              <a:ext cx="2871631" cy="1722979"/>
            </a:xfrm>
            <a:prstGeom prst="rect">
              <a:avLst/>
            </a:prstGeom>
            <a:solidFill>
              <a:srgbClr val="4884D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 txBox="1"/>
            <p:nvPr/>
          </p:nvSpPr>
          <p:spPr>
            <a:xfrm>
              <a:off x="7168443" y="2870"/>
              <a:ext cx="2871631" cy="172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Play"/>
                <a:buNone/>
              </a:pPr>
              <a:r>
                <a:rPr lang="en-US" sz="2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Veći model</a:t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850853" y="2013013"/>
              <a:ext cx="2871631" cy="1722979"/>
            </a:xfrm>
            <a:prstGeom prst="rect">
              <a:avLst/>
            </a:prstGeom>
            <a:solidFill>
              <a:srgbClr val="5F66C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850853" y="2013013"/>
              <a:ext cx="2871631" cy="172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Play"/>
                <a:buNone/>
              </a:pPr>
              <a:r>
                <a:rPr lang="en-US" sz="2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Data augmentation</a:t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009648" y="2013013"/>
              <a:ext cx="2871631" cy="1722979"/>
            </a:xfrm>
            <a:prstGeom prst="rect">
              <a:avLst/>
            </a:prstGeom>
            <a:solidFill>
              <a:srgbClr val="9476C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 txBox="1"/>
            <p:nvPr/>
          </p:nvSpPr>
          <p:spPr>
            <a:xfrm>
              <a:off x="4009648" y="2013013"/>
              <a:ext cx="2871631" cy="172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Play"/>
                <a:buNone/>
              </a:pPr>
              <a:r>
                <a:rPr lang="en-US" sz="2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Class balancing</a:t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7168443" y="2013013"/>
              <a:ext cx="2871631" cy="1722979"/>
            </a:xfrm>
            <a:prstGeom prst="rect">
              <a:avLst/>
            </a:prstGeom>
            <a:solidFill>
              <a:srgbClr val="BE8B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 txBox="1"/>
            <p:nvPr/>
          </p:nvSpPr>
          <p:spPr>
            <a:xfrm>
              <a:off x="7168443" y="2013013"/>
              <a:ext cx="2871631" cy="172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Play"/>
                <a:buNone/>
              </a:pPr>
              <a:r>
                <a:rPr lang="en-US" sz="2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Hyperparameter tuning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Zaključak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646620" y="3189727"/>
            <a:ext cx="10877846" cy="2453649"/>
            <a:chOff x="6540" y="556255"/>
            <a:chExt cx="10877846" cy="2453649"/>
          </a:xfrm>
        </p:grpSpPr>
        <p:sp>
          <p:nvSpPr>
            <p:cNvPr id="338" name="Google Shape;338;p17"/>
            <p:cNvSpPr/>
            <p:nvPr/>
          </p:nvSpPr>
          <p:spPr>
            <a:xfrm>
              <a:off x="6540" y="556255"/>
              <a:ext cx="2044707" cy="24536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6540" y="1537715"/>
              <a:ext cx="2044707" cy="1472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01950" spcFirstLastPara="1" rIns="201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Play"/>
                <a:buNone/>
              </a:pPr>
              <a:r>
                <a:rPr b="1"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Primjena YOLOv8 arhitekture</a:t>
              </a:r>
              <a:r>
                <a:rPr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 za detekciju vojnih objekata u prirodnom okruženju, sa baseline mAP50 od 25.7%.</a:t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6540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 txBox="1"/>
            <p:nvPr/>
          </p:nvSpPr>
          <p:spPr>
            <a:xfrm>
              <a:off x="6540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01950" spcFirstLastPara="1" rIns="2019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Play"/>
                <a:buNone/>
              </a:pPr>
              <a:r>
                <a:rPr lang="en-US" sz="47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01</a:t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214825" y="556255"/>
              <a:ext cx="2044707" cy="24536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 txBox="1"/>
            <p:nvPr/>
          </p:nvSpPr>
          <p:spPr>
            <a:xfrm>
              <a:off x="2214825" y="1537715"/>
              <a:ext cx="2044707" cy="1472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01950" spcFirstLastPara="1" rIns="201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Play"/>
                <a:buNone/>
              </a:pPr>
              <a:r>
                <a:rPr b="1"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Implementiran funkcionalan sistem</a:t>
              </a:r>
              <a:r>
                <a:rPr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 i uspješno demonstriran transfer learning (COCO → Military).</a:t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214825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 txBox="1"/>
            <p:nvPr/>
          </p:nvSpPr>
          <p:spPr>
            <a:xfrm>
              <a:off x="2214825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01950" spcFirstLastPara="1" rIns="2019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Play"/>
                <a:buNone/>
              </a:pPr>
              <a:r>
                <a:rPr lang="en-US" sz="47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02</a:t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4423110" y="556255"/>
              <a:ext cx="2044707" cy="24536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 txBox="1"/>
            <p:nvPr/>
          </p:nvSpPr>
          <p:spPr>
            <a:xfrm>
              <a:off x="4423110" y="1537715"/>
              <a:ext cx="2044707" cy="1472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01950" spcFirstLastPara="1" rIns="201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Play"/>
                <a:buNone/>
              </a:pPr>
              <a:r>
                <a:rPr b="1"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Identifikovani glavni izazovi</a:t>
              </a:r>
              <a:r>
                <a:rPr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: class imbalance i detekcija malih objekata.</a:t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423110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 txBox="1"/>
            <p:nvPr/>
          </p:nvSpPr>
          <p:spPr>
            <a:xfrm>
              <a:off x="4423110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01950" spcFirstLastPara="1" rIns="2019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Play"/>
                <a:buNone/>
              </a:pPr>
              <a:r>
                <a:rPr lang="en-US" sz="47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03</a:t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631394" y="556255"/>
              <a:ext cx="2044707" cy="24536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631394" y="1537715"/>
              <a:ext cx="2044707" cy="1472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01950" spcFirstLastPara="1" rIns="201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Play"/>
                <a:buNone/>
              </a:pPr>
              <a:r>
                <a:rPr b="1"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Spremnost za dalji razvoj i deployment</a:t>
              </a:r>
              <a:r>
                <a:rPr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, uz potencijal za postizanje 50–70% mAP50.</a:t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631394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 txBox="1"/>
            <p:nvPr/>
          </p:nvSpPr>
          <p:spPr>
            <a:xfrm>
              <a:off x="6631394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01950" spcFirstLastPara="1" rIns="2019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Play"/>
                <a:buNone/>
              </a:pPr>
              <a:r>
                <a:rPr lang="en-US" sz="47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04</a:t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8839679" y="556255"/>
              <a:ext cx="2044707" cy="24536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8839679" y="1537715"/>
              <a:ext cx="2044707" cy="1472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01950" spcFirstLastPara="1" rIns="201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Play"/>
                <a:buNone/>
              </a:pPr>
              <a:r>
                <a:rPr b="1"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Doprinos nauci</a:t>
              </a:r>
              <a:r>
                <a:rPr lang="en-US" sz="1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: potvrđena efikasnost YOLO pristupa na specijalizovanim domenima i osnova za buduća istraživanja.</a:t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8839679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8839679" y="556255"/>
              <a:ext cx="2044707" cy="981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01950" spcFirstLastPara="1" rIns="2019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Play"/>
                <a:buNone/>
              </a:pPr>
              <a:r>
                <a:rPr lang="en-US" sz="47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05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Problem koji se rješava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3244822" y="2634644"/>
            <a:ext cx="5681443" cy="3563814"/>
            <a:chOff x="2604742" y="1172"/>
            <a:chExt cx="5681443" cy="3563814"/>
          </a:xfrm>
        </p:grpSpPr>
        <p:sp>
          <p:nvSpPr>
            <p:cNvPr id="114" name="Google Shape;114;p2"/>
            <p:cNvSpPr/>
            <p:nvPr/>
          </p:nvSpPr>
          <p:spPr>
            <a:xfrm>
              <a:off x="5187216" y="2615927"/>
              <a:ext cx="516494" cy="5552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15AB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5" name="Google Shape;115;p2"/>
            <p:cNvSpPr/>
            <p:nvPr/>
          </p:nvSpPr>
          <p:spPr>
            <a:xfrm>
              <a:off x="5187216" y="2060695"/>
              <a:ext cx="516494" cy="55523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15AB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6" name="Google Shape;116;p2"/>
            <p:cNvSpPr/>
            <p:nvPr/>
          </p:nvSpPr>
          <p:spPr>
            <a:xfrm>
              <a:off x="2604742" y="1172"/>
              <a:ext cx="2582474" cy="7876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604742" y="1172"/>
              <a:ext cx="2582474" cy="787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Pla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Prepoznavanje i klasifikacija vojnih objekata u prirodnom okruženju</a:t>
              </a:r>
              <a:endParaRPr b="0" i="0" sz="1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604742" y="1111636"/>
              <a:ext cx="2582474" cy="7876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604742" y="1111636"/>
              <a:ext cx="2582474" cy="787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Pla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Snimci koji često sadrže vojnu opremu teško su uočljivi zbog kamuflaže i okruženja</a:t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604742" y="2222100"/>
              <a:ext cx="2582474" cy="7876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604742" y="2222100"/>
              <a:ext cx="2582474" cy="787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Pla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Cilj je razviti sistem koji:</a:t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03711" y="1666868"/>
              <a:ext cx="2582474" cy="7876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5703711" y="1666868"/>
              <a:ext cx="2582474" cy="787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Pla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Identifikuje objekte (detekcija)</a:t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03711" y="2777332"/>
              <a:ext cx="2582474" cy="7876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5703711" y="2777332"/>
              <a:ext cx="2582474" cy="787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Pla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Klasifikuje ih u odgovarajuće kategorije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914400" y="1371600"/>
            <a:ext cx="10360152" cy="1139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Osnovni pojmovi sistema</a:t>
            </a:r>
            <a:endParaRPr/>
          </a:p>
        </p:txBody>
      </p:sp>
      <p:cxnSp>
        <p:nvCxnSpPr>
          <p:cNvPr id="132" name="Google Shape;132;p3"/>
          <p:cNvCxnSpPr/>
          <p:nvPr/>
        </p:nvCxnSpPr>
        <p:spPr>
          <a:xfrm>
            <a:off x="991585" y="1027306"/>
            <a:ext cx="1020883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3" name="Google Shape;133;p3"/>
          <p:cNvGrpSpPr/>
          <p:nvPr/>
        </p:nvGrpSpPr>
        <p:grpSpPr>
          <a:xfrm>
            <a:off x="917942" y="3813632"/>
            <a:ext cx="10356115" cy="1278213"/>
            <a:chOff x="3542" y="1206071"/>
            <a:chExt cx="10356115" cy="1278213"/>
          </a:xfrm>
        </p:grpSpPr>
        <p:sp>
          <p:nvSpPr>
            <p:cNvPr id="134" name="Google Shape;134;p3"/>
            <p:cNvSpPr/>
            <p:nvPr/>
          </p:nvSpPr>
          <p:spPr>
            <a:xfrm>
              <a:off x="3542" y="1206071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rgbClr val="F4F1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5322" y="1388262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rgbClr val="F4F1F9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227423" y="1420363"/>
              <a:ext cx="1661817" cy="1031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Objekat</a:t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113121" y="1206071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rgbClr val="F4F1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04901" y="1388262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rgbClr val="F4F1F9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337002" y="1420363"/>
              <a:ext cx="1661817" cy="1031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Detekcija objekata</a:t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222700" y="1206071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rgbClr val="F4F1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414480" y="1388262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rgbClr val="F4F1F9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4446581" y="1420363"/>
              <a:ext cx="1661817" cy="1031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Klasifikacija</a:t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332279" y="1206071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rgbClr val="F4F1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524059" y="1388262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rgbClr val="F4F1F9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6556160" y="1420363"/>
              <a:ext cx="1661817" cy="1031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Inferencija</a:t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441858" y="1206071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rgbClr val="F4F1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633638" y="1388262"/>
              <a:ext cx="1726019" cy="1096022"/>
            </a:xfrm>
            <a:prstGeom prst="roundRect">
              <a:avLst>
                <a:gd fmla="val 10000" name="adj"/>
              </a:avLst>
            </a:prstGeom>
            <a:solidFill>
              <a:srgbClr val="F4F1F9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8665739" y="1420363"/>
              <a:ext cx="1661817" cy="1031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YOLO (You Only Look Once)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4" name="Google Shape;154;p4"/>
          <p:cNvSpPr txBox="1"/>
          <p:nvPr>
            <p:ph type="title"/>
          </p:nvPr>
        </p:nvSpPr>
        <p:spPr>
          <a:xfrm>
            <a:off x="640079" y="570750"/>
            <a:ext cx="10890929" cy="138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Koristi rješenja</a:t>
            </a:r>
            <a:endParaRPr/>
          </a:p>
        </p:txBody>
      </p:sp>
      <p:cxnSp>
        <p:nvCxnSpPr>
          <p:cNvPr id="155" name="Google Shape;155;p4"/>
          <p:cNvCxnSpPr/>
          <p:nvPr/>
        </p:nvCxnSpPr>
        <p:spPr>
          <a:xfrm>
            <a:off x="713232" y="2307479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6" name="Google Shape;156;p4"/>
          <p:cNvGrpSpPr/>
          <p:nvPr/>
        </p:nvGrpSpPr>
        <p:grpSpPr>
          <a:xfrm>
            <a:off x="640079" y="2559050"/>
            <a:ext cx="10890928" cy="3738862"/>
            <a:chOff x="0" y="0"/>
            <a:chExt cx="10890928" cy="3738862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8386015" cy="672995"/>
            </a:xfrm>
            <a:prstGeom prst="roundRect">
              <a:avLst>
                <a:gd fmla="val 10000" name="adj"/>
              </a:avLst>
            </a:prstGeom>
            <a:solidFill>
              <a:srgbClr val="22C8A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19711" y="19711"/>
              <a:ext cx="7581061" cy="63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Play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Automatizacija analize snimaka (dronovi, sateliti)</a:t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26228" y="766466"/>
              <a:ext cx="8386015" cy="672995"/>
            </a:xfrm>
            <a:prstGeom prst="roundRect">
              <a:avLst>
                <a:gd fmla="val 10000" name="adj"/>
              </a:avLst>
            </a:prstGeom>
            <a:solidFill>
              <a:srgbClr val="35A8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645939" y="786177"/>
              <a:ext cx="7282917" cy="63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Play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Brže izviđanje i nadzor</a:t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252456" y="1532933"/>
              <a:ext cx="8386015" cy="672995"/>
            </a:xfrm>
            <a:prstGeom prst="roundRect">
              <a:avLst>
                <a:gd fmla="val 10000" name="adj"/>
              </a:avLst>
            </a:prstGeom>
            <a:solidFill>
              <a:srgbClr val="5472C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1272167" y="1552644"/>
              <a:ext cx="7282917" cy="63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Play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Smanjenje ljudske greške u ručnoj analizi slika</a:t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878685" y="2299400"/>
              <a:ext cx="8386015" cy="672995"/>
            </a:xfrm>
            <a:prstGeom prst="roundRect">
              <a:avLst>
                <a:gd fmla="val 10000" name="adj"/>
              </a:avLst>
            </a:prstGeom>
            <a:solidFill>
              <a:srgbClr val="8871C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1898396" y="2319111"/>
              <a:ext cx="7282917" cy="63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Play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Mogućnost primjene u stvarnom vremenu</a:t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504913" y="3065867"/>
              <a:ext cx="8386015" cy="672995"/>
            </a:xfrm>
            <a:prstGeom prst="roundRect">
              <a:avLst>
                <a:gd fmla="val 10000" name="adj"/>
              </a:avLst>
            </a:prstGeom>
            <a:solidFill>
              <a:srgbClr val="BE8B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2524624" y="3085578"/>
              <a:ext cx="7282917" cy="63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Play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Povećanje efikasnosti vojnih i sigurnosnih operacija</a:t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7948568" y="491660"/>
              <a:ext cx="437446" cy="43744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BEBDF">
                <a:alpha val="89803"/>
              </a:srgbClr>
            </a:solidFill>
            <a:ln cap="flat" cmpd="sng" w="12700">
              <a:solidFill>
                <a:srgbClr val="CBEBD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8046993" y="491660"/>
              <a:ext cx="240596" cy="329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8574796" y="1258127"/>
              <a:ext cx="437446" cy="43744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E2EB">
                <a:alpha val="89803"/>
              </a:srgbClr>
            </a:solidFill>
            <a:ln cap="flat" cmpd="sng" w="12700">
              <a:solidFill>
                <a:srgbClr val="CFE2E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8673221" y="1258127"/>
              <a:ext cx="240596" cy="329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201025" y="2013377"/>
              <a:ext cx="437446" cy="43744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4D4EC">
                <a:alpha val="89803"/>
              </a:srgbClr>
            </a:solidFill>
            <a:ln cap="flat" cmpd="sng" w="12700">
              <a:solidFill>
                <a:srgbClr val="D4D4E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9299450" y="2013377"/>
              <a:ext cx="240596" cy="329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9827253" y="2787322"/>
              <a:ext cx="437446" cy="43744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6D8ED">
                <a:alpha val="89803"/>
              </a:srgbClr>
            </a:solidFill>
            <a:ln cap="flat" cmpd="sng" w="12700">
              <a:solidFill>
                <a:srgbClr val="E6D8ED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9925678" y="2787322"/>
              <a:ext cx="240596" cy="329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0" name="Google Shape;180;p5"/>
          <p:cNvSpPr txBox="1"/>
          <p:nvPr>
            <p:ph type="title"/>
          </p:nvPr>
        </p:nvSpPr>
        <p:spPr>
          <a:xfrm>
            <a:off x="640080" y="570750"/>
            <a:ext cx="10890929" cy="138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Izabrani dataset</a:t>
            </a: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640080" y="2722927"/>
            <a:ext cx="4239573" cy="263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2"/>
              <a:buChar char="•"/>
            </a:pPr>
            <a:r>
              <a:rPr lang="en-US" sz="1600"/>
              <a:t>Military Assets Dataset (12 Classes – YOLOv8 Format) sa Kaggle platforme</a:t>
            </a:r>
            <a:endParaRPr sz="16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Char char="•"/>
            </a:pPr>
            <a:r>
              <a:rPr lang="en-US" sz="1600"/>
              <a:t>Format podataka: YOLOv8 format</a:t>
            </a:r>
            <a:endParaRPr sz="16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Char char="•"/>
            </a:pPr>
            <a:r>
              <a:rPr lang="en-US" sz="1600"/>
              <a:t>Svaka slika ima prateći .txt file sa anotacijama u formatu: &lt;class_id&gt; &lt;x_center&gt; &lt;y_center&gt; &lt;width&gt; &lt;height&gt;</a:t>
            </a:r>
            <a:endParaRPr sz="1600"/>
          </a:p>
        </p:txBody>
      </p:sp>
      <p:cxnSp>
        <p:nvCxnSpPr>
          <p:cNvPr id="182" name="Google Shape;182;p5"/>
          <p:cNvCxnSpPr/>
          <p:nvPr/>
        </p:nvCxnSpPr>
        <p:spPr>
          <a:xfrm>
            <a:off x="713232" y="2307479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5"/>
          <p:cNvSpPr txBox="1"/>
          <p:nvPr/>
        </p:nvSpPr>
        <p:spPr>
          <a:xfrm>
            <a:off x="6546226" y="2720344"/>
            <a:ext cx="4007099" cy="3026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Ukupno slika: 26,315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Trening skup: 21,978 slika</a:t>
            </a:r>
            <a:endParaRPr b="0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Validacioni skup: 2,941 slika</a:t>
            </a:r>
            <a:endParaRPr b="0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Test skup: 1,396 slika</a:t>
            </a:r>
            <a:endParaRPr b="0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Količina podataka: Aproximativno 2.1 GB</a:t>
            </a:r>
            <a:endParaRPr b="0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6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91" name="Google Shape;19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" l="0" r="3930" t="0"/>
          <a:stretch/>
        </p:blipFill>
        <p:spPr>
          <a:xfrm>
            <a:off x="643467" y="643467"/>
            <a:ext cx="10905066" cy="55904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6"/>
          <p:cNvCxnSpPr/>
          <p:nvPr/>
        </p:nvCxnSpPr>
        <p:spPr>
          <a:xfrm>
            <a:off x="642209" y="6196329"/>
            <a:ext cx="10906324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7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99" name="Google Shape;199;p7"/>
          <p:cNvCxnSpPr/>
          <p:nvPr/>
        </p:nvCxnSpPr>
        <p:spPr>
          <a:xfrm>
            <a:off x="992570" y="914400"/>
            <a:ext cx="1020883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oup of military jets in the sky&#10;&#10;AI-generated content may be incorrect." id="200" name="Google Shape;20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671" l="0" r="0" t="3424"/>
          <a:stretch/>
        </p:blipFill>
        <p:spPr>
          <a:xfrm>
            <a:off x="992570" y="3386323"/>
            <a:ext cx="4978176" cy="280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ilitary vehicle with a cannon in the snow&#10;&#10;AI-generated content may be incorrect." id="201" name="Google Shape;2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500" y="3398745"/>
            <a:ext cx="4978176" cy="278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 txBox="1"/>
          <p:nvPr/>
        </p:nvSpPr>
        <p:spPr>
          <a:xfrm>
            <a:off x="2834774" y="2244274"/>
            <a:ext cx="65239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Primjer slika iz dataseta sa bounding boxovima</a:t>
            </a:r>
            <a:endParaRPr b="1" sz="2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8" name="Google Shape;208;p8"/>
          <p:cNvSpPr txBox="1"/>
          <p:nvPr>
            <p:ph type="title"/>
          </p:nvPr>
        </p:nvSpPr>
        <p:spPr>
          <a:xfrm>
            <a:off x="640079" y="570750"/>
            <a:ext cx="10890929" cy="138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Identifikovani rizici</a:t>
            </a:r>
            <a:endParaRPr/>
          </a:p>
        </p:txBody>
      </p:sp>
      <p:cxnSp>
        <p:nvCxnSpPr>
          <p:cNvPr id="209" name="Google Shape;209;p8"/>
          <p:cNvCxnSpPr/>
          <p:nvPr/>
        </p:nvCxnSpPr>
        <p:spPr>
          <a:xfrm>
            <a:off x="713232" y="2307479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0" name="Google Shape;210;p8"/>
          <p:cNvGrpSpPr/>
          <p:nvPr/>
        </p:nvGrpSpPr>
        <p:grpSpPr>
          <a:xfrm>
            <a:off x="640079" y="3294293"/>
            <a:ext cx="10890928" cy="2268375"/>
            <a:chOff x="0" y="735243"/>
            <a:chExt cx="10890928" cy="2268375"/>
          </a:xfrm>
        </p:grpSpPr>
        <p:sp>
          <p:nvSpPr>
            <p:cNvPr id="211" name="Google Shape;211;p8"/>
            <p:cNvSpPr/>
            <p:nvPr/>
          </p:nvSpPr>
          <p:spPr>
            <a:xfrm>
              <a:off x="0" y="735243"/>
              <a:ext cx="3063073" cy="194505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40341" y="1058567"/>
              <a:ext cx="3063073" cy="194505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397310" y="1115536"/>
              <a:ext cx="2949135" cy="1831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Play"/>
                <a:buNone/>
              </a:pPr>
              <a:r>
                <a:rPr lang="en-US" sz="34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Class imbalance</a:t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43756" y="735243"/>
              <a:ext cx="3063073" cy="194505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4084098" y="1058567"/>
              <a:ext cx="3063073" cy="194505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4141067" y="1115536"/>
              <a:ext cx="2949135" cy="1831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Play"/>
                <a:buNone/>
              </a:pPr>
              <a:r>
                <a:rPr lang="en-US" sz="34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Kvalitet anotacija</a:t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487513" y="735243"/>
              <a:ext cx="3063073" cy="194505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7827855" y="1058567"/>
              <a:ext cx="3063073" cy="194505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7884824" y="1115536"/>
              <a:ext cx="2949135" cy="1831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Play"/>
                <a:buNone/>
              </a:pPr>
              <a:r>
                <a:rPr lang="en-US" sz="34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Kompleksnost objekata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5" name="Google Shape;225;p9"/>
          <p:cNvSpPr txBox="1"/>
          <p:nvPr>
            <p:ph type="title"/>
          </p:nvPr>
        </p:nvSpPr>
        <p:spPr>
          <a:xfrm>
            <a:off x="640080" y="1371600"/>
            <a:ext cx="3677920" cy="391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Odabir metode</a:t>
            </a:r>
            <a:endParaRPr/>
          </a:p>
        </p:txBody>
      </p:sp>
      <p:cxnSp>
        <p:nvCxnSpPr>
          <p:cNvPr id="226" name="Google Shape;226;p9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7" name="Google Shape;227;p9"/>
          <p:cNvGrpSpPr/>
          <p:nvPr/>
        </p:nvGrpSpPr>
        <p:grpSpPr>
          <a:xfrm>
            <a:off x="5051651" y="1461180"/>
            <a:ext cx="6479357" cy="4747157"/>
            <a:chOff x="0" y="89580"/>
            <a:chExt cx="6479357" cy="4747157"/>
          </a:xfrm>
        </p:grpSpPr>
        <p:sp>
          <p:nvSpPr>
            <p:cNvPr id="228" name="Google Shape;228;p9"/>
            <p:cNvSpPr/>
            <p:nvPr/>
          </p:nvSpPr>
          <p:spPr>
            <a:xfrm>
              <a:off x="0" y="89580"/>
              <a:ext cx="6479357" cy="896439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43761" y="133341"/>
              <a:ext cx="6391835" cy="808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Play"/>
                <a:buNone/>
              </a:pPr>
              <a:r>
                <a:rPr lang="en-US" sz="2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YOLOv8 (You Only Look Once version 8)</a:t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0" y="1052259"/>
              <a:ext cx="6479357" cy="896439"/>
            </a:xfrm>
            <a:prstGeom prst="roundRect">
              <a:avLst>
                <a:gd fmla="val 16667" name="adj"/>
              </a:avLst>
            </a:prstGeom>
            <a:solidFill>
              <a:srgbClr val="F7B13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43761" y="1096020"/>
              <a:ext cx="6391835" cy="808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Play"/>
                <a:buNone/>
              </a:pPr>
              <a:r>
                <a:rPr lang="en-US" sz="2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State-of-the-art performanse u real-time detekciji objekata</a:t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2014939"/>
              <a:ext cx="6479357" cy="896439"/>
            </a:xfrm>
            <a:prstGeom prst="roundRect">
              <a:avLst>
                <a:gd fmla="val 16667" name="adj"/>
              </a:avLst>
            </a:prstGeom>
            <a:solidFill>
              <a:srgbClr val="BDEF2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 txBox="1"/>
            <p:nvPr/>
          </p:nvSpPr>
          <p:spPr>
            <a:xfrm>
              <a:off x="43761" y="2058700"/>
              <a:ext cx="6391835" cy="808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Play"/>
                <a:buNone/>
              </a:pPr>
              <a:r>
                <a:rPr lang="en-US" sz="2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Nativna podrška za naš YOLO format dataset</a:t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0" y="2977618"/>
              <a:ext cx="6479357" cy="896439"/>
            </a:xfrm>
            <a:prstGeom prst="roundRect">
              <a:avLst>
                <a:gd fmla="val 16667" name="adj"/>
              </a:avLst>
            </a:prstGeom>
            <a:solidFill>
              <a:srgbClr val="2FE11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 txBox="1"/>
            <p:nvPr/>
          </p:nvSpPr>
          <p:spPr>
            <a:xfrm>
              <a:off x="43761" y="3021379"/>
              <a:ext cx="6391835" cy="808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Play"/>
                <a:buNone/>
              </a:pPr>
              <a:r>
                <a:rPr lang="en-US" sz="2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Efikasniji od prethodnih YOLO verzija</a:t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0" y="3940298"/>
              <a:ext cx="6479357" cy="896439"/>
            </a:xfrm>
            <a:prstGeom prst="roundRect">
              <a:avLst>
                <a:gd fmla="val 16667" name="adj"/>
              </a:avLst>
            </a:prstGeom>
            <a:solidFill>
              <a:srgbClr val="1ABF6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43761" y="3984059"/>
              <a:ext cx="6391835" cy="808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Play"/>
                <a:buNone/>
              </a:pPr>
              <a:r>
                <a:rPr lang="en-US" sz="23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Odličan balance između brzine i tačnosti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2025-06-28T22:09:19Z</dcterms:created>
</cp:coreProperties>
</file>