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522AA53-373F-4437-9199-4448A740AFC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542680"/>
            <a:ext cx="9071640" cy="138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000a"/>
                </a:solidFill>
                <a:latin typeface="Arial"/>
                <a:ea typeface="Times New Roman"/>
              </a:rPr>
              <a:t>Reconciling divergent effects of diversity on disease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4350960"/>
            <a:ext cx="9071640" cy="7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400">
                <a:latin typeface="Arial"/>
              </a:rPr>
              <a:t>Maxwell Joseph, Joseph Mihaljevic, and Pieter Johnson</a:t>
            </a:r>
            <a:endParaRPr/>
          </a:p>
          <a:p>
            <a:pPr algn="ctr"/>
            <a:r>
              <a:rPr lang="en-US" sz="2400">
                <a:latin typeface="Arial"/>
              </a:rPr>
              <a:t>QDT Feb 2015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66680" y="2199240"/>
            <a:ext cx="5988600" cy="438444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6949440" y="6583680"/>
            <a:ext cx="2743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Dunn et al. 2010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560" y="176940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Diversity begets diversity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Expectations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Diversity reduces* transmission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2478240" y="2491200"/>
            <a:ext cx="5029200" cy="3931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6" name="TextShape 4"/>
          <p:cNvSpPr txBox="1"/>
          <p:nvPr/>
        </p:nvSpPr>
        <p:spPr>
          <a:xfrm>
            <a:off x="2478240" y="6478560"/>
            <a:ext cx="5029200" cy="4377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Host diversity</a:t>
            </a:r>
            <a:endParaRPr/>
          </a:p>
        </p:txBody>
      </p:sp>
      <p:sp>
        <p:nvSpPr>
          <p:cNvPr id="107" name="TextShape 5"/>
          <p:cNvSpPr txBox="1"/>
          <p:nvPr/>
        </p:nvSpPr>
        <p:spPr>
          <a:xfrm rot="16200000">
            <a:off x="-320760" y="4293720"/>
            <a:ext cx="5029200" cy="4377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Parasite transmission</a:t>
            </a:r>
            <a:endParaRPr/>
          </a:p>
        </p:txBody>
      </p:sp>
      <p:sp>
        <p:nvSpPr>
          <p:cNvPr id="108" name="Line 6"/>
          <p:cNvSpPr/>
          <p:nvPr/>
        </p:nvSpPr>
        <p:spPr>
          <a:xfrm>
            <a:off x="2651760" y="2926080"/>
            <a:ext cx="4663440" cy="3566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9" name="TextShape 7"/>
          <p:cNvSpPr txBox="1"/>
          <p:nvPr/>
        </p:nvSpPr>
        <p:spPr>
          <a:xfrm>
            <a:off x="950400" y="7188120"/>
            <a:ext cx="11028240" cy="280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200">
                <a:latin typeface="Arial"/>
              </a:rPr>
              <a:t>* on average, we think, theoretically, most of the time, when host community density is constant (Joseph et al. 2013)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2960" y="1768680"/>
            <a:ext cx="5913360" cy="438444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6766560" y="6858000"/>
            <a:ext cx="3474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Lacroix et al. 2014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Contradiction?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2261520" y="1757880"/>
            <a:ext cx="3238560" cy="2535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15" name="TextShape 3"/>
          <p:cNvSpPr txBox="1"/>
          <p:nvPr/>
        </p:nvSpPr>
        <p:spPr>
          <a:xfrm rot="16200000">
            <a:off x="186120" y="2839680"/>
            <a:ext cx="3243240" cy="4896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Parasite diversity</a:t>
            </a:r>
            <a:endParaRPr/>
          </a:p>
        </p:txBody>
      </p:sp>
      <p:sp>
        <p:nvSpPr>
          <p:cNvPr id="116" name="Line 4"/>
          <p:cNvSpPr/>
          <p:nvPr/>
        </p:nvSpPr>
        <p:spPr>
          <a:xfrm flipV="1">
            <a:off x="2373120" y="1875960"/>
            <a:ext cx="3003120" cy="23000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7" name="CustomShape 5"/>
          <p:cNvSpPr/>
          <p:nvPr/>
        </p:nvSpPr>
        <p:spPr>
          <a:xfrm>
            <a:off x="2261520" y="4284720"/>
            <a:ext cx="3238560" cy="2536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18" name="TextShape 6"/>
          <p:cNvSpPr txBox="1"/>
          <p:nvPr/>
        </p:nvSpPr>
        <p:spPr>
          <a:xfrm>
            <a:off x="2261520" y="6880320"/>
            <a:ext cx="3238560" cy="4896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Host diversity</a:t>
            </a:r>
            <a:endParaRPr/>
          </a:p>
        </p:txBody>
      </p:sp>
      <p:sp>
        <p:nvSpPr>
          <p:cNvPr id="119" name="TextShape 7"/>
          <p:cNvSpPr txBox="1"/>
          <p:nvPr/>
        </p:nvSpPr>
        <p:spPr>
          <a:xfrm rot="16200000">
            <a:off x="579600" y="5486040"/>
            <a:ext cx="2456280" cy="4896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Transmission</a:t>
            </a:r>
            <a:endParaRPr/>
          </a:p>
        </p:txBody>
      </p:sp>
      <p:sp>
        <p:nvSpPr>
          <p:cNvPr id="120" name="Line 8"/>
          <p:cNvSpPr/>
          <p:nvPr/>
        </p:nvSpPr>
        <p:spPr>
          <a:xfrm>
            <a:off x="2373120" y="4403160"/>
            <a:ext cx="3003120" cy="23000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1" name="TextShape 9"/>
          <p:cNvSpPr txBox="1"/>
          <p:nvPr/>
        </p:nvSpPr>
        <p:spPr>
          <a:xfrm>
            <a:off x="5677920" y="2819520"/>
            <a:ext cx="3862080" cy="3005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600">
                <a:latin typeface="Arial"/>
              </a:rPr>
              <a:t>Increased disease risk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2600">
                <a:latin typeface="Arial"/>
              </a:rPr>
              <a:t>Decreased disease risk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Model structure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6360" y="4241520"/>
            <a:ext cx="6407640" cy="6166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6360" y="2669400"/>
            <a:ext cx="6407640" cy="22212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49320" y="2414880"/>
            <a:ext cx="6381720" cy="27302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 rot="16200000">
            <a:off x="1016640" y="3301560"/>
            <a:ext cx="2011680" cy="346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29" name="TextShape 2"/>
          <p:cNvSpPr txBox="1"/>
          <p:nvPr/>
        </p:nvSpPr>
        <p:spPr>
          <a:xfrm rot="16200000">
            <a:off x="180000" y="2492280"/>
            <a:ext cx="3657600" cy="318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600">
                <a:latin typeface="Arial"/>
              </a:rPr>
              <a:t>Pr(establishment)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49320" y="2414880"/>
            <a:ext cx="6381720" cy="27302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 rot="16200000">
            <a:off x="1017000" y="3301920"/>
            <a:ext cx="2011680" cy="346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32" name="TextShape 2"/>
          <p:cNvSpPr txBox="1"/>
          <p:nvPr/>
        </p:nvSpPr>
        <p:spPr>
          <a:xfrm rot="16200000">
            <a:off x="180360" y="2492640"/>
            <a:ext cx="3657600" cy="318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600">
                <a:latin typeface="Arial"/>
              </a:rPr>
              <a:t>Pr(establishment)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49320" y="2414880"/>
            <a:ext cx="6381720" cy="27302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 rot="16200000">
            <a:off x="1017000" y="3301920"/>
            <a:ext cx="2011680" cy="346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35" name="TextShape 2"/>
          <p:cNvSpPr txBox="1"/>
          <p:nvPr/>
        </p:nvSpPr>
        <p:spPr>
          <a:xfrm rot="16200000">
            <a:off x="180360" y="2492640"/>
            <a:ext cx="3657600" cy="318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600">
                <a:latin typeface="Arial"/>
              </a:rPr>
              <a:t>Pr(establishment)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68880" y="887040"/>
            <a:ext cx="5486400" cy="56966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05840" y="256032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Host diversity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5686560" y="256104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43" name="Line 3"/>
          <p:cNvSpPr/>
          <p:nvPr/>
        </p:nvSpPr>
        <p:spPr>
          <a:xfrm>
            <a:off x="4023360" y="3931920"/>
            <a:ext cx="1663200" cy="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367560"/>
            <a:ext cx="9071640" cy="34426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367560"/>
            <a:ext cx="9071640" cy="3442680"/>
          </a:xfrm>
          <a:prstGeom prst="rect">
            <a:avLst/>
          </a:prstGeom>
          <a:ln>
            <a:noFill/>
          </a:ln>
        </p:spPr>
      </p:pic>
      <p:sp>
        <p:nvSpPr>
          <p:cNvPr id="139" name="TextShape 1"/>
          <p:cNvSpPr txBox="1"/>
          <p:nvPr/>
        </p:nvSpPr>
        <p:spPr>
          <a:xfrm>
            <a:off x="365760" y="4876560"/>
            <a:ext cx="9235440" cy="8586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1" lang="en-US" sz="2400">
                <a:solidFill>
                  <a:srgbClr val="000000"/>
                </a:solidFill>
                <a:latin typeface="Arial"/>
              </a:rPr>
              <a:t>Simplifying assumption:</a:t>
            </a:r>
            <a:endParaRPr/>
          </a:p>
          <a:p>
            <a:pPr algn="ctr"/>
            <a:r>
              <a:rPr b="1" lang="en-US" sz="2400">
                <a:solidFill>
                  <a:srgbClr val="000000"/>
                </a:solidFill>
                <a:latin typeface="Arial"/>
              </a:rPr>
              <a:t>no cost of infection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/>
          <p:nvPr/>
        </p:nvSpPr>
        <p:spPr>
          <a:xfrm flipV="1">
            <a:off x="3566160" y="1828800"/>
            <a:ext cx="2120400" cy="100584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1" name="Line 2"/>
          <p:cNvSpPr/>
          <p:nvPr/>
        </p:nvSpPr>
        <p:spPr>
          <a:xfrm>
            <a:off x="3566160" y="4754880"/>
            <a:ext cx="2121120" cy="91440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2" name="CustomShape 3"/>
          <p:cNvSpPr/>
          <p:nvPr/>
        </p:nvSpPr>
        <p:spPr>
          <a:xfrm>
            <a:off x="1005840" y="240012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Host diversity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5686560" y="473040"/>
            <a:ext cx="3017520" cy="2743200"/>
          </a:xfrm>
          <a:prstGeom prst="ellipse">
            <a:avLst/>
          </a:prstGeom>
          <a:solidFill>
            <a:srgbClr val="cfe7f5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Symbiont </a:t>
            </a:r>
            <a:endParaRPr/>
          </a:p>
          <a:p>
            <a:pPr algn="ctr"/>
            <a:r>
              <a:rPr lang="en-US" sz="3200">
                <a:latin typeface="Arial"/>
              </a:rPr>
              <a:t>richness</a:t>
            </a:r>
            <a:endParaRPr/>
          </a:p>
        </p:txBody>
      </p:sp>
      <p:sp>
        <p:nvSpPr>
          <p:cNvPr id="144" name="TextShape 5"/>
          <p:cNvSpPr txBox="1"/>
          <p:nvPr/>
        </p:nvSpPr>
        <p:spPr>
          <a:xfrm>
            <a:off x="3017520" y="5195160"/>
            <a:ext cx="3840480" cy="7837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 </a:t>
            </a:r>
            <a:endParaRPr/>
          </a:p>
          <a:p>
            <a:pPr algn="ctr"/>
            <a:endParaRPr/>
          </a:p>
        </p:txBody>
      </p:sp>
      <p:sp>
        <p:nvSpPr>
          <p:cNvPr id="145" name="CustomShape 6"/>
          <p:cNvSpPr/>
          <p:nvPr/>
        </p:nvSpPr>
        <p:spPr>
          <a:xfrm>
            <a:off x="5687280" y="4325760"/>
            <a:ext cx="3017520" cy="2743200"/>
          </a:xfrm>
          <a:prstGeom prst="ellipse">
            <a:avLst/>
          </a:prstGeom>
          <a:solidFill>
            <a:srgbClr val="ffd32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Symbiont </a:t>
            </a:r>
            <a:endParaRPr/>
          </a:p>
          <a:p>
            <a:pPr algn="ctr"/>
            <a:r>
              <a:rPr lang="en-US" sz="3200">
                <a:latin typeface="Arial"/>
              </a:rPr>
              <a:t>transmission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40080" y="274320"/>
            <a:ext cx="8961120" cy="5004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600">
                <a:latin typeface="Arial"/>
              </a:rPr>
              <a:t>Benefits of considering symbionts 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548640" y="1280160"/>
            <a:ext cx="8869680" cy="12236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"/>
            </a:pPr>
            <a:r>
              <a:rPr lang="en-US">
                <a:latin typeface="Arial"/>
              </a:rPr>
              <a:t>Data availability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US">
                <a:latin typeface="Arial"/>
              </a:rPr>
              <a:t>Generality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US">
                <a:latin typeface="Arial"/>
              </a:rPr>
              <a:t>Explicit distinction between infection and disease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US">
                <a:latin typeface="Arial"/>
              </a:rPr>
              <a:t>Less controversial</a:t>
            </a:r>
            <a:endParaRPr/>
          </a:p>
        </p:txBody>
      </p:sp>
      <p:sp>
        <p:nvSpPr>
          <p:cNvPr id="148" name="Line 3"/>
          <p:cNvSpPr/>
          <p:nvPr/>
        </p:nvSpPr>
        <p:spPr>
          <a:xfrm flipV="1">
            <a:off x="3989160" y="4048560"/>
            <a:ext cx="1259280" cy="59688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9" name="Line 4"/>
          <p:cNvSpPr/>
          <p:nvPr/>
        </p:nvSpPr>
        <p:spPr>
          <a:xfrm>
            <a:off x="3989160" y="5784840"/>
            <a:ext cx="1259640" cy="54252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0" name="CustomShape 5"/>
          <p:cNvSpPr/>
          <p:nvPr/>
        </p:nvSpPr>
        <p:spPr>
          <a:xfrm>
            <a:off x="2468880" y="4387680"/>
            <a:ext cx="1792080" cy="162756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2000">
                <a:latin typeface="Arial"/>
              </a:rPr>
              <a:t>Host </a:t>
            </a:r>
            <a:endParaRPr/>
          </a:p>
          <a:p>
            <a:pPr algn="ctr"/>
            <a:r>
              <a:rPr lang="en-US" sz="2000">
                <a:latin typeface="Arial"/>
              </a:rPr>
              <a:t>diversity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5248440" y="3244320"/>
            <a:ext cx="1792080" cy="1627560"/>
          </a:xfrm>
          <a:prstGeom prst="ellipse">
            <a:avLst/>
          </a:prstGeom>
          <a:solidFill>
            <a:srgbClr val="cfe7f5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2000">
                <a:latin typeface="Arial"/>
              </a:rPr>
              <a:t>Symbiont </a:t>
            </a:r>
            <a:endParaRPr/>
          </a:p>
          <a:p>
            <a:pPr algn="ctr"/>
            <a:r>
              <a:rPr lang="en-US" sz="2000">
                <a:latin typeface="Arial"/>
              </a:rPr>
              <a:t>richness</a:t>
            </a:r>
            <a:endParaRPr/>
          </a:p>
        </p:txBody>
      </p:sp>
      <p:sp>
        <p:nvSpPr>
          <p:cNvPr id="152" name="TextShape 7"/>
          <p:cNvSpPr txBox="1"/>
          <p:nvPr/>
        </p:nvSpPr>
        <p:spPr>
          <a:xfrm>
            <a:off x="3663360" y="6046200"/>
            <a:ext cx="2280960" cy="7837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 </a:t>
            </a:r>
            <a:endParaRPr/>
          </a:p>
          <a:p>
            <a:pPr algn="ctr"/>
            <a:endParaRPr/>
          </a:p>
        </p:txBody>
      </p:sp>
      <p:sp>
        <p:nvSpPr>
          <p:cNvPr id="153" name="CustomShape 8"/>
          <p:cNvSpPr/>
          <p:nvPr/>
        </p:nvSpPr>
        <p:spPr>
          <a:xfrm>
            <a:off x="5248800" y="5530320"/>
            <a:ext cx="1792080" cy="1627560"/>
          </a:xfrm>
          <a:prstGeom prst="ellipse">
            <a:avLst/>
          </a:prstGeom>
          <a:solidFill>
            <a:srgbClr val="ffd32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2000">
                <a:latin typeface="Arial"/>
              </a:rPr>
              <a:t>Symbiont </a:t>
            </a:r>
            <a:endParaRPr/>
          </a:p>
          <a:p>
            <a:pPr algn="ctr"/>
            <a:r>
              <a:rPr lang="en-US" sz="2000">
                <a:latin typeface="Arial"/>
              </a:rPr>
              <a:t>transmission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Analysis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504000" y="1013040"/>
            <a:ext cx="900576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Iteratively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Vary host functional diversity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640" y="3199680"/>
            <a:ext cx="10058400" cy="40780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rcRect l="0" t="0" r="50664" b="0"/>
          <a:stretch>
            <a:fillRect/>
          </a:stretch>
        </p:blipFill>
        <p:spPr>
          <a:xfrm rot="5400000">
            <a:off x="1617480" y="640080"/>
            <a:ext cx="6766560" cy="610812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rcRect l="0" t="0" r="50664" b="0"/>
          <a:stretch>
            <a:fillRect/>
          </a:stretch>
        </p:blipFill>
        <p:spPr>
          <a:xfrm rot="5400000">
            <a:off x="1617840" y="640440"/>
            <a:ext cx="6766560" cy="610812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2194560" y="2377440"/>
            <a:ext cx="914400" cy="3383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60" name="TextShape 2"/>
          <p:cNvSpPr txBox="1"/>
          <p:nvPr/>
        </p:nvSpPr>
        <p:spPr>
          <a:xfrm rot="16200000">
            <a:off x="808560" y="3070080"/>
            <a:ext cx="3931920" cy="4075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000">
                <a:latin typeface="Arial"/>
              </a:rPr>
              <a:t>Host functional diversity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Analysis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504000" y="2273040"/>
            <a:ext cx="379368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Iteratively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Vary host functional diversity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Simulate local infection trajectories</a:t>
            </a:r>
            <a:endParaRPr/>
          </a:p>
        </p:txBody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02800" y="1247040"/>
            <a:ext cx="5724720" cy="572472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Analysis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504000" y="2273040"/>
            <a:ext cx="379368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Iteratively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Vary host functional diversity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Simulate local infection trajectories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Quantify symbiont richness and transmission</a:t>
            </a: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02800" y="1247040"/>
            <a:ext cx="5724720" cy="572472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Results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2377440" y="1828800"/>
            <a:ext cx="5669280" cy="4683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400">
                <a:latin typeface="Arial"/>
              </a:rPr>
              <a:t>Diversity begets diversity</a:t>
            </a:r>
            <a:endParaRPr/>
          </a:p>
        </p:txBody>
      </p:sp>
      <p:pic>
        <p:nvPicPr>
          <p:cNvPr id="1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34640" y="2272320"/>
            <a:ext cx="4581720" cy="366732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Results</a:t>
            </a:r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560" y="2072880"/>
            <a:ext cx="10058400" cy="4480560"/>
          </a:xfrm>
          <a:prstGeom prst="rect">
            <a:avLst/>
          </a:prstGeom>
          <a:ln>
            <a:noFill/>
          </a:ln>
        </p:spPr>
      </p:pic>
      <p:sp>
        <p:nvSpPr>
          <p:cNvPr id="172" name="TextShape 2"/>
          <p:cNvSpPr txBox="1"/>
          <p:nvPr/>
        </p:nvSpPr>
        <p:spPr>
          <a:xfrm>
            <a:off x="2377440" y="1828800"/>
            <a:ext cx="5669280" cy="4683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400">
                <a:latin typeface="Arial"/>
              </a:rPr>
              <a:t>Diversity reduces transmission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5120640" y="2651760"/>
            <a:ext cx="5107320" cy="3749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05840" y="256032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Host diversity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5686560" y="256104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46" name="Line 3"/>
          <p:cNvSpPr/>
          <p:nvPr/>
        </p:nvSpPr>
        <p:spPr>
          <a:xfrm>
            <a:off x="4023360" y="3931920"/>
            <a:ext cx="1663200" cy="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" name="TextShape 4"/>
          <p:cNvSpPr txBox="1"/>
          <p:nvPr/>
        </p:nvSpPr>
        <p:spPr>
          <a:xfrm>
            <a:off x="3017520" y="5195160"/>
            <a:ext cx="3840480" cy="16038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 </a:t>
            </a:r>
            <a:endParaRPr/>
          </a:p>
          <a:p>
            <a:pPr algn="ctr"/>
            <a:r>
              <a:rPr lang="en-US" sz="2600">
                <a:latin typeface="Arial"/>
              </a:rPr>
              <a:t>Dilution effect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sp>
        <p:nvSpPr>
          <p:cNvPr id="48" name="TextShape 5"/>
          <p:cNvSpPr txBox="1"/>
          <p:nvPr/>
        </p:nvSpPr>
        <p:spPr>
          <a:xfrm>
            <a:off x="4389120" y="4004640"/>
            <a:ext cx="822960" cy="7196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4000">
                <a:latin typeface="Arial"/>
              </a:rPr>
              <a:t>-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Results</a:t>
            </a:r>
            <a:endParaRPr/>
          </a:p>
        </p:txBody>
      </p:sp>
      <p:pic>
        <p:nvPicPr>
          <p:cNvPr id="1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560" y="2072880"/>
            <a:ext cx="10058400" cy="4480560"/>
          </a:xfrm>
          <a:prstGeom prst="rect">
            <a:avLst/>
          </a:prstGeom>
          <a:ln>
            <a:noFill/>
          </a:ln>
        </p:spPr>
      </p:pic>
      <p:sp>
        <p:nvSpPr>
          <p:cNvPr id="176" name="TextShape 2"/>
          <p:cNvSpPr txBox="1"/>
          <p:nvPr/>
        </p:nvSpPr>
        <p:spPr>
          <a:xfrm>
            <a:off x="2377440" y="1828800"/>
            <a:ext cx="5669280" cy="4683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400">
                <a:latin typeface="Arial"/>
              </a:rPr>
              <a:t>Diversity reduces transmission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33200" y="2064240"/>
            <a:ext cx="3364920" cy="4572000"/>
          </a:xfrm>
          <a:prstGeom prst="rect">
            <a:avLst/>
          </a:prstGeom>
          <a:ln>
            <a:noFill/>
          </a:ln>
        </p:spPr>
      </p:pic>
      <p:sp>
        <p:nvSpPr>
          <p:cNvPr id="178" name="TextShape 1"/>
          <p:cNvSpPr txBox="1"/>
          <p:nvPr/>
        </p:nvSpPr>
        <p:spPr>
          <a:xfrm>
            <a:off x="1443960" y="54864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Arial"/>
              </a:rPr>
              <a:t>Expectations                        Results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1071000" y="2073960"/>
            <a:ext cx="3091680" cy="210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80" name="TextShape 3"/>
          <p:cNvSpPr txBox="1"/>
          <p:nvPr/>
        </p:nvSpPr>
        <p:spPr>
          <a:xfrm rot="16200000">
            <a:off x="-692640" y="2926440"/>
            <a:ext cx="2695680" cy="5004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Parasite diversity</a:t>
            </a:r>
            <a:endParaRPr/>
          </a:p>
        </p:txBody>
      </p:sp>
      <p:sp>
        <p:nvSpPr>
          <p:cNvPr id="181" name="Line 4"/>
          <p:cNvSpPr/>
          <p:nvPr/>
        </p:nvSpPr>
        <p:spPr>
          <a:xfrm flipV="1">
            <a:off x="1177920" y="2171880"/>
            <a:ext cx="2866680" cy="19116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82" name="CustomShape 5"/>
          <p:cNvSpPr/>
          <p:nvPr/>
        </p:nvSpPr>
        <p:spPr>
          <a:xfrm>
            <a:off x="1071000" y="4174560"/>
            <a:ext cx="3091680" cy="2107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83" name="TextShape 6"/>
          <p:cNvSpPr txBox="1"/>
          <p:nvPr/>
        </p:nvSpPr>
        <p:spPr>
          <a:xfrm>
            <a:off x="1071000" y="6331680"/>
            <a:ext cx="3091680" cy="4377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Host diversity</a:t>
            </a:r>
            <a:endParaRPr/>
          </a:p>
        </p:txBody>
      </p:sp>
      <p:sp>
        <p:nvSpPr>
          <p:cNvPr id="184" name="TextShape 7"/>
          <p:cNvSpPr txBox="1"/>
          <p:nvPr/>
        </p:nvSpPr>
        <p:spPr>
          <a:xfrm rot="16200000">
            <a:off x="-365760" y="5126040"/>
            <a:ext cx="2041560" cy="5004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Transmission</a:t>
            </a:r>
            <a:endParaRPr/>
          </a:p>
        </p:txBody>
      </p:sp>
      <p:sp>
        <p:nvSpPr>
          <p:cNvPr id="185" name="Line 8"/>
          <p:cNvSpPr/>
          <p:nvPr/>
        </p:nvSpPr>
        <p:spPr>
          <a:xfrm>
            <a:off x="1177920" y="4272840"/>
            <a:ext cx="2866680" cy="191160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Take home: static host model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Diverse host communities: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Rich symbiont communities, lower prevalence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Depauperate host communities: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Depauperate symbionts, high prevalence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Caveat: static host communities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Timescale argument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Surface dynamics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New stuff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Added features: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Dynamic host communities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Costs &amp; benefits of infection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Frequency &amp; density dependent transmission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Final steps: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Explore effect of costs/benefits of infection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Explore differential impacts on generalists and specialists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4000" y="12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Dynamic model results</a:t>
            </a:r>
            <a:endParaRPr/>
          </a:p>
        </p:txBody>
      </p:sp>
      <p:pic>
        <p:nvPicPr>
          <p:cNvPr id="1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421640"/>
            <a:ext cx="8691480" cy="589356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Unimodality in habitat model</a:t>
            </a:r>
            <a:endParaRPr/>
          </a:p>
        </p:txBody>
      </p:sp>
      <p:pic>
        <p:nvPicPr>
          <p:cNvPr id="1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4760" y="1768320"/>
            <a:ext cx="75297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Unimodality in static host model</a:t>
            </a:r>
            <a:endParaRPr/>
          </a:p>
        </p:txBody>
      </p:sp>
      <p:pic>
        <p:nvPicPr>
          <p:cNvPr id="1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4760" y="1768680"/>
            <a:ext cx="75297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Unimodality in dynamic host model?</a:t>
            </a:r>
            <a:endParaRPr/>
          </a:p>
        </p:txBody>
      </p:sp>
      <p:pic>
        <p:nvPicPr>
          <p:cNvPr id="1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4760" y="1768680"/>
            <a:ext cx="75297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04000" y="12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Dynamic model results</a:t>
            </a:r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421640"/>
            <a:ext cx="8691480" cy="589356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Effect of parasitism &amp; mutualism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Expectation: persistence is harder for parasites</a:t>
            </a:r>
            <a:endParaRPr/>
          </a:p>
        </p:txBody>
      </p:sp>
      <p:pic>
        <p:nvPicPr>
          <p:cNvPr id="2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31400" y="2787840"/>
            <a:ext cx="7929720" cy="37958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005840" y="256032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Host diversity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5686560" y="256104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51" name="Line 3"/>
          <p:cNvSpPr/>
          <p:nvPr/>
        </p:nvSpPr>
        <p:spPr>
          <a:xfrm>
            <a:off x="4023360" y="3931920"/>
            <a:ext cx="1663200" cy="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" name="TextShape 4"/>
          <p:cNvSpPr txBox="1"/>
          <p:nvPr/>
        </p:nvSpPr>
        <p:spPr>
          <a:xfrm>
            <a:off x="3017520" y="5195160"/>
            <a:ext cx="3840480" cy="16038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 </a:t>
            </a:r>
            <a:endParaRPr/>
          </a:p>
          <a:p>
            <a:pPr algn="ctr"/>
            <a:r>
              <a:rPr lang="en-US" sz="2600">
                <a:solidFill>
                  <a:srgbClr val="cccccc"/>
                </a:solidFill>
                <a:latin typeface="Arial"/>
              </a:rPr>
              <a:t>Dilution effect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sp>
        <p:nvSpPr>
          <p:cNvPr id="53" name="TextShape 5"/>
          <p:cNvSpPr txBox="1"/>
          <p:nvPr/>
        </p:nvSpPr>
        <p:spPr>
          <a:xfrm>
            <a:off x="4389120" y="4004640"/>
            <a:ext cx="822960" cy="7196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4000">
                <a:solidFill>
                  <a:srgbClr val="cccccc"/>
                </a:solidFill>
                <a:latin typeface="Arial"/>
              </a:rPr>
              <a:t>-</a:t>
            </a:r>
            <a:endParaRPr/>
          </a:p>
        </p:txBody>
      </p:sp>
      <p:sp>
        <p:nvSpPr>
          <p:cNvPr id="54" name="TextShape 6"/>
          <p:cNvSpPr txBox="1"/>
          <p:nvPr/>
        </p:nvSpPr>
        <p:spPr>
          <a:xfrm>
            <a:off x="4389120" y="3176640"/>
            <a:ext cx="822960" cy="7196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4000">
                <a:latin typeface="Arial"/>
              </a:rPr>
              <a:t>+</a:t>
            </a:r>
            <a:endParaRPr/>
          </a:p>
        </p:txBody>
      </p:sp>
      <p:sp>
        <p:nvSpPr>
          <p:cNvPr id="55" name="TextShape 7"/>
          <p:cNvSpPr txBox="1"/>
          <p:nvPr/>
        </p:nvSpPr>
        <p:spPr>
          <a:xfrm>
            <a:off x="1177920" y="1025280"/>
            <a:ext cx="7223760" cy="13204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600">
                <a:latin typeface="Arial"/>
              </a:rPr>
              <a:t>Amplification effect, ecological disservice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Effect of parasitism &amp; mutualism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Expectation:</a:t>
            </a:r>
            <a:endParaRPr/>
          </a:p>
        </p:txBody>
      </p:sp>
      <p:pic>
        <p:nvPicPr>
          <p:cNvPr id="2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760" y="2915280"/>
            <a:ext cx="4647240" cy="379584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Effect of parasitism &amp; mutualism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Expectation: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Results: </a:t>
            </a:r>
            <a:endParaRPr/>
          </a:p>
        </p:txBody>
      </p:sp>
      <p:pic>
        <p:nvPicPr>
          <p:cNvPr id="2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2926080"/>
            <a:ext cx="4647240" cy="379584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11320" y="2834640"/>
            <a:ext cx="5368680" cy="374616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Next steps: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Specialists vs. generalists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Quantify important events: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“</a:t>
            </a:r>
            <a:r>
              <a:rPr lang="en-US" sz="2800">
                <a:latin typeface="Arial"/>
              </a:rPr>
              <a:t>wasted” contacts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Within vs. among species transmission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Failed symbiont invasions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Symbiont losses from system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Questions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Disease risk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Density of infected vectors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Density of infected reservoir hosts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Rate of change in the density of infected hosts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Human risk of zoonotic infection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Parasite transmission rate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Parasite prevalence in reservoir hosts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Parasite prevalence in vectors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Invasibility of a host community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Probability that an individual will be infected with a disease agent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005840" y="256032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Host diversity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5686560" y="2561040"/>
            <a:ext cx="3017520" cy="2743200"/>
          </a:xfrm>
          <a:prstGeom prst="ellipse">
            <a:avLst/>
          </a:prstGeom>
          <a:solidFill>
            <a:srgbClr val="579d1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60" name="Line 3"/>
          <p:cNvSpPr/>
          <p:nvPr/>
        </p:nvSpPr>
        <p:spPr>
          <a:xfrm>
            <a:off x="4023360" y="3931920"/>
            <a:ext cx="1663200" cy="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1" name="TextShape 4"/>
          <p:cNvSpPr txBox="1"/>
          <p:nvPr/>
        </p:nvSpPr>
        <p:spPr>
          <a:xfrm>
            <a:off x="3017520" y="5195160"/>
            <a:ext cx="3840480" cy="7837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 </a:t>
            </a:r>
            <a:endParaRPr/>
          </a:p>
          <a:p>
            <a:pPr algn="ctr"/>
            <a:endParaRPr/>
          </a:p>
        </p:txBody>
      </p:sp>
      <p:sp>
        <p:nvSpPr>
          <p:cNvPr id="62" name="TextShape 5"/>
          <p:cNvSpPr txBox="1"/>
          <p:nvPr/>
        </p:nvSpPr>
        <p:spPr>
          <a:xfrm>
            <a:off x="4389120" y="3176640"/>
            <a:ext cx="822960" cy="7196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4000">
                <a:latin typeface="Arial"/>
              </a:rPr>
              <a:t>?</a:t>
            </a:r>
            <a:endParaRPr/>
          </a:p>
        </p:txBody>
      </p:sp>
      <p:sp>
        <p:nvSpPr>
          <p:cNvPr id="63" name="CustomShape 6"/>
          <p:cNvSpPr/>
          <p:nvPr/>
        </p:nvSpPr>
        <p:spPr>
          <a:xfrm>
            <a:off x="5795280" y="2669760"/>
            <a:ext cx="3017520" cy="2743200"/>
          </a:xfrm>
          <a:prstGeom prst="ellipse">
            <a:avLst/>
          </a:prstGeom>
          <a:solidFill>
            <a:srgbClr val="ffd32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64" name="CustomShape 7"/>
          <p:cNvSpPr/>
          <p:nvPr/>
        </p:nvSpPr>
        <p:spPr>
          <a:xfrm>
            <a:off x="5903280" y="2813760"/>
            <a:ext cx="3017520" cy="2743200"/>
          </a:xfrm>
          <a:prstGeom prst="ellipse">
            <a:avLst/>
          </a:prstGeom>
          <a:solidFill>
            <a:srgbClr val="cfe7f5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65" name="CustomShape 8"/>
          <p:cNvSpPr/>
          <p:nvPr/>
        </p:nvSpPr>
        <p:spPr>
          <a:xfrm>
            <a:off x="6047280" y="2957760"/>
            <a:ext cx="3017520" cy="2743200"/>
          </a:xfrm>
          <a:prstGeom prst="ellipse">
            <a:avLst/>
          </a:prstGeom>
          <a:solidFill>
            <a:srgbClr val="ffff6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66" name="CustomShape 9"/>
          <p:cNvSpPr/>
          <p:nvPr/>
        </p:nvSpPr>
        <p:spPr>
          <a:xfrm>
            <a:off x="6191280" y="3101760"/>
            <a:ext cx="3017520" cy="2743200"/>
          </a:xfrm>
          <a:prstGeom prst="ellipse">
            <a:avLst/>
          </a:prstGeom>
          <a:solidFill>
            <a:srgbClr val="b8470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67" name="CustomShape 10"/>
          <p:cNvSpPr/>
          <p:nvPr/>
        </p:nvSpPr>
        <p:spPr>
          <a:xfrm>
            <a:off x="6335280" y="3245760"/>
            <a:ext cx="3017520" cy="2743200"/>
          </a:xfrm>
          <a:prstGeom prst="ellipse">
            <a:avLst/>
          </a:prstGeom>
          <a:solidFill>
            <a:srgbClr val="77216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68" name="CustomShape 11"/>
          <p:cNvSpPr/>
          <p:nvPr/>
        </p:nvSpPr>
        <p:spPr>
          <a:xfrm>
            <a:off x="6479280" y="342576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005840" y="256032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Host diversity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5686560" y="2561040"/>
            <a:ext cx="3017520" cy="2743200"/>
          </a:xfrm>
          <a:prstGeom prst="ellipse">
            <a:avLst/>
          </a:prstGeom>
          <a:solidFill>
            <a:srgbClr val="579d1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71" name="Line 3"/>
          <p:cNvSpPr/>
          <p:nvPr/>
        </p:nvSpPr>
        <p:spPr>
          <a:xfrm>
            <a:off x="4023360" y="3931920"/>
            <a:ext cx="1663200" cy="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2" name="TextShape 4"/>
          <p:cNvSpPr txBox="1"/>
          <p:nvPr/>
        </p:nvSpPr>
        <p:spPr>
          <a:xfrm>
            <a:off x="3017520" y="5195160"/>
            <a:ext cx="3840480" cy="7837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 </a:t>
            </a:r>
            <a:endParaRPr/>
          </a:p>
          <a:p>
            <a:pPr algn="ctr"/>
            <a:endParaRPr/>
          </a:p>
        </p:txBody>
      </p:sp>
      <p:sp>
        <p:nvSpPr>
          <p:cNvPr id="73" name="TextShape 5"/>
          <p:cNvSpPr txBox="1"/>
          <p:nvPr/>
        </p:nvSpPr>
        <p:spPr>
          <a:xfrm>
            <a:off x="4389120" y="3176640"/>
            <a:ext cx="822960" cy="7196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4000">
                <a:latin typeface="Arial"/>
              </a:rPr>
              <a:t>?</a:t>
            </a:r>
            <a:endParaRPr/>
          </a:p>
        </p:txBody>
      </p:sp>
      <p:sp>
        <p:nvSpPr>
          <p:cNvPr id="74" name="CustomShape 6"/>
          <p:cNvSpPr/>
          <p:nvPr/>
        </p:nvSpPr>
        <p:spPr>
          <a:xfrm>
            <a:off x="5795280" y="2669760"/>
            <a:ext cx="3017520" cy="2743200"/>
          </a:xfrm>
          <a:prstGeom prst="ellipse">
            <a:avLst/>
          </a:prstGeom>
          <a:solidFill>
            <a:srgbClr val="ffd32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75" name="CustomShape 7"/>
          <p:cNvSpPr/>
          <p:nvPr/>
        </p:nvSpPr>
        <p:spPr>
          <a:xfrm>
            <a:off x="5903280" y="2813760"/>
            <a:ext cx="3017520" cy="2743200"/>
          </a:xfrm>
          <a:prstGeom prst="ellipse">
            <a:avLst/>
          </a:prstGeom>
          <a:solidFill>
            <a:srgbClr val="cfe7f5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76" name="CustomShape 8"/>
          <p:cNvSpPr/>
          <p:nvPr/>
        </p:nvSpPr>
        <p:spPr>
          <a:xfrm>
            <a:off x="6047280" y="2957760"/>
            <a:ext cx="3017520" cy="2743200"/>
          </a:xfrm>
          <a:prstGeom prst="ellipse">
            <a:avLst/>
          </a:prstGeom>
          <a:solidFill>
            <a:srgbClr val="ffff6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77" name="CustomShape 9"/>
          <p:cNvSpPr/>
          <p:nvPr/>
        </p:nvSpPr>
        <p:spPr>
          <a:xfrm>
            <a:off x="6191280" y="3101760"/>
            <a:ext cx="3017520" cy="2743200"/>
          </a:xfrm>
          <a:prstGeom prst="ellipse">
            <a:avLst/>
          </a:prstGeom>
          <a:solidFill>
            <a:srgbClr val="b8470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78" name="CustomShape 10"/>
          <p:cNvSpPr/>
          <p:nvPr/>
        </p:nvSpPr>
        <p:spPr>
          <a:xfrm>
            <a:off x="6335280" y="3245760"/>
            <a:ext cx="3017520" cy="2743200"/>
          </a:xfrm>
          <a:prstGeom prst="ellipse">
            <a:avLst/>
          </a:prstGeom>
          <a:solidFill>
            <a:srgbClr val="77216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79" name="CustomShape 11"/>
          <p:cNvSpPr/>
          <p:nvPr/>
        </p:nvSpPr>
        <p:spPr>
          <a:xfrm>
            <a:off x="6479280" y="342576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80" name="CustomShape 12"/>
          <p:cNvSpPr/>
          <p:nvPr/>
        </p:nvSpPr>
        <p:spPr>
          <a:xfrm>
            <a:off x="1007280" y="2561760"/>
            <a:ext cx="3017520" cy="2743200"/>
          </a:xfrm>
          <a:prstGeom prst="ellipse">
            <a:avLst/>
          </a:prstGeom>
          <a:solidFill>
            <a:srgbClr val="579d1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81" name="CustomShape 13"/>
          <p:cNvSpPr/>
          <p:nvPr/>
        </p:nvSpPr>
        <p:spPr>
          <a:xfrm>
            <a:off x="1116000" y="2670480"/>
            <a:ext cx="3017520" cy="2743200"/>
          </a:xfrm>
          <a:prstGeom prst="ellipse">
            <a:avLst/>
          </a:prstGeom>
          <a:solidFill>
            <a:srgbClr val="ffd32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82" name="CustomShape 14"/>
          <p:cNvSpPr/>
          <p:nvPr/>
        </p:nvSpPr>
        <p:spPr>
          <a:xfrm>
            <a:off x="1224000" y="2814480"/>
            <a:ext cx="3017520" cy="2743200"/>
          </a:xfrm>
          <a:prstGeom prst="ellipse">
            <a:avLst/>
          </a:prstGeom>
          <a:solidFill>
            <a:srgbClr val="cfe7f5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83" name="CustomShape 15"/>
          <p:cNvSpPr/>
          <p:nvPr/>
        </p:nvSpPr>
        <p:spPr>
          <a:xfrm>
            <a:off x="1368000" y="2958480"/>
            <a:ext cx="3017520" cy="2743200"/>
          </a:xfrm>
          <a:prstGeom prst="ellipse">
            <a:avLst/>
          </a:prstGeom>
          <a:solidFill>
            <a:srgbClr val="ffff6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84" name="CustomShape 16"/>
          <p:cNvSpPr/>
          <p:nvPr/>
        </p:nvSpPr>
        <p:spPr>
          <a:xfrm>
            <a:off x="1512000" y="3102480"/>
            <a:ext cx="3017520" cy="2743200"/>
          </a:xfrm>
          <a:prstGeom prst="ellipse">
            <a:avLst/>
          </a:prstGeom>
          <a:solidFill>
            <a:srgbClr val="b8470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85" name="CustomShape 17"/>
          <p:cNvSpPr/>
          <p:nvPr/>
        </p:nvSpPr>
        <p:spPr>
          <a:xfrm>
            <a:off x="1656000" y="3246480"/>
            <a:ext cx="3017520" cy="2743200"/>
          </a:xfrm>
          <a:prstGeom prst="ellipse">
            <a:avLst/>
          </a:prstGeom>
          <a:solidFill>
            <a:srgbClr val="77216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Disease</a:t>
            </a:r>
            <a:endParaRPr/>
          </a:p>
          <a:p>
            <a:pPr algn="ctr"/>
            <a:r>
              <a:rPr lang="en-US" sz="3200">
                <a:latin typeface="Arial"/>
              </a:rPr>
              <a:t>risk</a:t>
            </a:r>
            <a:endParaRPr/>
          </a:p>
        </p:txBody>
      </p:sp>
      <p:sp>
        <p:nvSpPr>
          <p:cNvPr id="86" name="CustomShape 18"/>
          <p:cNvSpPr/>
          <p:nvPr/>
        </p:nvSpPr>
        <p:spPr>
          <a:xfrm>
            <a:off x="1800000" y="342648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Host diversity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 flipV="1">
            <a:off x="3566160" y="1828800"/>
            <a:ext cx="2120400" cy="100584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8" name="Line 2"/>
          <p:cNvSpPr/>
          <p:nvPr/>
        </p:nvSpPr>
        <p:spPr>
          <a:xfrm>
            <a:off x="3566160" y="4754880"/>
            <a:ext cx="2121120" cy="91440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9" name="CustomShape 3"/>
          <p:cNvSpPr/>
          <p:nvPr/>
        </p:nvSpPr>
        <p:spPr>
          <a:xfrm>
            <a:off x="1005840" y="2400120"/>
            <a:ext cx="3017520" cy="2743200"/>
          </a:xfrm>
          <a:prstGeom prst="ellipse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Host </a:t>
            </a:r>
            <a:endParaRPr/>
          </a:p>
          <a:p>
            <a:pPr algn="ctr"/>
            <a:r>
              <a:rPr lang="en-US" sz="3200">
                <a:latin typeface="Arial"/>
              </a:rPr>
              <a:t>functional </a:t>
            </a:r>
            <a:endParaRPr/>
          </a:p>
          <a:p>
            <a:pPr algn="ctr"/>
            <a:r>
              <a:rPr lang="en-US" sz="3200">
                <a:latin typeface="Arial"/>
              </a:rPr>
              <a:t>diversity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5686560" y="473040"/>
            <a:ext cx="3017520" cy="2743200"/>
          </a:xfrm>
          <a:prstGeom prst="ellipse">
            <a:avLst/>
          </a:prstGeom>
          <a:solidFill>
            <a:srgbClr val="cfe7f5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Parasite </a:t>
            </a:r>
            <a:endParaRPr/>
          </a:p>
          <a:p>
            <a:pPr algn="ctr"/>
            <a:r>
              <a:rPr lang="en-US" sz="3200">
                <a:latin typeface="Arial"/>
              </a:rPr>
              <a:t>richness</a:t>
            </a:r>
            <a:endParaRPr/>
          </a:p>
        </p:txBody>
      </p:sp>
      <p:sp>
        <p:nvSpPr>
          <p:cNvPr id="91" name="TextShape 5"/>
          <p:cNvSpPr txBox="1"/>
          <p:nvPr/>
        </p:nvSpPr>
        <p:spPr>
          <a:xfrm>
            <a:off x="3017520" y="5195160"/>
            <a:ext cx="3840480" cy="7837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 </a:t>
            </a:r>
            <a:endParaRPr/>
          </a:p>
          <a:p>
            <a:pPr algn="ctr"/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5687280" y="4325760"/>
            <a:ext cx="3017520" cy="2743200"/>
          </a:xfrm>
          <a:prstGeom prst="ellipse">
            <a:avLst/>
          </a:prstGeom>
          <a:solidFill>
            <a:srgbClr val="ffd320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3200">
                <a:latin typeface="Arial"/>
              </a:rPr>
              <a:t>Parasite </a:t>
            </a:r>
            <a:endParaRPr/>
          </a:p>
          <a:p>
            <a:pPr algn="ctr"/>
            <a:r>
              <a:rPr lang="en-US" sz="3200">
                <a:latin typeface="Arial"/>
              </a:rPr>
              <a:t>transmission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Expectations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Diversity begets diversity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2478240" y="2743200"/>
            <a:ext cx="5029200" cy="3931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96" name="TextShape 4"/>
          <p:cNvSpPr txBox="1"/>
          <p:nvPr/>
        </p:nvSpPr>
        <p:spPr>
          <a:xfrm>
            <a:off x="2478240" y="6766560"/>
            <a:ext cx="5029200" cy="4377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Host diversity</a:t>
            </a:r>
            <a:endParaRPr/>
          </a:p>
        </p:txBody>
      </p:sp>
      <p:sp>
        <p:nvSpPr>
          <p:cNvPr id="97" name="TextShape 5"/>
          <p:cNvSpPr txBox="1"/>
          <p:nvPr/>
        </p:nvSpPr>
        <p:spPr>
          <a:xfrm rot="16200000">
            <a:off x="-320760" y="4581720"/>
            <a:ext cx="5029200" cy="4377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Parasite diversity</a:t>
            </a:r>
            <a:endParaRPr/>
          </a:p>
        </p:txBody>
      </p:sp>
      <p:sp>
        <p:nvSpPr>
          <p:cNvPr id="98" name="Line 6"/>
          <p:cNvSpPr/>
          <p:nvPr/>
        </p:nvSpPr>
        <p:spPr>
          <a:xfrm flipV="1">
            <a:off x="2651760" y="2926080"/>
            <a:ext cx="4663440" cy="3566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9" name="TextShape 7"/>
          <p:cNvSpPr txBox="1"/>
          <p:nvPr/>
        </p:nvSpPr>
        <p:spPr>
          <a:xfrm>
            <a:off x="7223760" y="7213680"/>
            <a:ext cx="3039120" cy="373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Hechinger &amp; Lafferty 2005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