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D941A38-D6AF-4103-BBF7-6B09A50E66D8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12/5/19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76EA2F7-54D5-4214-B8FB-E7E9B9F16B8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oi.org/10.1016/j.mrgentox.2018.05.018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434480" y="3454920"/>
            <a:ext cx="5822280" cy="2661480"/>
          </a:xfrm>
          <a:prstGeom prst="ellipse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5331240" y="48204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EGFR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00760" y="891720"/>
            <a:ext cx="975600" cy="31968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9999"/>
              </a:gs>
              <a:gs pos="100000">
                <a:srgbClr val="ff5050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K/N/HRAS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602240" y="1399320"/>
            <a:ext cx="636120" cy="24948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BRAF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3930120" y="2359440"/>
            <a:ext cx="68868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ERK1,2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6380640" y="127872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PI3K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6399000" y="182736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7315920" y="1575000"/>
            <a:ext cx="79344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mTORC2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 flipH="1">
            <a:off x="5633280" y="702720"/>
            <a:ext cx="2880" cy="1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 flipH="1">
            <a:off x="4920480" y="1212120"/>
            <a:ext cx="568080" cy="1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5488920" y="1212120"/>
            <a:ext cx="89136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 flipH="1">
            <a:off x="4381560" y="1649160"/>
            <a:ext cx="538200" cy="25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 flipH="1">
            <a:off x="4274280" y="2120040"/>
            <a:ext cx="107280" cy="23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6685920" y="1499400"/>
            <a:ext cx="18000" cy="32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>
            <a:off x="4948920" y="442404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Mk2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6982560" y="2358720"/>
            <a:ext cx="70524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4-EBP1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5663160" y="4176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EGF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 flipH="1">
            <a:off x="5635800" y="262440"/>
            <a:ext cx="331560" cy="21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>
            <a:off x="3592800" y="3300840"/>
            <a:ext cx="74484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Elk, Fos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5105880" y="189504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MKK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4798440" y="24073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JNK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7351200" y="48204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IGFR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6554520" y="48204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FGFR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4920480" y="1649160"/>
            <a:ext cx="48996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 flipH="1">
            <a:off x="5103000" y="2115720"/>
            <a:ext cx="307080" cy="29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>
            <a:off x="7770240" y="237024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S6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5712480" y="385200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p38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7313760" y="4176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IGF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6537240" y="4176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FGF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4920480" y="4176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TGF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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6769800" y="428076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Chk1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>
            <a:off x="6314760" y="53611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Cdk1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5850720" y="4905360"/>
            <a:ext cx="86652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Cdc25B/C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4560480" y="4902840"/>
            <a:ext cx="73296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HSP27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5"/>
          <p:cNvSpPr/>
          <p:nvPr/>
        </p:nvSpPr>
        <p:spPr>
          <a:xfrm>
            <a:off x="7169040" y="1972800"/>
            <a:ext cx="799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mTORC1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6"/>
          <p:cNvSpPr/>
          <p:nvPr/>
        </p:nvSpPr>
        <p:spPr>
          <a:xfrm>
            <a:off x="5225760" y="262440"/>
            <a:ext cx="410400" cy="21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7"/>
          <p:cNvSpPr/>
          <p:nvPr/>
        </p:nvSpPr>
        <p:spPr>
          <a:xfrm flipH="1">
            <a:off x="6703560" y="1685520"/>
            <a:ext cx="610920" cy="1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8"/>
          <p:cNvSpPr/>
          <p:nvPr/>
        </p:nvSpPr>
        <p:spPr>
          <a:xfrm>
            <a:off x="7009560" y="1937880"/>
            <a:ext cx="559080" cy="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9"/>
          <p:cNvSpPr/>
          <p:nvPr/>
        </p:nvSpPr>
        <p:spPr>
          <a:xfrm>
            <a:off x="7569000" y="2193480"/>
            <a:ext cx="506160" cy="17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0"/>
          <p:cNvSpPr/>
          <p:nvPr/>
        </p:nvSpPr>
        <p:spPr>
          <a:xfrm>
            <a:off x="6991200" y="1389240"/>
            <a:ext cx="7210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1"/>
          <p:cNvSpPr/>
          <p:nvPr/>
        </p:nvSpPr>
        <p:spPr>
          <a:xfrm>
            <a:off x="6283800" y="5126040"/>
            <a:ext cx="335520" cy="23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2"/>
          <p:cNvSpPr/>
          <p:nvPr/>
        </p:nvSpPr>
        <p:spPr>
          <a:xfrm flipH="1">
            <a:off x="6685920" y="702720"/>
            <a:ext cx="9705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3"/>
          <p:cNvSpPr/>
          <p:nvPr/>
        </p:nvSpPr>
        <p:spPr>
          <a:xfrm flipH="1">
            <a:off x="5285880" y="4073760"/>
            <a:ext cx="763200" cy="35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4"/>
          <p:cNvSpPr/>
          <p:nvPr/>
        </p:nvSpPr>
        <p:spPr>
          <a:xfrm flipH="1">
            <a:off x="4926960" y="4644720"/>
            <a:ext cx="326880" cy="25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5"/>
          <p:cNvSpPr/>
          <p:nvPr/>
        </p:nvSpPr>
        <p:spPr>
          <a:xfrm flipH="1" flipV="1">
            <a:off x="5409000" y="2517120"/>
            <a:ext cx="608400" cy="13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6"/>
          <p:cNvSpPr/>
          <p:nvPr/>
        </p:nvSpPr>
        <p:spPr>
          <a:xfrm flipH="1">
            <a:off x="7335360" y="2193480"/>
            <a:ext cx="233280" cy="16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7"/>
          <p:cNvSpPr/>
          <p:nvPr/>
        </p:nvSpPr>
        <p:spPr>
          <a:xfrm>
            <a:off x="5254200" y="4644720"/>
            <a:ext cx="102924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8"/>
          <p:cNvSpPr/>
          <p:nvPr/>
        </p:nvSpPr>
        <p:spPr>
          <a:xfrm>
            <a:off x="7454520" y="35593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ATM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6314760" y="35359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0"/>
          <p:cNvSpPr/>
          <p:nvPr/>
        </p:nvSpPr>
        <p:spPr>
          <a:xfrm>
            <a:off x="10067040" y="5880600"/>
            <a:ext cx="881640" cy="220320"/>
          </a:xfrm>
          <a:prstGeom prst="roundRect">
            <a:avLst>
              <a:gd name="adj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Apoptosis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1"/>
          <p:cNvSpPr/>
          <p:nvPr/>
        </p:nvSpPr>
        <p:spPr>
          <a:xfrm>
            <a:off x="8380800" y="4380480"/>
            <a:ext cx="663840" cy="15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2"/>
          <p:cNvSpPr/>
          <p:nvPr/>
        </p:nvSpPr>
        <p:spPr>
          <a:xfrm>
            <a:off x="7759800" y="3780000"/>
            <a:ext cx="315360" cy="48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3"/>
          <p:cNvSpPr/>
          <p:nvPr/>
        </p:nvSpPr>
        <p:spPr>
          <a:xfrm flipH="1">
            <a:off x="6283800" y="4391280"/>
            <a:ext cx="485280" cy="5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4"/>
          <p:cNvSpPr/>
          <p:nvPr/>
        </p:nvSpPr>
        <p:spPr>
          <a:xfrm>
            <a:off x="6620040" y="3756600"/>
            <a:ext cx="45468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5"/>
          <p:cNvSpPr/>
          <p:nvPr/>
        </p:nvSpPr>
        <p:spPr>
          <a:xfrm>
            <a:off x="7770240" y="42703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Chk2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6"/>
          <p:cNvSpPr/>
          <p:nvPr/>
        </p:nvSpPr>
        <p:spPr>
          <a:xfrm>
            <a:off x="8978040" y="5272200"/>
            <a:ext cx="75096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Cdk4,6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7"/>
          <p:cNvSpPr/>
          <p:nvPr/>
        </p:nvSpPr>
        <p:spPr>
          <a:xfrm>
            <a:off x="11044440" y="5870160"/>
            <a:ext cx="1099800" cy="222840"/>
          </a:xfrm>
          <a:prstGeom prst="roundRect">
            <a:avLst>
              <a:gd name="adj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Senescence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8"/>
          <p:cNvSpPr/>
          <p:nvPr/>
        </p:nvSpPr>
        <p:spPr>
          <a:xfrm>
            <a:off x="9043200" y="48589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p21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9"/>
          <p:cNvSpPr/>
          <p:nvPr/>
        </p:nvSpPr>
        <p:spPr>
          <a:xfrm>
            <a:off x="9045360" y="44251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p53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0"/>
          <p:cNvSpPr/>
          <p:nvPr/>
        </p:nvSpPr>
        <p:spPr>
          <a:xfrm>
            <a:off x="9714960" y="4619160"/>
            <a:ext cx="1879200" cy="125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1"/>
          <p:cNvSpPr/>
          <p:nvPr/>
        </p:nvSpPr>
        <p:spPr>
          <a:xfrm flipH="1">
            <a:off x="9347760" y="4645800"/>
            <a:ext cx="180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2"/>
          <p:cNvSpPr/>
          <p:nvPr/>
        </p:nvSpPr>
        <p:spPr>
          <a:xfrm>
            <a:off x="8863200" y="5894280"/>
            <a:ext cx="1064160" cy="251640"/>
          </a:xfrm>
          <a:prstGeom prst="roundRect">
            <a:avLst>
              <a:gd name="adj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Proliferation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3"/>
          <p:cNvSpPr/>
          <p:nvPr/>
        </p:nvSpPr>
        <p:spPr>
          <a:xfrm flipH="1">
            <a:off x="6685200" y="702720"/>
            <a:ext cx="17388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4"/>
          <p:cNvSpPr/>
          <p:nvPr/>
        </p:nvSpPr>
        <p:spPr>
          <a:xfrm flipH="1">
            <a:off x="3964680" y="2580120"/>
            <a:ext cx="308520" cy="72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5"/>
          <p:cNvSpPr/>
          <p:nvPr/>
        </p:nvSpPr>
        <p:spPr>
          <a:xfrm flipH="1">
            <a:off x="5976720" y="702720"/>
            <a:ext cx="882720" cy="34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6"/>
          <p:cNvSpPr/>
          <p:nvPr/>
        </p:nvSpPr>
        <p:spPr>
          <a:xfrm>
            <a:off x="4370760" y="330516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7"/>
          <p:cNvSpPr/>
          <p:nvPr/>
        </p:nvSpPr>
        <p:spPr>
          <a:xfrm flipH="1" rot="16200000">
            <a:off x="7344000" y="2418840"/>
            <a:ext cx="2231280" cy="178128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8"/>
          <p:cNvSpPr/>
          <p:nvPr/>
        </p:nvSpPr>
        <p:spPr>
          <a:xfrm flipH="1" rot="16200000">
            <a:off x="6441840" y="3648600"/>
            <a:ext cx="207720" cy="10566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9"/>
          <p:cNvSpPr/>
          <p:nvPr/>
        </p:nvSpPr>
        <p:spPr>
          <a:xfrm flipH="1" flipV="1">
            <a:off x="4274280" y="2580120"/>
            <a:ext cx="1743120" cy="127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0"/>
          <p:cNvSpPr/>
          <p:nvPr/>
        </p:nvSpPr>
        <p:spPr>
          <a:xfrm>
            <a:off x="5411160" y="2115720"/>
            <a:ext cx="606600" cy="17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1"/>
          <p:cNvSpPr/>
          <p:nvPr/>
        </p:nvSpPr>
        <p:spPr>
          <a:xfrm flipH="1" flipV="1" rot="5400000">
            <a:off x="4241520" y="2440440"/>
            <a:ext cx="1299600" cy="429120"/>
          </a:xfrm>
          <a:prstGeom prst="curvedConnector2">
            <a:avLst/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2"/>
          <p:cNvSpPr/>
          <p:nvPr/>
        </p:nvSpPr>
        <p:spPr>
          <a:xfrm>
            <a:off x="4618800" y="2469600"/>
            <a:ext cx="56880" cy="834840"/>
          </a:xfrm>
          <a:prstGeom prst="curvedConnector2">
            <a:avLst/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3"/>
          <p:cNvSpPr/>
          <p:nvPr/>
        </p:nvSpPr>
        <p:spPr>
          <a:xfrm flipV="1">
            <a:off x="36000" y="4841280"/>
            <a:ext cx="3506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4"/>
          <p:cNvSpPr/>
          <p:nvPr/>
        </p:nvSpPr>
        <p:spPr>
          <a:xfrm>
            <a:off x="415800" y="4727520"/>
            <a:ext cx="696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5"/>
          <p:cNvSpPr/>
          <p:nvPr/>
        </p:nvSpPr>
        <p:spPr>
          <a:xfrm flipV="1">
            <a:off x="26640" y="5108760"/>
            <a:ext cx="3506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6"/>
          <p:cNvSpPr/>
          <p:nvPr/>
        </p:nvSpPr>
        <p:spPr>
          <a:xfrm>
            <a:off x="416880" y="4982040"/>
            <a:ext cx="67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Inhibition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7"/>
          <p:cNvSpPr/>
          <p:nvPr/>
        </p:nvSpPr>
        <p:spPr>
          <a:xfrm>
            <a:off x="36000" y="5266440"/>
            <a:ext cx="1396080" cy="220320"/>
          </a:xfrm>
          <a:prstGeom prst="roundRect">
            <a:avLst>
              <a:gd name="adj" fmla="val 50000"/>
            </a:avLst>
          </a:prstGeom>
          <a:solidFill>
            <a:srgbClr val="aed09e"/>
          </a:solidFill>
          <a:ln w="648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Inhibition targets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8"/>
          <p:cNvSpPr/>
          <p:nvPr/>
        </p:nvSpPr>
        <p:spPr>
          <a:xfrm>
            <a:off x="10033560" y="6243480"/>
            <a:ext cx="9486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cCaspase3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9"/>
          <p:cNvSpPr/>
          <p:nvPr/>
        </p:nvSpPr>
        <p:spPr>
          <a:xfrm>
            <a:off x="10024920" y="6464160"/>
            <a:ext cx="9486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cPARP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0"/>
          <p:cNvSpPr/>
          <p:nvPr/>
        </p:nvSpPr>
        <p:spPr>
          <a:xfrm>
            <a:off x="10508040" y="6101280"/>
            <a:ext cx="360" cy="1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1"/>
          <p:cNvSpPr/>
          <p:nvPr/>
        </p:nvSpPr>
        <p:spPr>
          <a:xfrm>
            <a:off x="36000" y="5586840"/>
            <a:ext cx="1396080" cy="220320"/>
          </a:xfrm>
          <a:prstGeom prst="roundRect">
            <a:avLst>
              <a:gd name="adj" fmla="val 50000"/>
            </a:avLst>
          </a:prstGeom>
          <a:solidFill>
            <a:srgbClr val="f5b195"/>
          </a:solidFill>
          <a:ln w="6480">
            <a:solidFill>
              <a:srgbClr val="ee85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Readout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82"/>
          <p:cNvSpPr/>
          <p:nvPr/>
        </p:nvSpPr>
        <p:spPr>
          <a:xfrm flipH="1" rot="10800000">
            <a:off x="4602240" y="2469600"/>
            <a:ext cx="671760" cy="945360"/>
          </a:xfrm>
          <a:prstGeom prst="curvedConnector3">
            <a:avLst>
              <a:gd name="adj1" fmla="val -34005"/>
            </a:avLst>
          </a:prstGeom>
          <a:noFill/>
          <a:ln w="6480">
            <a:solidFill>
              <a:srgbClr val="c00000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3"/>
          <p:cNvSpPr/>
          <p:nvPr/>
        </p:nvSpPr>
        <p:spPr>
          <a:xfrm flipH="1" rot="10800000">
            <a:off x="5331240" y="2469600"/>
            <a:ext cx="1401120" cy="1877040"/>
          </a:xfrm>
          <a:prstGeom prst="curvedConnector3">
            <a:avLst>
              <a:gd name="adj1" fmla="val -16313"/>
            </a:avLst>
          </a:prstGeom>
          <a:noFill/>
          <a:ln w="6480">
            <a:solidFill>
              <a:srgbClr val="c00000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4"/>
          <p:cNvSpPr/>
          <p:nvPr/>
        </p:nvSpPr>
        <p:spPr>
          <a:xfrm>
            <a:off x="4077000" y="189936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MEK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5"/>
          <p:cNvSpPr/>
          <p:nvPr/>
        </p:nvSpPr>
        <p:spPr>
          <a:xfrm>
            <a:off x="6434640" y="3010680"/>
            <a:ext cx="849600" cy="219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9999"/>
              </a:gs>
              <a:gs pos="100000">
                <a:srgbClr val="ff5050"/>
              </a:gs>
            </a:gsLst>
            <a:lin ang="5400000"/>
          </a:gradFill>
          <a:ln w="126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DSB/SSB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86"/>
          <p:cNvSpPr/>
          <p:nvPr/>
        </p:nvSpPr>
        <p:spPr>
          <a:xfrm flipH="1">
            <a:off x="6620040" y="3230280"/>
            <a:ext cx="239040" cy="30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7"/>
          <p:cNvSpPr/>
          <p:nvPr/>
        </p:nvSpPr>
        <p:spPr>
          <a:xfrm>
            <a:off x="6859440" y="3230280"/>
            <a:ext cx="90000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8"/>
          <p:cNvSpPr/>
          <p:nvPr/>
        </p:nvSpPr>
        <p:spPr>
          <a:xfrm>
            <a:off x="7201440" y="4915800"/>
            <a:ext cx="86652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Cdc25A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9"/>
          <p:cNvSpPr/>
          <p:nvPr/>
        </p:nvSpPr>
        <p:spPr>
          <a:xfrm>
            <a:off x="7075080" y="4501440"/>
            <a:ext cx="55944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0"/>
          <p:cNvSpPr/>
          <p:nvPr/>
        </p:nvSpPr>
        <p:spPr>
          <a:xfrm flipH="1">
            <a:off x="7634880" y="4490640"/>
            <a:ext cx="440640" cy="42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1"/>
          <p:cNvSpPr/>
          <p:nvPr/>
        </p:nvSpPr>
        <p:spPr>
          <a:xfrm>
            <a:off x="5254200" y="4644720"/>
            <a:ext cx="2379960" cy="2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2"/>
          <p:cNvSpPr/>
          <p:nvPr/>
        </p:nvSpPr>
        <p:spPr>
          <a:xfrm rot="5400000">
            <a:off x="6271560" y="3503160"/>
            <a:ext cx="95040" cy="6015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3"/>
          <p:cNvSpPr/>
          <p:nvPr/>
        </p:nvSpPr>
        <p:spPr>
          <a:xfrm>
            <a:off x="7323120" y="532188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Cdk2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94"/>
          <p:cNvSpPr/>
          <p:nvPr/>
        </p:nvSpPr>
        <p:spPr>
          <a:xfrm flipH="1">
            <a:off x="7627680" y="5136480"/>
            <a:ext cx="6120" cy="1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5"/>
          <p:cNvSpPr/>
          <p:nvPr/>
        </p:nvSpPr>
        <p:spPr>
          <a:xfrm flipH="1">
            <a:off x="6620040" y="5136480"/>
            <a:ext cx="1014480" cy="2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6"/>
          <p:cNvSpPr/>
          <p:nvPr/>
        </p:nvSpPr>
        <p:spPr>
          <a:xfrm>
            <a:off x="7263720" y="419472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97"/>
          <p:cNvSpPr/>
          <p:nvPr/>
        </p:nvSpPr>
        <p:spPr>
          <a:xfrm>
            <a:off x="5193720" y="482796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98"/>
          <p:cNvSpPr/>
          <p:nvPr/>
        </p:nvSpPr>
        <p:spPr>
          <a:xfrm>
            <a:off x="6195240" y="379332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99"/>
          <p:cNvSpPr/>
          <p:nvPr/>
        </p:nvSpPr>
        <p:spPr>
          <a:xfrm>
            <a:off x="8297280" y="419904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00"/>
          <p:cNvSpPr/>
          <p:nvPr/>
        </p:nvSpPr>
        <p:spPr>
          <a:xfrm>
            <a:off x="6607440" y="483624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1"/>
          <p:cNvSpPr/>
          <p:nvPr/>
        </p:nvSpPr>
        <p:spPr>
          <a:xfrm>
            <a:off x="6824160" y="531828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2"/>
          <p:cNvSpPr/>
          <p:nvPr/>
        </p:nvSpPr>
        <p:spPr>
          <a:xfrm>
            <a:off x="7857720" y="526140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03"/>
          <p:cNvSpPr/>
          <p:nvPr/>
        </p:nvSpPr>
        <p:spPr>
          <a:xfrm>
            <a:off x="310320" y="1814760"/>
            <a:ext cx="29228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DOI: 10.1124/mol.113.090365 and citations therein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4"/>
          <p:cNvSpPr/>
          <p:nvPr/>
        </p:nvSpPr>
        <p:spPr>
          <a:xfrm>
            <a:off x="4911480" y="4594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05"/>
          <p:cNvSpPr/>
          <p:nvPr/>
        </p:nvSpPr>
        <p:spPr>
          <a:xfrm>
            <a:off x="5450040" y="4023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06"/>
          <p:cNvSpPr/>
          <p:nvPr/>
        </p:nvSpPr>
        <p:spPr>
          <a:xfrm>
            <a:off x="6709320" y="384012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07"/>
          <p:cNvSpPr/>
          <p:nvPr/>
        </p:nvSpPr>
        <p:spPr>
          <a:xfrm>
            <a:off x="7689240" y="376596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08"/>
          <p:cNvSpPr/>
          <p:nvPr/>
        </p:nvSpPr>
        <p:spPr>
          <a:xfrm>
            <a:off x="6822000" y="46360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09"/>
          <p:cNvSpPr/>
          <p:nvPr/>
        </p:nvSpPr>
        <p:spPr>
          <a:xfrm>
            <a:off x="6205320" y="50641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0"/>
          <p:cNvSpPr/>
          <p:nvPr/>
        </p:nvSpPr>
        <p:spPr>
          <a:xfrm>
            <a:off x="303480" y="1996920"/>
            <a:ext cx="2037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doi: 10.1016/j.cell.2015.05.053.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1"/>
          <p:cNvSpPr/>
          <p:nvPr/>
        </p:nvSpPr>
        <p:spPr>
          <a:xfrm>
            <a:off x="5567760" y="4619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2"/>
          <p:cNvSpPr/>
          <p:nvPr/>
        </p:nvSpPr>
        <p:spPr>
          <a:xfrm>
            <a:off x="6956280" y="50292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13"/>
          <p:cNvSpPr/>
          <p:nvPr/>
        </p:nvSpPr>
        <p:spPr>
          <a:xfrm>
            <a:off x="7579440" y="50522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4"/>
          <p:cNvSpPr/>
          <p:nvPr/>
        </p:nvSpPr>
        <p:spPr>
          <a:xfrm>
            <a:off x="6351120" y="443592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5"/>
          <p:cNvSpPr/>
          <p:nvPr/>
        </p:nvSpPr>
        <p:spPr>
          <a:xfrm>
            <a:off x="7203600" y="444708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16"/>
          <p:cNvSpPr/>
          <p:nvPr/>
        </p:nvSpPr>
        <p:spPr>
          <a:xfrm>
            <a:off x="7880400" y="44809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17"/>
          <p:cNvSpPr/>
          <p:nvPr/>
        </p:nvSpPr>
        <p:spPr>
          <a:xfrm>
            <a:off x="8138520" y="3786480"/>
            <a:ext cx="986400" cy="57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8"/>
          <p:cNvSpPr/>
          <p:nvPr/>
        </p:nvSpPr>
        <p:spPr>
          <a:xfrm>
            <a:off x="8476200" y="3741840"/>
            <a:ext cx="52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19"/>
          <p:cNvSpPr/>
          <p:nvPr/>
        </p:nvSpPr>
        <p:spPr>
          <a:xfrm>
            <a:off x="87840" y="2222640"/>
            <a:ext cx="2127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doi.org/10.3389/fgene/2016.00204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20"/>
          <p:cNvSpPr/>
          <p:nvPr/>
        </p:nvSpPr>
        <p:spPr>
          <a:xfrm>
            <a:off x="8541720" y="418248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21"/>
          <p:cNvSpPr/>
          <p:nvPr/>
        </p:nvSpPr>
        <p:spPr>
          <a:xfrm>
            <a:off x="9343080" y="45486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22"/>
          <p:cNvSpPr/>
          <p:nvPr/>
        </p:nvSpPr>
        <p:spPr>
          <a:xfrm>
            <a:off x="9350640" y="50025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23"/>
          <p:cNvSpPr/>
          <p:nvPr/>
        </p:nvSpPr>
        <p:spPr>
          <a:xfrm>
            <a:off x="2146320" y="4849920"/>
            <a:ext cx="2194560" cy="3790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24"/>
          <p:cNvSpPr/>
          <p:nvPr/>
        </p:nvSpPr>
        <p:spPr>
          <a:xfrm>
            <a:off x="2005920" y="3990600"/>
            <a:ext cx="2503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blue bubble is *not*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nucleus, but indi-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cates the DDR pathway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25"/>
          <p:cNvSpPr/>
          <p:nvPr/>
        </p:nvSpPr>
        <p:spPr>
          <a:xfrm>
            <a:off x="338040" y="2462400"/>
            <a:ext cx="2772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4 https://doi.org/10.1016/j.mrgentox.2018.05.018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26"/>
          <p:cNvSpPr/>
          <p:nvPr/>
        </p:nvSpPr>
        <p:spPr>
          <a:xfrm>
            <a:off x="7032240" y="35586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27"/>
          <p:cNvSpPr/>
          <p:nvPr/>
        </p:nvSpPr>
        <p:spPr>
          <a:xfrm flipV="1" rot="10800000">
            <a:off x="7454520" y="3967200"/>
            <a:ext cx="1096920" cy="297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28"/>
          <p:cNvSpPr/>
          <p:nvPr/>
        </p:nvSpPr>
        <p:spPr>
          <a:xfrm flipH="1">
            <a:off x="9353520" y="5067720"/>
            <a:ext cx="15120" cy="2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9"/>
          <p:cNvSpPr/>
          <p:nvPr/>
        </p:nvSpPr>
        <p:spPr>
          <a:xfrm>
            <a:off x="9369000" y="5528880"/>
            <a:ext cx="2592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30"/>
          <p:cNvSpPr/>
          <p:nvPr/>
        </p:nvSpPr>
        <p:spPr>
          <a:xfrm>
            <a:off x="7812360" y="5567760"/>
            <a:ext cx="1014840" cy="2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31"/>
          <p:cNvSpPr/>
          <p:nvPr/>
        </p:nvSpPr>
        <p:spPr>
          <a:xfrm>
            <a:off x="6728400" y="5601960"/>
            <a:ext cx="2134440" cy="41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2"/>
          <p:cNvSpPr/>
          <p:nvPr/>
        </p:nvSpPr>
        <p:spPr>
          <a:xfrm>
            <a:off x="7222320" y="5773320"/>
            <a:ext cx="9871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G2/M checkpoint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33"/>
          <p:cNvSpPr/>
          <p:nvPr/>
        </p:nvSpPr>
        <p:spPr>
          <a:xfrm>
            <a:off x="7935840" y="5582880"/>
            <a:ext cx="1013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Intra S checkpoint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34"/>
          <p:cNvSpPr/>
          <p:nvPr/>
        </p:nvSpPr>
        <p:spPr>
          <a:xfrm>
            <a:off x="9303120" y="5551200"/>
            <a:ext cx="9324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G1/s checkpoint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35"/>
          <p:cNvSpPr/>
          <p:nvPr/>
        </p:nvSpPr>
        <p:spPr>
          <a:xfrm>
            <a:off x="9718200" y="4727520"/>
            <a:ext cx="789480" cy="115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6"/>
          <p:cNvSpPr/>
          <p:nvPr/>
        </p:nvSpPr>
        <p:spPr>
          <a:xfrm>
            <a:off x="7568640" y="6451200"/>
            <a:ext cx="2198880" cy="252360"/>
          </a:xfrm>
          <a:prstGeom prst="roundRect">
            <a:avLst>
              <a:gd name="adj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Mitotic Catastrophy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37"/>
          <p:cNvSpPr/>
          <p:nvPr/>
        </p:nvSpPr>
        <p:spPr>
          <a:xfrm flipH="1">
            <a:off x="9292320" y="6146280"/>
            <a:ext cx="101880" cy="27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38"/>
          <p:cNvSpPr/>
          <p:nvPr/>
        </p:nvSpPr>
        <p:spPr>
          <a:xfrm flipH="1" rot="16200000">
            <a:off x="5400000" y="4409280"/>
            <a:ext cx="3317400" cy="1018800"/>
          </a:xfrm>
          <a:prstGeom prst="curvedConnector2">
            <a:avLst/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39"/>
          <p:cNvSpPr/>
          <p:nvPr/>
        </p:nvSpPr>
        <p:spPr>
          <a:xfrm>
            <a:off x="257760" y="6136920"/>
            <a:ext cx="5275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Regarding TP53 mutations, please assume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TP53 mutations result in loss of TP53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P21 etc. proliferative control (G1/S checkpoint lost)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R273H gain-of-function lead, in addition, to loss of apoptosis induction downstream of TP53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LibreOffice/5.3.6.1$Linux_X86_64 LibreOffice_project/30$Build-1</Application>
  <Words>160</Words>
  <Paragraphs>83</Paragraphs>
  <Company>Charité Universitaetsmedizin Berlin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2019-11-18T14:48:35Z</dcterms:created>
  <dc:creator>Morkel, Markus</dc:creator>
  <dc:description/>
  <dc:language>en-US</dc:language>
  <cp:lastModifiedBy/>
  <dcterms:modified xsi:type="dcterms:W3CDTF">2019-12-05T12:37:10Z</dcterms:modified>
  <cp:revision>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Charité Universitaetsmedizin Berlin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