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5ADED79D-C983-4A94-AEFA-0F676A6975DA}" type="datetime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11/18/19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CCB890C-80BF-4F56-8CEF-AC1AA99A00BA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doi.org/10.1016/j.mrgentox.2018.05.018" TargetMode="External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4434480" y="3454920"/>
            <a:ext cx="5822280" cy="2661480"/>
          </a:xfrm>
          <a:prstGeom prst="ellipse">
            <a:avLst/>
          </a:prstGeom>
          <a:solidFill>
            <a:schemeClr val="accent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5331240" y="482040"/>
            <a:ext cx="610200" cy="220320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 w="6480">
            <a:solidFill>
              <a:schemeClr val="accent1">
                <a:lumMod val="7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EGFR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5000760" y="891720"/>
            <a:ext cx="975600" cy="31968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9999"/>
              </a:gs>
              <a:gs pos="100000">
                <a:srgbClr val="ff5050"/>
              </a:gs>
            </a:gsLst>
            <a:lin ang="5400000"/>
          </a:gradFill>
          <a:ln w="648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K/N/HRAS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4"/>
          <p:cNvSpPr/>
          <p:nvPr/>
        </p:nvSpPr>
        <p:spPr>
          <a:xfrm>
            <a:off x="4602240" y="1399320"/>
            <a:ext cx="636120" cy="249480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 w="6480">
            <a:solidFill>
              <a:schemeClr val="accent1">
                <a:lumMod val="7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BRAF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5"/>
          <p:cNvSpPr/>
          <p:nvPr/>
        </p:nvSpPr>
        <p:spPr>
          <a:xfrm>
            <a:off x="3930120" y="2359440"/>
            <a:ext cx="688680" cy="220320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 w="6480">
            <a:solidFill>
              <a:schemeClr val="accent1">
                <a:lumMod val="7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ERK1,2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6"/>
          <p:cNvSpPr/>
          <p:nvPr/>
        </p:nvSpPr>
        <p:spPr>
          <a:xfrm>
            <a:off x="6380640" y="1278720"/>
            <a:ext cx="610200" cy="220320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 w="6480">
            <a:solidFill>
              <a:schemeClr val="accent1">
                <a:lumMod val="7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PI3K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7"/>
          <p:cNvSpPr/>
          <p:nvPr/>
        </p:nvSpPr>
        <p:spPr>
          <a:xfrm>
            <a:off x="6399000" y="1827360"/>
            <a:ext cx="610200" cy="220320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 w="6480">
            <a:solidFill>
              <a:schemeClr val="accent1">
                <a:lumMod val="7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AKT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8"/>
          <p:cNvSpPr/>
          <p:nvPr/>
        </p:nvSpPr>
        <p:spPr>
          <a:xfrm>
            <a:off x="7315920" y="1575000"/>
            <a:ext cx="793440" cy="22032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b1cbe9"/>
              </a:gs>
              <a:gs pos="50000">
                <a:srgbClr val="a2c1e4"/>
              </a:gs>
              <a:gs pos="100000">
                <a:srgbClr val="92b9e3"/>
              </a:gs>
            </a:gsLst>
            <a:lin ang="5400000"/>
          </a:gradFill>
          <a:ln w="648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mTORC2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9"/>
          <p:cNvSpPr/>
          <p:nvPr/>
        </p:nvSpPr>
        <p:spPr>
          <a:xfrm flipH="1">
            <a:off x="5633280" y="702720"/>
            <a:ext cx="2880" cy="189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10"/>
          <p:cNvSpPr/>
          <p:nvPr/>
        </p:nvSpPr>
        <p:spPr>
          <a:xfrm flipH="1">
            <a:off x="4920480" y="1212120"/>
            <a:ext cx="568080" cy="18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11"/>
          <p:cNvSpPr/>
          <p:nvPr/>
        </p:nvSpPr>
        <p:spPr>
          <a:xfrm>
            <a:off x="5488920" y="1212120"/>
            <a:ext cx="891360" cy="176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12"/>
          <p:cNvSpPr/>
          <p:nvPr/>
        </p:nvSpPr>
        <p:spPr>
          <a:xfrm flipH="1">
            <a:off x="4381560" y="1649160"/>
            <a:ext cx="538200" cy="250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13"/>
          <p:cNvSpPr/>
          <p:nvPr/>
        </p:nvSpPr>
        <p:spPr>
          <a:xfrm flipH="1">
            <a:off x="4274280" y="2120040"/>
            <a:ext cx="107280" cy="239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14"/>
          <p:cNvSpPr/>
          <p:nvPr/>
        </p:nvSpPr>
        <p:spPr>
          <a:xfrm>
            <a:off x="6685920" y="1499400"/>
            <a:ext cx="18000" cy="327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15"/>
          <p:cNvSpPr/>
          <p:nvPr/>
        </p:nvSpPr>
        <p:spPr>
          <a:xfrm>
            <a:off x="4948920" y="4424040"/>
            <a:ext cx="610200" cy="220320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 w="6480">
            <a:solidFill>
              <a:schemeClr val="accent1">
                <a:lumMod val="7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Mk2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16"/>
          <p:cNvSpPr/>
          <p:nvPr/>
        </p:nvSpPr>
        <p:spPr>
          <a:xfrm>
            <a:off x="6982560" y="2358720"/>
            <a:ext cx="705240" cy="22032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b1cbe9"/>
              </a:gs>
              <a:gs pos="50000">
                <a:srgbClr val="a2c1e4"/>
              </a:gs>
              <a:gs pos="100000">
                <a:srgbClr val="92b9e3"/>
              </a:gs>
            </a:gsLst>
            <a:lin ang="5400000"/>
          </a:gradFill>
          <a:ln w="648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4-EBP1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17"/>
          <p:cNvSpPr/>
          <p:nvPr/>
        </p:nvSpPr>
        <p:spPr>
          <a:xfrm>
            <a:off x="5663160" y="41760"/>
            <a:ext cx="610200" cy="22032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b1cbe9"/>
              </a:gs>
              <a:gs pos="50000">
                <a:srgbClr val="a2c1e4"/>
              </a:gs>
              <a:gs pos="100000">
                <a:srgbClr val="92b9e3"/>
              </a:gs>
            </a:gsLst>
            <a:lin ang="5400000"/>
          </a:gradFill>
          <a:ln w="648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EGF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18"/>
          <p:cNvSpPr/>
          <p:nvPr/>
        </p:nvSpPr>
        <p:spPr>
          <a:xfrm flipH="1">
            <a:off x="5635800" y="262440"/>
            <a:ext cx="331560" cy="21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19"/>
          <p:cNvSpPr/>
          <p:nvPr/>
        </p:nvSpPr>
        <p:spPr>
          <a:xfrm>
            <a:off x="3592800" y="3300840"/>
            <a:ext cx="744840" cy="22032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b1cbe9"/>
              </a:gs>
              <a:gs pos="50000">
                <a:srgbClr val="a2c1e4"/>
              </a:gs>
              <a:gs pos="100000">
                <a:srgbClr val="92b9e3"/>
              </a:gs>
            </a:gsLst>
            <a:lin ang="5400000"/>
          </a:gradFill>
          <a:ln w="648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Elk, Fos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CustomShape 20"/>
          <p:cNvSpPr/>
          <p:nvPr/>
        </p:nvSpPr>
        <p:spPr>
          <a:xfrm>
            <a:off x="5105880" y="1895040"/>
            <a:ext cx="610200" cy="22032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b1cbe9"/>
              </a:gs>
              <a:gs pos="50000">
                <a:srgbClr val="a2c1e4"/>
              </a:gs>
              <a:gs pos="100000">
                <a:srgbClr val="92b9e3"/>
              </a:gs>
            </a:gsLst>
            <a:lin ang="5400000"/>
          </a:gradFill>
          <a:ln w="648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MKK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21"/>
          <p:cNvSpPr/>
          <p:nvPr/>
        </p:nvSpPr>
        <p:spPr>
          <a:xfrm>
            <a:off x="4798440" y="2407320"/>
            <a:ext cx="610200" cy="22032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b1cbe9"/>
              </a:gs>
              <a:gs pos="50000">
                <a:srgbClr val="a2c1e4"/>
              </a:gs>
              <a:gs pos="100000">
                <a:srgbClr val="92b9e3"/>
              </a:gs>
            </a:gsLst>
            <a:lin ang="5400000"/>
          </a:gradFill>
          <a:ln w="648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JNK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22"/>
          <p:cNvSpPr/>
          <p:nvPr/>
        </p:nvSpPr>
        <p:spPr>
          <a:xfrm>
            <a:off x="7351200" y="482040"/>
            <a:ext cx="610200" cy="22032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b1cbe9"/>
              </a:gs>
              <a:gs pos="50000">
                <a:srgbClr val="a2c1e4"/>
              </a:gs>
              <a:gs pos="100000">
                <a:srgbClr val="92b9e3"/>
              </a:gs>
            </a:gsLst>
            <a:lin ang="5400000"/>
          </a:gradFill>
          <a:ln w="648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IGFR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CustomShape 23"/>
          <p:cNvSpPr/>
          <p:nvPr/>
        </p:nvSpPr>
        <p:spPr>
          <a:xfrm>
            <a:off x="6554520" y="482040"/>
            <a:ext cx="610200" cy="220320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 w="6480">
            <a:solidFill>
              <a:schemeClr val="accent1">
                <a:lumMod val="7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FGFR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CustomShape 24"/>
          <p:cNvSpPr/>
          <p:nvPr/>
        </p:nvSpPr>
        <p:spPr>
          <a:xfrm>
            <a:off x="4920480" y="1649160"/>
            <a:ext cx="489960" cy="24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25"/>
          <p:cNvSpPr/>
          <p:nvPr/>
        </p:nvSpPr>
        <p:spPr>
          <a:xfrm flipH="1">
            <a:off x="5103000" y="2115720"/>
            <a:ext cx="307080" cy="291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26"/>
          <p:cNvSpPr/>
          <p:nvPr/>
        </p:nvSpPr>
        <p:spPr>
          <a:xfrm>
            <a:off x="7770240" y="2370240"/>
            <a:ext cx="610200" cy="22032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b1cbe9"/>
              </a:gs>
              <a:gs pos="50000">
                <a:srgbClr val="a2c1e4"/>
              </a:gs>
              <a:gs pos="100000">
                <a:srgbClr val="92b9e3"/>
              </a:gs>
            </a:gsLst>
            <a:lin ang="5400000"/>
          </a:gradFill>
          <a:ln w="648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S6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CustomShape 27"/>
          <p:cNvSpPr/>
          <p:nvPr/>
        </p:nvSpPr>
        <p:spPr>
          <a:xfrm>
            <a:off x="5712480" y="3852000"/>
            <a:ext cx="610200" cy="220320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 w="6480">
            <a:solidFill>
              <a:schemeClr val="accent1">
                <a:lumMod val="7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p38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8"/>
          <p:cNvSpPr/>
          <p:nvPr/>
        </p:nvSpPr>
        <p:spPr>
          <a:xfrm>
            <a:off x="7313760" y="41760"/>
            <a:ext cx="610200" cy="22032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b1cbe9"/>
              </a:gs>
              <a:gs pos="50000">
                <a:srgbClr val="a2c1e4"/>
              </a:gs>
              <a:gs pos="100000">
                <a:srgbClr val="92b9e3"/>
              </a:gs>
            </a:gsLst>
            <a:lin ang="5400000"/>
          </a:gradFill>
          <a:ln w="648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IGF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CustomShape 29"/>
          <p:cNvSpPr/>
          <p:nvPr/>
        </p:nvSpPr>
        <p:spPr>
          <a:xfrm>
            <a:off x="6537240" y="41760"/>
            <a:ext cx="610200" cy="22032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b1cbe9"/>
              </a:gs>
              <a:gs pos="50000">
                <a:srgbClr val="a2c1e4"/>
              </a:gs>
              <a:gs pos="100000">
                <a:srgbClr val="92b9e3"/>
              </a:gs>
            </a:gsLst>
            <a:lin ang="5400000"/>
          </a:gradFill>
          <a:ln w="648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FGF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CustomShape 30"/>
          <p:cNvSpPr/>
          <p:nvPr/>
        </p:nvSpPr>
        <p:spPr>
          <a:xfrm>
            <a:off x="4920480" y="41760"/>
            <a:ext cx="610200" cy="22032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b1cbe9"/>
              </a:gs>
              <a:gs pos="50000">
                <a:srgbClr val="a2c1e4"/>
              </a:gs>
              <a:gs pos="100000">
                <a:srgbClr val="92b9e3"/>
              </a:gs>
            </a:gsLst>
            <a:lin ang="5400000"/>
          </a:gradFill>
          <a:ln w="648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TGF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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CustomShape 31"/>
          <p:cNvSpPr/>
          <p:nvPr/>
        </p:nvSpPr>
        <p:spPr>
          <a:xfrm>
            <a:off x="6769800" y="4280760"/>
            <a:ext cx="610200" cy="220320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 w="6480">
            <a:solidFill>
              <a:schemeClr val="accent1">
                <a:lumMod val="7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Chk1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CustomShape 32"/>
          <p:cNvSpPr/>
          <p:nvPr/>
        </p:nvSpPr>
        <p:spPr>
          <a:xfrm>
            <a:off x="6314760" y="5361120"/>
            <a:ext cx="610200" cy="22032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b1cbe9"/>
              </a:gs>
              <a:gs pos="50000">
                <a:srgbClr val="a2c1e4"/>
              </a:gs>
              <a:gs pos="100000">
                <a:srgbClr val="92b9e3"/>
              </a:gs>
            </a:gsLst>
            <a:lin ang="5400000"/>
          </a:gradFill>
          <a:ln w="648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Cdk1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CustomShape 33"/>
          <p:cNvSpPr/>
          <p:nvPr/>
        </p:nvSpPr>
        <p:spPr>
          <a:xfrm>
            <a:off x="5850720" y="4905360"/>
            <a:ext cx="866520" cy="22032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b1cbe9"/>
              </a:gs>
              <a:gs pos="50000">
                <a:srgbClr val="a2c1e4"/>
              </a:gs>
              <a:gs pos="100000">
                <a:srgbClr val="92b9e3"/>
              </a:gs>
            </a:gsLst>
            <a:lin ang="5400000"/>
          </a:gradFill>
          <a:ln w="648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Cdc25B/C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CustomShape 34"/>
          <p:cNvSpPr/>
          <p:nvPr/>
        </p:nvSpPr>
        <p:spPr>
          <a:xfrm>
            <a:off x="4560480" y="4902840"/>
            <a:ext cx="732960" cy="22032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b1cbe9"/>
              </a:gs>
              <a:gs pos="50000">
                <a:srgbClr val="a2c1e4"/>
              </a:gs>
              <a:gs pos="100000">
                <a:srgbClr val="92b9e3"/>
              </a:gs>
            </a:gsLst>
            <a:lin ang="5400000"/>
          </a:gradFill>
          <a:ln w="648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HSP27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35"/>
          <p:cNvSpPr/>
          <p:nvPr/>
        </p:nvSpPr>
        <p:spPr>
          <a:xfrm>
            <a:off x="7169040" y="1972800"/>
            <a:ext cx="799200" cy="220320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 w="6480">
            <a:solidFill>
              <a:schemeClr val="accent1">
                <a:lumMod val="7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mTORC1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36"/>
          <p:cNvSpPr/>
          <p:nvPr/>
        </p:nvSpPr>
        <p:spPr>
          <a:xfrm>
            <a:off x="5225760" y="262440"/>
            <a:ext cx="410400" cy="21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37"/>
          <p:cNvSpPr/>
          <p:nvPr/>
        </p:nvSpPr>
        <p:spPr>
          <a:xfrm flipH="1">
            <a:off x="6703560" y="1685520"/>
            <a:ext cx="610920" cy="141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38"/>
          <p:cNvSpPr/>
          <p:nvPr/>
        </p:nvSpPr>
        <p:spPr>
          <a:xfrm>
            <a:off x="7009560" y="1937880"/>
            <a:ext cx="559080" cy="3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39"/>
          <p:cNvSpPr/>
          <p:nvPr/>
        </p:nvSpPr>
        <p:spPr>
          <a:xfrm>
            <a:off x="7569000" y="2193480"/>
            <a:ext cx="506160" cy="176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40"/>
          <p:cNvSpPr/>
          <p:nvPr/>
        </p:nvSpPr>
        <p:spPr>
          <a:xfrm>
            <a:off x="6991200" y="1389240"/>
            <a:ext cx="721080" cy="18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41"/>
          <p:cNvSpPr/>
          <p:nvPr/>
        </p:nvSpPr>
        <p:spPr>
          <a:xfrm>
            <a:off x="6283800" y="5126040"/>
            <a:ext cx="335520" cy="23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42"/>
          <p:cNvSpPr/>
          <p:nvPr/>
        </p:nvSpPr>
        <p:spPr>
          <a:xfrm flipH="1">
            <a:off x="6685920" y="702720"/>
            <a:ext cx="970560" cy="57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43"/>
          <p:cNvSpPr/>
          <p:nvPr/>
        </p:nvSpPr>
        <p:spPr>
          <a:xfrm flipH="1">
            <a:off x="5285880" y="4073760"/>
            <a:ext cx="763200" cy="35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44"/>
          <p:cNvSpPr/>
          <p:nvPr/>
        </p:nvSpPr>
        <p:spPr>
          <a:xfrm flipH="1">
            <a:off x="4926960" y="4644720"/>
            <a:ext cx="326880" cy="257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45"/>
          <p:cNvSpPr/>
          <p:nvPr/>
        </p:nvSpPr>
        <p:spPr>
          <a:xfrm flipH="1" flipV="1">
            <a:off x="5409000" y="2517120"/>
            <a:ext cx="608400" cy="1333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c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6"/>
          <p:cNvSpPr/>
          <p:nvPr/>
        </p:nvSpPr>
        <p:spPr>
          <a:xfrm flipH="1">
            <a:off x="7335360" y="2193480"/>
            <a:ext cx="233280" cy="165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c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47"/>
          <p:cNvSpPr/>
          <p:nvPr/>
        </p:nvSpPr>
        <p:spPr>
          <a:xfrm>
            <a:off x="5254200" y="4644720"/>
            <a:ext cx="1029240" cy="260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c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48"/>
          <p:cNvSpPr/>
          <p:nvPr/>
        </p:nvSpPr>
        <p:spPr>
          <a:xfrm>
            <a:off x="7454520" y="3559320"/>
            <a:ext cx="610200" cy="22032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b1cbe9"/>
              </a:gs>
              <a:gs pos="50000">
                <a:srgbClr val="a2c1e4"/>
              </a:gs>
              <a:gs pos="100000">
                <a:srgbClr val="92b9e3"/>
              </a:gs>
            </a:gsLst>
            <a:lin ang="5400000"/>
          </a:gradFill>
          <a:ln w="648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ATM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49"/>
          <p:cNvSpPr/>
          <p:nvPr/>
        </p:nvSpPr>
        <p:spPr>
          <a:xfrm>
            <a:off x="6314760" y="3535920"/>
            <a:ext cx="610200" cy="22032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b1cbe9"/>
              </a:gs>
              <a:gs pos="50000">
                <a:srgbClr val="a2c1e4"/>
              </a:gs>
              <a:gs pos="100000">
                <a:srgbClr val="92b9e3"/>
              </a:gs>
            </a:gsLst>
            <a:lin ang="5400000"/>
          </a:gradFill>
          <a:ln w="648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ATR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50"/>
          <p:cNvSpPr/>
          <p:nvPr/>
        </p:nvSpPr>
        <p:spPr>
          <a:xfrm>
            <a:off x="10067040" y="5880600"/>
            <a:ext cx="881640" cy="220320"/>
          </a:xfrm>
          <a:prstGeom prst="roundRect">
            <a:avLst>
              <a:gd name="adj" fmla="val 50000"/>
            </a:avLst>
          </a:prstGeom>
          <a:noFill/>
          <a:ln w="648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Apoptosis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51"/>
          <p:cNvSpPr/>
          <p:nvPr/>
        </p:nvSpPr>
        <p:spPr>
          <a:xfrm>
            <a:off x="8380800" y="4380480"/>
            <a:ext cx="663840" cy="15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52"/>
          <p:cNvSpPr/>
          <p:nvPr/>
        </p:nvSpPr>
        <p:spPr>
          <a:xfrm>
            <a:off x="7759800" y="3780000"/>
            <a:ext cx="315360" cy="489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53"/>
          <p:cNvSpPr/>
          <p:nvPr/>
        </p:nvSpPr>
        <p:spPr>
          <a:xfrm flipH="1">
            <a:off x="6283800" y="4391280"/>
            <a:ext cx="485280" cy="514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c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54"/>
          <p:cNvSpPr/>
          <p:nvPr/>
        </p:nvSpPr>
        <p:spPr>
          <a:xfrm>
            <a:off x="6620040" y="3756600"/>
            <a:ext cx="454680" cy="523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55"/>
          <p:cNvSpPr/>
          <p:nvPr/>
        </p:nvSpPr>
        <p:spPr>
          <a:xfrm>
            <a:off x="7770240" y="4270320"/>
            <a:ext cx="610200" cy="22032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b1cbe9"/>
              </a:gs>
              <a:gs pos="50000">
                <a:srgbClr val="a2c1e4"/>
              </a:gs>
              <a:gs pos="100000">
                <a:srgbClr val="92b9e3"/>
              </a:gs>
            </a:gsLst>
            <a:lin ang="5400000"/>
          </a:gradFill>
          <a:ln w="648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Chk2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56"/>
          <p:cNvSpPr/>
          <p:nvPr/>
        </p:nvSpPr>
        <p:spPr>
          <a:xfrm>
            <a:off x="8978040" y="5272200"/>
            <a:ext cx="750960" cy="22032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b1cbe9"/>
              </a:gs>
              <a:gs pos="50000">
                <a:srgbClr val="a2c1e4"/>
              </a:gs>
              <a:gs pos="100000">
                <a:srgbClr val="92b9e3"/>
              </a:gs>
            </a:gsLst>
            <a:lin ang="5400000"/>
          </a:gradFill>
          <a:ln w="648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Cdk4,6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57"/>
          <p:cNvSpPr/>
          <p:nvPr/>
        </p:nvSpPr>
        <p:spPr>
          <a:xfrm>
            <a:off x="11044440" y="5870160"/>
            <a:ext cx="1099800" cy="222840"/>
          </a:xfrm>
          <a:prstGeom prst="roundRect">
            <a:avLst>
              <a:gd name="adj" fmla="val 50000"/>
            </a:avLst>
          </a:prstGeom>
          <a:noFill/>
          <a:ln w="648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Senescence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58"/>
          <p:cNvSpPr/>
          <p:nvPr/>
        </p:nvSpPr>
        <p:spPr>
          <a:xfrm>
            <a:off x="9043200" y="4858920"/>
            <a:ext cx="610200" cy="22032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b1cbe9"/>
              </a:gs>
              <a:gs pos="50000">
                <a:srgbClr val="a2c1e4"/>
              </a:gs>
              <a:gs pos="100000">
                <a:srgbClr val="92b9e3"/>
              </a:gs>
            </a:gsLst>
            <a:lin ang="5400000"/>
          </a:gradFill>
          <a:ln w="648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p21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59"/>
          <p:cNvSpPr/>
          <p:nvPr/>
        </p:nvSpPr>
        <p:spPr>
          <a:xfrm>
            <a:off x="9045360" y="4425120"/>
            <a:ext cx="610200" cy="22032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b1cbe9"/>
              </a:gs>
              <a:gs pos="50000">
                <a:srgbClr val="a2c1e4"/>
              </a:gs>
              <a:gs pos="100000">
                <a:srgbClr val="92b9e3"/>
              </a:gs>
            </a:gsLst>
            <a:lin ang="5400000"/>
          </a:gradFill>
          <a:ln w="648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p53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60"/>
          <p:cNvSpPr/>
          <p:nvPr/>
        </p:nvSpPr>
        <p:spPr>
          <a:xfrm>
            <a:off x="9714960" y="4619160"/>
            <a:ext cx="1879200" cy="1250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61"/>
          <p:cNvSpPr/>
          <p:nvPr/>
        </p:nvSpPr>
        <p:spPr>
          <a:xfrm flipH="1">
            <a:off x="9347760" y="4645800"/>
            <a:ext cx="1800" cy="212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62"/>
          <p:cNvSpPr/>
          <p:nvPr/>
        </p:nvSpPr>
        <p:spPr>
          <a:xfrm>
            <a:off x="8863200" y="5894280"/>
            <a:ext cx="1064160" cy="251640"/>
          </a:xfrm>
          <a:prstGeom prst="roundRect">
            <a:avLst>
              <a:gd name="adj" fmla="val 50000"/>
            </a:avLst>
          </a:prstGeom>
          <a:noFill/>
          <a:ln w="648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Proliferation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63"/>
          <p:cNvSpPr/>
          <p:nvPr/>
        </p:nvSpPr>
        <p:spPr>
          <a:xfrm flipH="1">
            <a:off x="6685200" y="702720"/>
            <a:ext cx="173880" cy="57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64"/>
          <p:cNvSpPr/>
          <p:nvPr/>
        </p:nvSpPr>
        <p:spPr>
          <a:xfrm flipH="1">
            <a:off x="3964680" y="2580120"/>
            <a:ext cx="308520" cy="720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custDash>
              <a:ds d="700000" sp="500000"/>
            </a:custDash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65"/>
          <p:cNvSpPr/>
          <p:nvPr/>
        </p:nvSpPr>
        <p:spPr>
          <a:xfrm flipH="1">
            <a:off x="5976720" y="702720"/>
            <a:ext cx="882720" cy="348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custDash>
              <a:ds d="700000" sp="500000"/>
            </a:custDash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66"/>
          <p:cNvSpPr/>
          <p:nvPr/>
        </p:nvSpPr>
        <p:spPr>
          <a:xfrm>
            <a:off x="4370760" y="3305160"/>
            <a:ext cx="610200" cy="22032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b1cbe9"/>
              </a:gs>
              <a:gs pos="50000">
                <a:srgbClr val="a2c1e4"/>
              </a:gs>
              <a:gs pos="100000">
                <a:srgbClr val="92b9e3"/>
              </a:gs>
            </a:gsLst>
            <a:lin ang="5400000"/>
          </a:gradFill>
          <a:ln w="648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ROS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67"/>
          <p:cNvSpPr/>
          <p:nvPr/>
        </p:nvSpPr>
        <p:spPr>
          <a:xfrm flipH="1" rot="16200000">
            <a:off x="7344000" y="2418840"/>
            <a:ext cx="2231280" cy="1781280"/>
          </a:xfrm>
          <a:prstGeom prst="curvedConnector3">
            <a:avLst>
              <a:gd name="adj1" fmla="val 50000"/>
            </a:avLst>
          </a:prstGeom>
          <a:noFill/>
          <a:ln w="6480">
            <a:solidFill>
              <a:srgbClr val="5b9bd5"/>
            </a:solidFill>
            <a:custDash>
              <a:ds d="700000" sp="500000"/>
            </a:custDash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68"/>
          <p:cNvSpPr/>
          <p:nvPr/>
        </p:nvSpPr>
        <p:spPr>
          <a:xfrm flipH="1" rot="16200000">
            <a:off x="6441840" y="3648600"/>
            <a:ext cx="207720" cy="1056600"/>
          </a:xfrm>
          <a:prstGeom prst="curvedConnector3">
            <a:avLst>
              <a:gd name="adj1" fmla="val 50000"/>
            </a:avLst>
          </a:prstGeom>
          <a:noFill/>
          <a:ln w="6480">
            <a:solidFill>
              <a:srgbClr val="5b9bd5"/>
            </a:solidFill>
            <a:custDash>
              <a:ds d="700000" sp="500000"/>
            </a:custDash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69"/>
          <p:cNvSpPr/>
          <p:nvPr/>
        </p:nvSpPr>
        <p:spPr>
          <a:xfrm flipH="1" flipV="1">
            <a:off x="4274280" y="2580120"/>
            <a:ext cx="1743120" cy="1271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c00000"/>
            </a:solidFill>
            <a:custDash>
              <a:ds d="700000" sp="500000"/>
            </a:custDash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70"/>
          <p:cNvSpPr/>
          <p:nvPr/>
        </p:nvSpPr>
        <p:spPr>
          <a:xfrm>
            <a:off x="5411160" y="2115720"/>
            <a:ext cx="606600" cy="173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71"/>
          <p:cNvSpPr/>
          <p:nvPr/>
        </p:nvSpPr>
        <p:spPr>
          <a:xfrm flipH="1" flipV="1" rot="5400000">
            <a:off x="4241520" y="2440440"/>
            <a:ext cx="1299600" cy="429120"/>
          </a:xfrm>
          <a:prstGeom prst="curvedConnector2">
            <a:avLst/>
          </a:prstGeom>
          <a:noFill/>
          <a:ln w="6480">
            <a:solidFill>
              <a:srgbClr val="5b9bd5"/>
            </a:solidFill>
            <a:custDash>
              <a:ds d="700000" sp="500000"/>
            </a:custDash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72"/>
          <p:cNvSpPr/>
          <p:nvPr/>
        </p:nvSpPr>
        <p:spPr>
          <a:xfrm>
            <a:off x="4618800" y="2469600"/>
            <a:ext cx="56880" cy="834840"/>
          </a:xfrm>
          <a:prstGeom prst="curvedConnector2">
            <a:avLst/>
          </a:prstGeom>
          <a:noFill/>
          <a:ln w="6480">
            <a:solidFill>
              <a:srgbClr val="5b9bd5"/>
            </a:solidFill>
            <a:custDash>
              <a:ds d="700000" sp="500000"/>
            </a:custDash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73"/>
          <p:cNvSpPr/>
          <p:nvPr/>
        </p:nvSpPr>
        <p:spPr>
          <a:xfrm flipV="1">
            <a:off x="36000" y="4841280"/>
            <a:ext cx="350640" cy="1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74"/>
          <p:cNvSpPr/>
          <p:nvPr/>
        </p:nvSpPr>
        <p:spPr>
          <a:xfrm>
            <a:off x="415800" y="4727520"/>
            <a:ext cx="6962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Activation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75"/>
          <p:cNvSpPr/>
          <p:nvPr/>
        </p:nvSpPr>
        <p:spPr>
          <a:xfrm flipV="1">
            <a:off x="26640" y="5108760"/>
            <a:ext cx="350640" cy="1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c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76"/>
          <p:cNvSpPr/>
          <p:nvPr/>
        </p:nvSpPr>
        <p:spPr>
          <a:xfrm>
            <a:off x="416880" y="4982040"/>
            <a:ext cx="6764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Inhibition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77"/>
          <p:cNvSpPr/>
          <p:nvPr/>
        </p:nvSpPr>
        <p:spPr>
          <a:xfrm>
            <a:off x="36000" y="5266440"/>
            <a:ext cx="1396080" cy="220320"/>
          </a:xfrm>
          <a:prstGeom prst="roundRect">
            <a:avLst>
              <a:gd name="adj" fmla="val 50000"/>
            </a:avLst>
          </a:prstGeom>
          <a:solidFill>
            <a:srgbClr val="aed09e"/>
          </a:solidFill>
          <a:ln w="6480">
            <a:solidFill>
              <a:srgbClr val="70ad4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Inhibition targets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78"/>
          <p:cNvSpPr/>
          <p:nvPr/>
        </p:nvSpPr>
        <p:spPr>
          <a:xfrm>
            <a:off x="10033560" y="6243480"/>
            <a:ext cx="948600" cy="220320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 w="6480">
            <a:solidFill>
              <a:schemeClr val="accent1">
                <a:lumMod val="7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cCaspase3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79"/>
          <p:cNvSpPr/>
          <p:nvPr/>
        </p:nvSpPr>
        <p:spPr>
          <a:xfrm>
            <a:off x="10024920" y="6464160"/>
            <a:ext cx="948600" cy="220320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 w="6480">
            <a:solidFill>
              <a:schemeClr val="accent1">
                <a:lumMod val="7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cPARP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80"/>
          <p:cNvSpPr/>
          <p:nvPr/>
        </p:nvSpPr>
        <p:spPr>
          <a:xfrm>
            <a:off x="10508040" y="6101280"/>
            <a:ext cx="360" cy="141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c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81"/>
          <p:cNvSpPr/>
          <p:nvPr/>
        </p:nvSpPr>
        <p:spPr>
          <a:xfrm>
            <a:off x="36000" y="5586840"/>
            <a:ext cx="1396080" cy="220320"/>
          </a:xfrm>
          <a:prstGeom prst="roundRect">
            <a:avLst>
              <a:gd name="adj" fmla="val 50000"/>
            </a:avLst>
          </a:prstGeom>
          <a:solidFill>
            <a:srgbClr val="f5b195"/>
          </a:solidFill>
          <a:ln w="6480">
            <a:solidFill>
              <a:srgbClr val="ee854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Readout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82"/>
          <p:cNvSpPr/>
          <p:nvPr/>
        </p:nvSpPr>
        <p:spPr>
          <a:xfrm flipH="1" rot="10800000">
            <a:off x="4602240" y="2469600"/>
            <a:ext cx="671760" cy="945360"/>
          </a:xfrm>
          <a:prstGeom prst="curvedConnector3">
            <a:avLst>
              <a:gd name="adj1" fmla="val -34005"/>
            </a:avLst>
          </a:prstGeom>
          <a:noFill/>
          <a:ln w="6480">
            <a:solidFill>
              <a:srgbClr val="c00000"/>
            </a:solidFill>
            <a:custDash>
              <a:ds d="700000" sp="500000"/>
            </a:custDash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83"/>
          <p:cNvSpPr/>
          <p:nvPr/>
        </p:nvSpPr>
        <p:spPr>
          <a:xfrm flipH="1" rot="10800000">
            <a:off x="5331240" y="2469600"/>
            <a:ext cx="1401120" cy="1877040"/>
          </a:xfrm>
          <a:prstGeom prst="curvedConnector3">
            <a:avLst>
              <a:gd name="adj1" fmla="val -16313"/>
            </a:avLst>
          </a:prstGeom>
          <a:noFill/>
          <a:ln w="6480">
            <a:solidFill>
              <a:srgbClr val="c00000"/>
            </a:solidFill>
            <a:custDash>
              <a:ds d="700000" sp="500000"/>
            </a:custDash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84"/>
          <p:cNvSpPr/>
          <p:nvPr/>
        </p:nvSpPr>
        <p:spPr>
          <a:xfrm>
            <a:off x="4077000" y="1899360"/>
            <a:ext cx="610200" cy="220320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 w="6480">
            <a:solidFill>
              <a:schemeClr val="accent1">
                <a:lumMod val="7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MEK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85"/>
          <p:cNvSpPr/>
          <p:nvPr/>
        </p:nvSpPr>
        <p:spPr>
          <a:xfrm>
            <a:off x="6434640" y="3010680"/>
            <a:ext cx="849600" cy="21924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9999"/>
              </a:gs>
              <a:gs pos="100000">
                <a:srgbClr val="ff5050"/>
              </a:gs>
            </a:gsLst>
            <a:lin ang="5400000"/>
          </a:gradFill>
          <a:ln w="1260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DSB/SSB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86"/>
          <p:cNvSpPr/>
          <p:nvPr/>
        </p:nvSpPr>
        <p:spPr>
          <a:xfrm flipH="1">
            <a:off x="6620040" y="3230280"/>
            <a:ext cx="239040" cy="30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5b9bd5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87"/>
          <p:cNvSpPr/>
          <p:nvPr/>
        </p:nvSpPr>
        <p:spPr>
          <a:xfrm>
            <a:off x="6859440" y="3230280"/>
            <a:ext cx="900000" cy="328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5b9bd5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88"/>
          <p:cNvSpPr/>
          <p:nvPr/>
        </p:nvSpPr>
        <p:spPr>
          <a:xfrm>
            <a:off x="7201440" y="4915800"/>
            <a:ext cx="866520" cy="22032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b1cbe9"/>
              </a:gs>
              <a:gs pos="50000">
                <a:srgbClr val="a2c1e4"/>
              </a:gs>
              <a:gs pos="100000">
                <a:srgbClr val="92b9e3"/>
              </a:gs>
            </a:gsLst>
            <a:lin ang="5400000"/>
          </a:gradFill>
          <a:ln w="648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Cdc25A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89"/>
          <p:cNvSpPr/>
          <p:nvPr/>
        </p:nvSpPr>
        <p:spPr>
          <a:xfrm>
            <a:off x="7075080" y="4501440"/>
            <a:ext cx="559440" cy="41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c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90"/>
          <p:cNvSpPr/>
          <p:nvPr/>
        </p:nvSpPr>
        <p:spPr>
          <a:xfrm flipH="1">
            <a:off x="7634880" y="4490640"/>
            <a:ext cx="440640" cy="42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c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91"/>
          <p:cNvSpPr/>
          <p:nvPr/>
        </p:nvSpPr>
        <p:spPr>
          <a:xfrm>
            <a:off x="5254200" y="4644720"/>
            <a:ext cx="2379960" cy="27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c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92"/>
          <p:cNvSpPr/>
          <p:nvPr/>
        </p:nvSpPr>
        <p:spPr>
          <a:xfrm rot="5400000">
            <a:off x="6271560" y="3503160"/>
            <a:ext cx="95040" cy="601560"/>
          </a:xfrm>
          <a:prstGeom prst="curvedConnector3">
            <a:avLst>
              <a:gd name="adj1" fmla="val 50000"/>
            </a:avLst>
          </a:prstGeom>
          <a:noFill/>
          <a:ln w="6480">
            <a:solidFill>
              <a:srgbClr val="5b9bd5"/>
            </a:solidFill>
            <a:custDash>
              <a:ds d="700000" sp="500000"/>
            </a:custDash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93"/>
          <p:cNvSpPr/>
          <p:nvPr/>
        </p:nvSpPr>
        <p:spPr>
          <a:xfrm>
            <a:off x="7323120" y="5321880"/>
            <a:ext cx="610200" cy="22032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b1cbe9"/>
              </a:gs>
              <a:gs pos="50000">
                <a:srgbClr val="a2c1e4"/>
              </a:gs>
              <a:gs pos="100000">
                <a:srgbClr val="92b9e3"/>
              </a:gs>
            </a:gsLst>
            <a:lin ang="5400000"/>
          </a:gradFill>
          <a:ln w="648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Cdk2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94"/>
          <p:cNvSpPr/>
          <p:nvPr/>
        </p:nvSpPr>
        <p:spPr>
          <a:xfrm flipH="1">
            <a:off x="7627680" y="5136480"/>
            <a:ext cx="6120" cy="18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95"/>
          <p:cNvSpPr/>
          <p:nvPr/>
        </p:nvSpPr>
        <p:spPr>
          <a:xfrm flipH="1">
            <a:off x="6620040" y="5136480"/>
            <a:ext cx="1014480" cy="224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96"/>
          <p:cNvSpPr/>
          <p:nvPr/>
        </p:nvSpPr>
        <p:spPr>
          <a:xfrm>
            <a:off x="7263720" y="4194720"/>
            <a:ext cx="156600" cy="1602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97"/>
          <p:cNvSpPr/>
          <p:nvPr/>
        </p:nvSpPr>
        <p:spPr>
          <a:xfrm>
            <a:off x="5193720" y="4827960"/>
            <a:ext cx="156600" cy="1602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98"/>
          <p:cNvSpPr/>
          <p:nvPr/>
        </p:nvSpPr>
        <p:spPr>
          <a:xfrm>
            <a:off x="6195240" y="3793320"/>
            <a:ext cx="156600" cy="1602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99"/>
          <p:cNvSpPr/>
          <p:nvPr/>
        </p:nvSpPr>
        <p:spPr>
          <a:xfrm>
            <a:off x="8297280" y="4199040"/>
            <a:ext cx="156600" cy="1602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100"/>
          <p:cNvSpPr/>
          <p:nvPr/>
        </p:nvSpPr>
        <p:spPr>
          <a:xfrm>
            <a:off x="6607440" y="4836240"/>
            <a:ext cx="156600" cy="1602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101"/>
          <p:cNvSpPr/>
          <p:nvPr/>
        </p:nvSpPr>
        <p:spPr>
          <a:xfrm>
            <a:off x="6824160" y="5318280"/>
            <a:ext cx="156600" cy="1602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102"/>
          <p:cNvSpPr/>
          <p:nvPr/>
        </p:nvSpPr>
        <p:spPr>
          <a:xfrm>
            <a:off x="7857720" y="5261400"/>
            <a:ext cx="156600" cy="1602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103"/>
          <p:cNvSpPr/>
          <p:nvPr/>
        </p:nvSpPr>
        <p:spPr>
          <a:xfrm>
            <a:off x="115200" y="1871640"/>
            <a:ext cx="29228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 DOI: 10.1124/mol.113.090365 and citations therein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104"/>
          <p:cNvSpPr/>
          <p:nvPr/>
        </p:nvSpPr>
        <p:spPr>
          <a:xfrm>
            <a:off x="4911480" y="459432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105"/>
          <p:cNvSpPr/>
          <p:nvPr/>
        </p:nvSpPr>
        <p:spPr>
          <a:xfrm>
            <a:off x="5450040" y="402372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106"/>
          <p:cNvSpPr/>
          <p:nvPr/>
        </p:nvSpPr>
        <p:spPr>
          <a:xfrm>
            <a:off x="6709320" y="3840120"/>
            <a:ext cx="469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1,4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107"/>
          <p:cNvSpPr/>
          <p:nvPr/>
        </p:nvSpPr>
        <p:spPr>
          <a:xfrm>
            <a:off x="7689240" y="3765960"/>
            <a:ext cx="469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1,4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108"/>
          <p:cNvSpPr/>
          <p:nvPr/>
        </p:nvSpPr>
        <p:spPr>
          <a:xfrm>
            <a:off x="6822000" y="463608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109"/>
          <p:cNvSpPr/>
          <p:nvPr/>
        </p:nvSpPr>
        <p:spPr>
          <a:xfrm>
            <a:off x="6205320" y="506412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110"/>
          <p:cNvSpPr/>
          <p:nvPr/>
        </p:nvSpPr>
        <p:spPr>
          <a:xfrm>
            <a:off x="108360" y="2053800"/>
            <a:ext cx="20372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 doi: 10.1016/j.cell.2015.05.053.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111"/>
          <p:cNvSpPr/>
          <p:nvPr/>
        </p:nvSpPr>
        <p:spPr>
          <a:xfrm>
            <a:off x="5567760" y="461916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112"/>
          <p:cNvSpPr/>
          <p:nvPr/>
        </p:nvSpPr>
        <p:spPr>
          <a:xfrm>
            <a:off x="6956280" y="502920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113"/>
          <p:cNvSpPr/>
          <p:nvPr/>
        </p:nvSpPr>
        <p:spPr>
          <a:xfrm>
            <a:off x="7579440" y="505224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114"/>
          <p:cNvSpPr/>
          <p:nvPr/>
        </p:nvSpPr>
        <p:spPr>
          <a:xfrm>
            <a:off x="6351120" y="4435920"/>
            <a:ext cx="469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1,4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115"/>
          <p:cNvSpPr/>
          <p:nvPr/>
        </p:nvSpPr>
        <p:spPr>
          <a:xfrm>
            <a:off x="7203600" y="4447080"/>
            <a:ext cx="469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1,4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116"/>
          <p:cNvSpPr/>
          <p:nvPr/>
        </p:nvSpPr>
        <p:spPr>
          <a:xfrm>
            <a:off x="7880400" y="448092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117"/>
          <p:cNvSpPr/>
          <p:nvPr/>
        </p:nvSpPr>
        <p:spPr>
          <a:xfrm>
            <a:off x="8138520" y="3786480"/>
            <a:ext cx="986400" cy="578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118"/>
          <p:cNvSpPr/>
          <p:nvPr/>
        </p:nvSpPr>
        <p:spPr>
          <a:xfrm>
            <a:off x="8476200" y="3741840"/>
            <a:ext cx="520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1, 3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119"/>
          <p:cNvSpPr/>
          <p:nvPr/>
        </p:nvSpPr>
        <p:spPr>
          <a:xfrm>
            <a:off x="87840" y="2222640"/>
            <a:ext cx="21272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 doi.org/10.3389/fgene/2016.00204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120"/>
          <p:cNvSpPr/>
          <p:nvPr/>
        </p:nvSpPr>
        <p:spPr>
          <a:xfrm>
            <a:off x="8541720" y="4182480"/>
            <a:ext cx="469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1,4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121"/>
          <p:cNvSpPr/>
          <p:nvPr/>
        </p:nvSpPr>
        <p:spPr>
          <a:xfrm>
            <a:off x="9343080" y="454860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122"/>
          <p:cNvSpPr/>
          <p:nvPr/>
        </p:nvSpPr>
        <p:spPr>
          <a:xfrm>
            <a:off x="9350640" y="500256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123"/>
          <p:cNvSpPr/>
          <p:nvPr/>
        </p:nvSpPr>
        <p:spPr>
          <a:xfrm>
            <a:off x="2146320" y="4849920"/>
            <a:ext cx="2194560" cy="37908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124"/>
          <p:cNvSpPr/>
          <p:nvPr/>
        </p:nvSpPr>
        <p:spPr>
          <a:xfrm>
            <a:off x="2005920" y="3990600"/>
            <a:ext cx="250380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blue bubble is *not*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nucleus, but indi-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cates the DDR pathway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125"/>
          <p:cNvSpPr/>
          <p:nvPr/>
        </p:nvSpPr>
        <p:spPr>
          <a:xfrm>
            <a:off x="122040" y="2390400"/>
            <a:ext cx="277200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"/>
              </a:rPr>
              <a:t>4 https://doi.org/10.1016/j.mrgentox.2018.05.018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126"/>
          <p:cNvSpPr/>
          <p:nvPr/>
        </p:nvSpPr>
        <p:spPr>
          <a:xfrm>
            <a:off x="7032240" y="355860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127"/>
          <p:cNvSpPr/>
          <p:nvPr/>
        </p:nvSpPr>
        <p:spPr>
          <a:xfrm flipV="1" rot="10800000">
            <a:off x="7454520" y="3967200"/>
            <a:ext cx="1096920" cy="297360"/>
          </a:xfrm>
          <a:prstGeom prst="curvedConnector3">
            <a:avLst>
              <a:gd name="adj1" fmla="val 50000"/>
            </a:avLst>
          </a:prstGeom>
          <a:noFill/>
          <a:ln w="6480">
            <a:solidFill>
              <a:srgbClr val="5b9bd5"/>
            </a:solidFill>
            <a:custDash>
              <a:ds d="700000" sp="500000"/>
            </a:custDash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128"/>
          <p:cNvSpPr/>
          <p:nvPr/>
        </p:nvSpPr>
        <p:spPr>
          <a:xfrm flipH="1">
            <a:off x="9353520" y="5067720"/>
            <a:ext cx="15120" cy="20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c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129"/>
          <p:cNvSpPr/>
          <p:nvPr/>
        </p:nvSpPr>
        <p:spPr>
          <a:xfrm>
            <a:off x="9369000" y="5528880"/>
            <a:ext cx="25920" cy="36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130"/>
          <p:cNvSpPr/>
          <p:nvPr/>
        </p:nvSpPr>
        <p:spPr>
          <a:xfrm>
            <a:off x="7812360" y="5567760"/>
            <a:ext cx="1014840" cy="27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c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131"/>
          <p:cNvSpPr/>
          <p:nvPr/>
        </p:nvSpPr>
        <p:spPr>
          <a:xfrm>
            <a:off x="6728400" y="5601960"/>
            <a:ext cx="2134440" cy="417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c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132"/>
          <p:cNvSpPr/>
          <p:nvPr/>
        </p:nvSpPr>
        <p:spPr>
          <a:xfrm>
            <a:off x="7222320" y="5773320"/>
            <a:ext cx="98712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G2/M checkpoint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133"/>
          <p:cNvSpPr/>
          <p:nvPr/>
        </p:nvSpPr>
        <p:spPr>
          <a:xfrm>
            <a:off x="7935840" y="5582880"/>
            <a:ext cx="10130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Intra S checkpoint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134"/>
          <p:cNvSpPr/>
          <p:nvPr/>
        </p:nvSpPr>
        <p:spPr>
          <a:xfrm>
            <a:off x="9303120" y="5551200"/>
            <a:ext cx="93240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G1/s checkpoint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135"/>
          <p:cNvSpPr/>
          <p:nvPr/>
        </p:nvSpPr>
        <p:spPr>
          <a:xfrm>
            <a:off x="9718200" y="4727520"/>
            <a:ext cx="789480" cy="1152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136"/>
          <p:cNvSpPr/>
          <p:nvPr/>
        </p:nvSpPr>
        <p:spPr>
          <a:xfrm>
            <a:off x="7568640" y="6451200"/>
            <a:ext cx="2198880" cy="252360"/>
          </a:xfrm>
          <a:prstGeom prst="roundRect">
            <a:avLst>
              <a:gd name="adj" fmla="val 50000"/>
            </a:avLst>
          </a:prstGeom>
          <a:noFill/>
          <a:ln w="648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Mitotic Catastrophe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137"/>
          <p:cNvSpPr/>
          <p:nvPr/>
        </p:nvSpPr>
        <p:spPr>
          <a:xfrm flipH="1">
            <a:off x="9292320" y="6146280"/>
            <a:ext cx="101880" cy="27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custDash>
              <a:ds d="700000" sp="500000"/>
            </a:custDash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138"/>
          <p:cNvSpPr/>
          <p:nvPr/>
        </p:nvSpPr>
        <p:spPr>
          <a:xfrm flipH="1" rot="16200000">
            <a:off x="5400000" y="4409280"/>
            <a:ext cx="3317400" cy="1018800"/>
          </a:xfrm>
          <a:prstGeom prst="curvedConnector2">
            <a:avLst/>
          </a:prstGeom>
          <a:noFill/>
          <a:ln w="6480">
            <a:solidFill>
              <a:srgbClr val="5b9bd5"/>
            </a:solidFill>
            <a:custDash>
              <a:ds d="700000" sp="500000"/>
            </a:custDash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139"/>
          <p:cNvSpPr/>
          <p:nvPr/>
        </p:nvSpPr>
        <p:spPr>
          <a:xfrm>
            <a:off x="257760" y="6136920"/>
            <a:ext cx="527544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Regarding TP53 mutations, please assume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All TP53 mutations result in loss of TP53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P21 etc. proliferative control (G1/S checkpoint lost)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R273H gain-of-function lead, in addition, to loss of apoptosis induction downstream of TP53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LibreOffice/5.3.6.1$Linux_X86_64 LibreOffice_project/30$Build-1</Application>
  <Words>160</Words>
  <Paragraphs>83</Paragraphs>
  <Company>Charité Universitaetsmedizin Berlin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2019-11-18T14:48:35Z</dcterms:created>
  <dc:creator>Morkel, Markus</dc:creator>
  <dc:description/>
  <dc:language>en-US</dc:language>
  <cp:lastModifiedBy/>
  <dcterms:modified xsi:type="dcterms:W3CDTF">2019-11-18T17:31:06Z</dcterms:modified>
  <cp:revision>9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Charité Universitaetsmedizin Berlin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Breitbild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</Properties>
</file>