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360" r:id="rId3"/>
    <p:sldId id="365" r:id="rId4"/>
    <p:sldId id="370" r:id="rId5"/>
    <p:sldId id="367" r:id="rId6"/>
    <p:sldId id="380" r:id="rId7"/>
    <p:sldId id="372" r:id="rId8"/>
    <p:sldId id="375" r:id="rId9"/>
    <p:sldId id="261" r:id="rId10"/>
    <p:sldId id="3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0612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omi  Waterlow" userId="6350534f-faf1-47d3-94f2-1db8ba930cbe" providerId="ADAL" clId="{4CBA8F25-7E23-3F44-8307-D08E9BD96FED}"/>
    <pc:docChg chg="modSld">
      <pc:chgData name="Naomi  Waterlow" userId="6350534f-faf1-47d3-94f2-1db8ba930cbe" providerId="ADAL" clId="{4CBA8F25-7E23-3F44-8307-D08E9BD96FED}" dt="2022-04-11T08:25:45.359" v="18" actId="20577"/>
      <pc:docMkLst>
        <pc:docMk/>
      </pc:docMkLst>
      <pc:sldChg chg="modSp mod">
        <pc:chgData name="Naomi  Waterlow" userId="6350534f-faf1-47d3-94f2-1db8ba930cbe" providerId="ADAL" clId="{4CBA8F25-7E23-3F44-8307-D08E9BD96FED}" dt="2022-04-11T08:25:45.359" v="18" actId="20577"/>
        <pc:sldMkLst>
          <pc:docMk/>
          <pc:sldMk cId="3726586283" sldId="360"/>
        </pc:sldMkLst>
        <pc:spChg chg="mod">
          <ac:chgData name="Naomi  Waterlow" userId="6350534f-faf1-47d3-94f2-1db8ba930cbe" providerId="ADAL" clId="{4CBA8F25-7E23-3F44-8307-D08E9BD96FED}" dt="2022-04-11T08:25:45.359" v="18" actId="20577"/>
          <ac:spMkLst>
            <pc:docMk/>
            <pc:sldMk cId="3726586283" sldId="360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37CE-5763-4E9C-87B4-48002B25A2B2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7612B-FDD8-4967-9018-DCF31AA2C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0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7612B-FDD8-4967-9018-DCF31AA2C5E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7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suggested plan -&gt; let us know if you have other ideas regarding the vaccination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7612B-FDD8-4967-9018-DCF31AA2C5E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3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7612B-FDD8-4967-9018-DCF31AA2C5E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7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F0DF-929E-4D19-A8BE-8D5C9826C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8D7D5-317C-4E71-91CE-964BF788A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41FA-9C42-42F3-9D9D-853BA761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C8EC-4106-4F6B-986D-5F6ADA12FB3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B879-5E49-46D3-B039-64FA9C77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1228-0363-4936-923B-DEA6CA2A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3CDA-837C-472C-B972-2E474E573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14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661C-79D5-4CB3-8BA6-B4A40088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B57DD-075A-4388-8798-437CF10AC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D4FF-CC20-40E6-B99D-9BE57291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C8EC-4106-4F6B-986D-5F6ADA12FB3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FC21-777B-400B-8201-759957E3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1E03-3E35-4404-BD63-63BD39A4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3CDA-837C-472C-B972-2E474E573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4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D4230-DFDE-4E0B-89C8-28A6B9A69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7E7C1-DE52-480C-9AE2-89974F0FA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697F-F6D7-4071-B03C-38D96431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C8EC-4106-4F6B-986D-5F6ADA12FB3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2EC9-FF5D-41EE-BDF7-39584476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BAE1-1ECD-4C2C-BD86-40A6B0E0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3CDA-837C-472C-B972-2E474E573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3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560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096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23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8332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583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1951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173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947269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51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10198235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284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0BEAF-D73E-FD46-8083-267C76AD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CBC-C216-E544-9877-709AE9D36084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CD974-7164-9345-91BC-A6A5DE7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9F139-7087-5D4F-A1E7-7E3236C4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A069-B7B4-3949-B1C5-6D73BE22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8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4BCE-B9E0-476E-8EE9-E3DC0310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9B2E-6B3E-4279-BF3D-91F7FC1E3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84A6-FBA6-48C1-9764-7AE372D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C8EC-4106-4F6B-986D-5F6ADA12FB3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EBE2-5288-4013-B42B-BE880D27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F4FA4-8389-4D40-9D41-E2CAC5F6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3CDA-837C-472C-B972-2E474E573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0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E774-F79D-492B-98DD-7FC38987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958A-07A2-4FA7-9673-2FD718DD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7C7B0-2C4A-4283-9475-C57DE164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C8EC-4106-4F6B-986D-5F6ADA12FB3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B823F-D29D-4E03-83D3-789DF60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0B46-2F93-40A1-A922-9E29E9D8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3CDA-837C-472C-B972-2E474E573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3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19D2-E921-4DE3-9044-3A194959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EA04-8D85-4522-97E9-B7BE6082A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2A188-6C6E-4FF9-9FEC-FC158DA2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7A9DE-B4F3-452D-AED9-9D6CD5F7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C8EC-4106-4F6B-986D-5F6ADA12FB3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8798-558A-42F6-8BB9-E713A0FC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A0369-9283-45D4-A43E-7C836DA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3CDA-837C-472C-B972-2E474E573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8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C910-45E4-4876-B968-BF38131C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BF9-44C6-45B1-839B-D8AE04AB3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621F2-0873-43C2-8991-2D809530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8EF7A-B2DC-49C7-AF1A-D87294F9F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80A57-4E0C-4239-8C3E-6A9C9690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0A184-7030-4B51-9273-F2C66462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C8EC-4106-4F6B-986D-5F6ADA12FB3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349E5-B572-4F1B-A14E-CB542719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6564C-72AA-478A-8FA6-3F998C58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3CDA-837C-472C-B972-2E474E573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86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C874-3F3F-4AD8-81FE-BF5F4697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E89CA-C1C7-425C-8315-456F3FB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C8EC-4106-4F6B-986D-5F6ADA12FB3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08FF1-F669-48A9-A5C4-8E948658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74AB2-B169-402F-8007-6A24B6AC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3CDA-837C-472C-B972-2E474E573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35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37372-378F-49B2-8D01-99D21E5B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C8EC-4106-4F6B-986D-5F6ADA12FB3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46A2B-69A1-458B-95E5-CAB34EA4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739CF-F86A-4CB8-AC4B-AB58A90D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3CDA-837C-472C-B972-2E474E573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32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5ADE-AD22-4425-9F9A-695A4BD5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82A4-C646-4CE0-AE1D-05BC01E5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23E15-0AB3-4CAA-A6BA-72679A356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B1227-EC6E-4524-A270-86977AC7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C8EC-4106-4F6B-986D-5F6ADA12FB3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5289A-A7B4-4B93-85A7-424E4629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EDD7-2474-475D-884E-F9108CB3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3CDA-837C-472C-B972-2E474E573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5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67DF-4038-4DF3-980D-70699DAA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1A4C7-E330-4136-861C-6DB62C602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95CB9-66E2-4DFD-BB3A-B6014EDDA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F1CE4-23D1-4C06-AE61-F270A06D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C8EC-4106-4F6B-986D-5F6ADA12FB3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14A35-E44B-4D99-989A-2C9C5F20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0969F-EBD9-417A-BE69-8A2C1569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3CDA-837C-472C-B972-2E474E573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82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66863-D0A2-41AE-BEB1-5AC4DBC7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75E7E-812A-4C10-9C1A-15D77F1D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CA58-86DC-4B1C-9D16-4B61DA13D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4C8EC-4106-4F6B-986D-5F6ADA12FB3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A4824-D388-460D-8611-8FB576534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4AD3-22CC-4A2A-B79E-9466CBC1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23CDA-837C-472C-B972-2E474E573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9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1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3721" y="2116335"/>
            <a:ext cx="965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tx2"/>
                </a:solidFill>
                <a:latin typeface="Constantia" panose="02030602050306030303" pitchFamily="18" charset="0"/>
              </a:rPr>
              <a:t>NextGen Flu </a:t>
            </a:r>
            <a:r>
              <a:rPr lang="en-GB" sz="4000">
                <a:solidFill>
                  <a:schemeClr val="tx2"/>
                </a:solidFill>
                <a:latin typeface="Constantia" panose="02030602050306030303" pitchFamily="18" charset="0"/>
              </a:rPr>
              <a:t>vaccine project</a:t>
            </a:r>
            <a:endParaRPr lang="en-GB" sz="4000" dirty="0">
              <a:solidFill>
                <a:schemeClr val="tx2"/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8D75DD-11F4-C94F-81F3-CA96EEA8A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8150" y="5478708"/>
            <a:ext cx="1167376" cy="831172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12D890CF-E3D1-FB4E-9112-AC130F387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08" y="5331307"/>
            <a:ext cx="1184857" cy="1125974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F497C453-3C6A-6149-AA09-1AEE88C9C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081" y="5532344"/>
            <a:ext cx="1905000" cy="72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E71B29-E093-1940-AADE-6B452AA10B94}"/>
              </a:ext>
            </a:extLst>
          </p:cNvPr>
          <p:cNvSpPr txBox="1"/>
          <p:nvPr/>
        </p:nvSpPr>
        <p:spPr>
          <a:xfrm>
            <a:off x="10607869" y="5601994"/>
            <a:ext cx="105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l Nile" pitchFamily="2" charset="-78"/>
                <a:cs typeface="Al Nile" pitchFamily="2" charset="-78"/>
              </a:rPr>
              <a:t>R2R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B7319-D3FB-C64D-9F89-A503D57201F7}"/>
              </a:ext>
            </a:extLst>
          </p:cNvPr>
          <p:cNvSpPr txBox="1"/>
          <p:nvPr/>
        </p:nvSpPr>
        <p:spPr>
          <a:xfrm>
            <a:off x="2572428" y="3516562"/>
            <a:ext cx="703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Team: Naomi Waterlow, Sreejith Radhakrishnan, Rosalind </a:t>
            </a:r>
            <a:r>
              <a:rPr lang="en-US" dirty="0" err="1"/>
              <a:t>Eggo</a:t>
            </a:r>
            <a:r>
              <a:rPr lang="en-US" dirty="0"/>
              <a:t>, Mark Jit</a:t>
            </a:r>
          </a:p>
        </p:txBody>
      </p:sp>
    </p:spTree>
    <p:extLst>
      <p:ext uri="{BB962C8B-B14F-4D97-AF65-F5344CB8AC3E}">
        <p14:creationId xmlns:p14="http://schemas.microsoft.com/office/powerpoint/2010/main" val="372658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8F7220-BA3E-48CD-A108-3B87A149F9F6}"/>
              </a:ext>
            </a:extLst>
          </p:cNvPr>
          <p:cNvSpPr/>
          <p:nvPr/>
        </p:nvSpPr>
        <p:spPr>
          <a:xfrm>
            <a:off x="299031" y="1305340"/>
            <a:ext cx="113709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Potential </a:t>
            </a:r>
            <a:r>
              <a:rPr lang="en-GB" sz="2400" b="1" dirty="0"/>
              <a:t>benefits of next generation vaccines</a:t>
            </a:r>
            <a:r>
              <a:rPr lang="en-GB" sz="2400" dirty="0"/>
              <a:t>: longer duration, greater efficacy/breadth of protection, potential use as pre-pandemic vaccines, potential use in countries with multiple epidemics a year.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Estimate the </a:t>
            </a:r>
            <a:r>
              <a:rPr lang="en-GB" sz="2400" b="1" dirty="0"/>
              <a:t>incremental health and economic impact </a:t>
            </a:r>
            <a:r>
              <a:rPr lang="en-GB" sz="2400" dirty="0"/>
              <a:t>of next generation vaccines in seasonal and pandemic situations in key countries, compared to current vaccines.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Use these results to estimate the </a:t>
            </a:r>
            <a:r>
              <a:rPr lang="en-GB" sz="2400" b="1" dirty="0"/>
              <a:t>potential market size </a:t>
            </a:r>
            <a:r>
              <a:rPr lang="en-GB" sz="2400" dirty="0"/>
              <a:t>for these vaccines under different price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These estimates can then be used to inform potential R&amp;D </a:t>
            </a:r>
            <a:r>
              <a:rPr lang="en-GB" sz="2400" b="1" dirty="0"/>
              <a:t>investments</a:t>
            </a:r>
            <a:r>
              <a:rPr lang="en-GB" sz="2400" dirty="0"/>
              <a:t> by research funders and manufacturers, as well as the return on investment on vaccines for both producers and countries.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CED366-755F-2E43-8751-3FCB7C61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5268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1BE764-C562-46D9-B771-2B89E9DF64C3}"/>
              </a:ext>
            </a:extLst>
          </p:cNvPr>
          <p:cNvGraphicFramePr>
            <a:graphicFrameLocks noGrp="1"/>
          </p:cNvGraphicFramePr>
          <p:nvPr/>
        </p:nvGraphicFramePr>
        <p:xfrm>
          <a:off x="437934" y="1541693"/>
          <a:ext cx="11365186" cy="44805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04318">
                  <a:extLst>
                    <a:ext uri="{9D8B030D-6E8A-4147-A177-3AD203B41FA5}">
                      <a16:colId xmlns:a16="http://schemas.microsoft.com/office/drawing/2014/main" val="3031722607"/>
                    </a:ext>
                  </a:extLst>
                </a:gridCol>
                <a:gridCol w="4204785">
                  <a:extLst>
                    <a:ext uri="{9D8B030D-6E8A-4147-A177-3AD203B41FA5}">
                      <a16:colId xmlns:a16="http://schemas.microsoft.com/office/drawing/2014/main" val="826651603"/>
                    </a:ext>
                  </a:extLst>
                </a:gridCol>
                <a:gridCol w="4656083">
                  <a:extLst>
                    <a:ext uri="{9D8B030D-6E8A-4147-A177-3AD203B41FA5}">
                      <a16:colId xmlns:a16="http://schemas.microsoft.com/office/drawing/2014/main" val="416879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Improved influenza vaccines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Universal influenza A vaccines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51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Projected year of licensure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Target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Children 6-59 months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All clinical risk groups including children 6-59 months 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5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Duration of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At least one year/influenza season (equal or better than current vaccines)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At least 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Clinical efficacy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Better than current vaccines for either vaccine-matched or drifted strains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Better than current vaccines for vaccine-matched AND drifted strains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0481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EC82EFE-1359-C140-859D-865BD8AF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Flu Vaccines: WHO PPC</a:t>
            </a:r>
          </a:p>
        </p:txBody>
      </p:sp>
    </p:spTree>
    <p:extLst>
      <p:ext uri="{BB962C8B-B14F-4D97-AF65-F5344CB8AC3E}">
        <p14:creationId xmlns:p14="http://schemas.microsoft.com/office/powerpoint/2010/main" val="292184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3EBA4B-03B8-43A7-ACD7-B38CF6546C53}"/>
              </a:ext>
            </a:extLst>
          </p:cNvPr>
          <p:cNvSpPr txBox="1"/>
          <p:nvPr/>
        </p:nvSpPr>
        <p:spPr>
          <a:xfrm>
            <a:off x="476038" y="1217108"/>
            <a:ext cx="113495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Year 1 (Dec 2021 – Nov 2022)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Use calibrated models of seasonal influenza in two settings (Kenya + LMIC in Asia)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Compare the impact and cost-effectiveness of current vs. next generation influenza vaccines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r>
              <a:rPr lang="en-GB" sz="3200" dirty="0"/>
              <a:t>Year 2 (Dec 2022 – Nov 2023) subject to funding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Extrapolate model findings to other parts of the 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Analyse the impact of next generation vaccines in pandemic situations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772B6-D8D7-F148-96E5-C0C0550D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67297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7DA5-5EB3-BA4F-804E-80578141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Dawa</a:t>
            </a:r>
            <a:r>
              <a:rPr lang="en-US" dirty="0"/>
              <a:t> et al. (2020)  - influenza in Kenya</a:t>
            </a:r>
          </a:p>
        </p:txBody>
      </p:sp>
      <p:pic>
        <p:nvPicPr>
          <p:cNvPr id="5" name="Content Placeholder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CCF9B195-59F6-844D-9E8E-B412A306F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2" y="1126095"/>
            <a:ext cx="7426578" cy="56528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F8182-CF94-A34A-A5E4-7D6766E11C8D}"/>
              </a:ext>
            </a:extLst>
          </p:cNvPr>
          <p:cNvSpPr txBox="1"/>
          <p:nvPr/>
        </p:nvSpPr>
        <p:spPr>
          <a:xfrm>
            <a:off x="8069581" y="2308860"/>
            <a:ext cx="34975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Epidemics fit with </a:t>
            </a:r>
            <a:r>
              <a:rPr lang="en-US" i="1" dirty="0" err="1"/>
              <a:t>fluevidencesynthesis</a:t>
            </a:r>
            <a:r>
              <a:rPr lang="en-US" dirty="0"/>
              <a:t> R package</a:t>
            </a:r>
          </a:p>
          <a:p>
            <a:endParaRPr lang="en-US" dirty="0"/>
          </a:p>
          <a:p>
            <a:r>
              <a:rPr lang="en-US" dirty="0"/>
              <a:t>SEEIIR epidemic model, with vaccination.</a:t>
            </a:r>
          </a:p>
          <a:p>
            <a:endParaRPr lang="en-US" dirty="0"/>
          </a:p>
          <a:p>
            <a:r>
              <a:rPr lang="en-US" dirty="0"/>
              <a:t>Parameters estimated: transmissibility,  age-specific susceptibility, age-specific ascertainment rates, initial number of infections</a:t>
            </a:r>
          </a:p>
        </p:txBody>
      </p:sp>
    </p:spTree>
    <p:extLst>
      <p:ext uri="{BB962C8B-B14F-4D97-AF65-F5344CB8AC3E}">
        <p14:creationId xmlns:p14="http://schemas.microsoft.com/office/powerpoint/2010/main" val="121176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AC35-ECDE-1C42-AE15-88877DE2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71C3-4121-B34E-8204-987E53A5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57486"/>
            <a:ext cx="4278489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vaccination to persist for more than one season, with waning and ageing of vaccinated individuals.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a background Force of Infection for “off-season”, by fitting a Poisson to the cases. This can then be reduced dependent on the Vaccination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33109-DC69-FE45-BFAA-8379C8252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23" y="1258073"/>
            <a:ext cx="5486910" cy="3327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39B424-2960-024A-B9C6-9B016EA2D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088" y="4585897"/>
            <a:ext cx="7217269" cy="227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3BD9-4C14-7A4B-AE09-6D2C2D3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modelling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4771C4-CEE3-1B46-A090-42A327A89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31"/>
          <a:stretch/>
        </p:blipFill>
        <p:spPr>
          <a:xfrm>
            <a:off x="834390" y="902368"/>
            <a:ext cx="10523220" cy="5773392"/>
          </a:xfrm>
          <a:prstGeom prst="rect">
            <a:avLst/>
          </a:prstGeom>
        </p:spPr>
      </p:pic>
      <p:pic>
        <p:nvPicPr>
          <p:cNvPr id="26" name="Content Placeholder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E71CD141-5734-C44B-B174-C40EADC97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35" t="15352" r="3523" b="68697"/>
          <a:stretch/>
        </p:blipFill>
        <p:spPr>
          <a:xfrm>
            <a:off x="7141210" y="2429510"/>
            <a:ext cx="1050290" cy="1050290"/>
          </a:xfrm>
        </p:spPr>
      </p:pic>
      <p:pic>
        <p:nvPicPr>
          <p:cNvPr id="27" name="Content Placeholder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844DBFDE-1BD3-3644-A1FD-9B396900FE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18" t="53545" r="4432" b="37244"/>
          <a:stretch/>
        </p:blipFill>
        <p:spPr>
          <a:xfrm>
            <a:off x="6798310" y="4442780"/>
            <a:ext cx="1828800" cy="673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C9BFCC-8A0F-8340-A99C-595A48C5690B}"/>
              </a:ext>
            </a:extLst>
          </p:cNvPr>
          <p:cNvSpPr txBox="1"/>
          <p:nvPr/>
        </p:nvSpPr>
        <p:spPr>
          <a:xfrm>
            <a:off x="1248410" y="3429000"/>
            <a:ext cx="19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 whole time period</a:t>
            </a:r>
          </a:p>
        </p:txBody>
      </p:sp>
    </p:spTree>
    <p:extLst>
      <p:ext uri="{BB962C8B-B14F-4D97-AF65-F5344CB8AC3E}">
        <p14:creationId xmlns:p14="http://schemas.microsoft.com/office/powerpoint/2010/main" val="87378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EA86-D489-1749-A78B-45B86A5D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vaccine scenarios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B1EE-C34B-0840-9F54-AA7BB011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vaccine </a:t>
            </a:r>
            <a:r>
              <a:rPr lang="en-US" i="1" dirty="0"/>
              <a:t>(scenario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 vaccines </a:t>
            </a:r>
            <a:r>
              <a:rPr lang="en-US" i="1" dirty="0"/>
              <a:t>(scenario 4 –, 70/40 efficacy, 6months waning)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Incremental vaccines broadness </a:t>
            </a:r>
            <a:r>
              <a:rPr lang="en-US" i="1" dirty="0"/>
              <a:t>(scenario 75 – 70 efficacy, 3 years)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Incremental vaccines efficacy </a:t>
            </a:r>
            <a:r>
              <a:rPr lang="en-US" i="1" dirty="0"/>
              <a:t>(scenario 77 – 90/70 efficacy, 3 years)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Universal vaccines </a:t>
            </a:r>
            <a:r>
              <a:rPr lang="en-US" i="1" dirty="0"/>
              <a:t>(scenario 122 – 90 efficacy, 5 years)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C25522-AA04-3040-83D1-2F06D869D139}"/>
              </a:ext>
            </a:extLst>
          </p:cNvPr>
          <p:cNvGrpSpPr/>
          <p:nvPr/>
        </p:nvGrpSpPr>
        <p:grpSpPr>
          <a:xfrm>
            <a:off x="2095640" y="4155642"/>
            <a:ext cx="7452360" cy="1982436"/>
            <a:chOff x="2868930" y="1218401"/>
            <a:chExt cx="6248400" cy="2078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6CA26E-0BB5-6841-A0D0-44DD4ACE7E48}"/>
                </a:ext>
              </a:extLst>
            </p:cNvPr>
            <p:cNvSpPr txBox="1"/>
            <p:nvPr/>
          </p:nvSpPr>
          <p:spPr>
            <a:xfrm>
              <a:off x="3074670" y="1218401"/>
              <a:ext cx="6042660" cy="2031325"/>
            </a:xfrm>
            <a:prstGeom prst="rect">
              <a:avLst/>
            </a:prstGeom>
            <a:noFill/>
          </p:spPr>
          <p:txBody>
            <a:bodyPr wrap="square" numCol="1" rtlCol="0" anchor="ctr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/>
                <a:t>Waning of vaccination immunity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Build up of immunity for longer lasting vaccines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Ageing included, born susceptible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Different efficacy by flu subtype and season (SH and NH seasons)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Non-leaky immunity. I.e. % remain S, 1-% R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Used as input into transmission models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DFBB177-DA01-8D49-A4CF-E56B8AF1C916}"/>
                </a:ext>
              </a:extLst>
            </p:cNvPr>
            <p:cNvSpPr/>
            <p:nvPr/>
          </p:nvSpPr>
          <p:spPr>
            <a:xfrm>
              <a:off x="2868930" y="1218401"/>
              <a:ext cx="6248400" cy="207823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17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D2D2-A8D4-5C48-AA47-DDA07715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output over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A4A96-7314-9446-827F-F697BA3C0BD1}"/>
              </a:ext>
            </a:extLst>
          </p:cNvPr>
          <p:cNvSpPr txBox="1"/>
          <p:nvPr/>
        </p:nvSpPr>
        <p:spPr>
          <a:xfrm>
            <a:off x="9601200" y="2766060"/>
            <a:ext cx="27203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Aiming to focus on comparison between: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Currently available vaccines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Improved vaccines (WHO PPC)</a:t>
            </a:r>
          </a:p>
          <a:p>
            <a:pPr marL="285750" indent="-285750">
              <a:buFontTx/>
              <a:buChar char="-"/>
            </a:pPr>
            <a:r>
              <a:rPr lang="en-US" dirty="0"/>
              <a:t>Universal vaccines (WHO PPC)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713D2-465D-A04D-9912-9F75EF91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130"/>
            <a:ext cx="119253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0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Words>532</Words>
  <Application>Microsoft Macintosh PowerPoint</Application>
  <PresentationFormat>Widescreen</PresentationFormat>
  <Paragraphs>72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 Nile</vt:lpstr>
      <vt:lpstr>Arial</vt:lpstr>
      <vt:lpstr>Calibri</vt:lpstr>
      <vt:lpstr>Calibri Light</vt:lpstr>
      <vt:lpstr>Constantia</vt:lpstr>
      <vt:lpstr>Corbel</vt:lpstr>
      <vt:lpstr>merriweather</vt:lpstr>
      <vt:lpstr>open sans</vt:lpstr>
      <vt:lpstr>Office Theme</vt:lpstr>
      <vt:lpstr>Main_Presentation_Title_Page</vt:lpstr>
      <vt:lpstr>PowerPoint Presentation</vt:lpstr>
      <vt:lpstr>Overview</vt:lpstr>
      <vt:lpstr>Next Generation Flu Vaccines: WHO PPC</vt:lpstr>
      <vt:lpstr>Schedule</vt:lpstr>
      <vt:lpstr>Dawa et al. (2020)  - influenza in Kenya</vt:lpstr>
      <vt:lpstr>Major differences</vt:lpstr>
      <vt:lpstr>Overview of modelling</vt:lpstr>
      <vt:lpstr>Main vaccine scenarios of interest</vt:lpstr>
      <vt:lpstr>Combined output over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Jit</dc:creator>
  <cp:lastModifiedBy>Naomi  Waterlow</cp:lastModifiedBy>
  <cp:revision>46</cp:revision>
  <dcterms:created xsi:type="dcterms:W3CDTF">2021-12-01T18:40:23Z</dcterms:created>
  <dcterms:modified xsi:type="dcterms:W3CDTF">2022-04-11T08:25:46Z</dcterms:modified>
</cp:coreProperties>
</file>