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360" r:id="rId2"/>
    <p:sldId id="364" r:id="rId3"/>
    <p:sldId id="369" r:id="rId4"/>
    <p:sldId id="367" r:id="rId5"/>
    <p:sldId id="370" r:id="rId6"/>
    <p:sldId id="261" r:id="rId7"/>
    <p:sldId id="382" r:id="rId8"/>
    <p:sldId id="385" r:id="rId9"/>
    <p:sldId id="388" r:id="rId10"/>
    <p:sldId id="387" r:id="rId11"/>
    <p:sldId id="3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3" autoAdjust="0"/>
    <p:restoredTop sz="90247" autoAdjust="0"/>
  </p:normalViewPr>
  <p:slideViewPr>
    <p:cSldViewPr snapToGrid="0">
      <p:cViewPr varScale="1">
        <p:scale>
          <a:sx n="56" d="100"/>
          <a:sy n="56" d="100"/>
        </p:scale>
        <p:origin x="12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037CE-5763-4E9C-87B4-48002B25A2B2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7612B-FDD8-4967-9018-DCF31AA2C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00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398D-A3C2-2D4A-BB3F-7B427B5B32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28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>
                <a:latin typeface="Constantia" panose="02030602050306030303" pitchFamily="18" charset="0"/>
              </a:rPr>
              <a:t>Year 1 (Dec 2021 – Jan 2023)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200" dirty="0">
              <a:latin typeface="Constantia" panose="02030602050306030303" pitchFamily="18" charset="0"/>
            </a:endParaRPr>
          </a:p>
          <a:p>
            <a:r>
              <a:rPr lang="en-GB" sz="1200" dirty="0">
                <a:latin typeface="Constantia" panose="02030602050306030303" pitchFamily="18" charset="0"/>
              </a:rPr>
              <a:t>Year 2 (Feb 2023 – Nov 2023) subject to funding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200" dirty="0">
                <a:latin typeface="Constantia" panose="02030602050306030303" pitchFamily="18" charset="0"/>
              </a:rPr>
              <a:t>Extrapolate model findings to other parts of the world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200" dirty="0">
                <a:latin typeface="Constantia" panose="02030602050306030303" pitchFamily="18" charset="0"/>
              </a:rPr>
              <a:t>Analyse the global impact and cost-effectiveness of vaccine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200" dirty="0">
              <a:latin typeface="Constantia" panose="02030602050306030303" pitchFamily="18" charset="0"/>
            </a:endParaRPr>
          </a:p>
          <a:p>
            <a:r>
              <a:rPr lang="en-GB" sz="1200" dirty="0">
                <a:latin typeface="Constantia" panose="02030602050306030303" pitchFamily="18" charset="0"/>
              </a:rPr>
              <a:t>Year 3 (Dec 2023 – Dec 2024) Further work in discussion with WHO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7612B-FDD8-4967-9018-DCF31AA2C5E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75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7612B-FDD8-4967-9018-DCF31AA2C5E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322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_Slide_Dark_Gree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009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_Slide_Dark_Gree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623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_Slide_Dark_Gree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9483327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599" y="1477818"/>
            <a:ext cx="10972801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58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Slide_Gree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599" y="1477818"/>
            <a:ext cx="10972801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9419514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817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Dark_Gree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91919"/>
            <a:ext cx="6815667" cy="480728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Corbel" panose="020B0503020204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91919"/>
            <a:ext cx="4011084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Corbel" panose="020B05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79132"/>
            <a:ext cx="9472691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51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Gree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91919"/>
            <a:ext cx="6815667" cy="480728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Corbel" panose="020B0503020204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91919"/>
            <a:ext cx="4011084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Corbel" panose="020B05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10198235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28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0BEAF-D73E-FD46-8083-267C76AD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FCBC-C216-E544-9877-709AE9D3608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CD974-7164-9345-91BC-A6A5DE72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9F139-7087-5D4F-A1E7-7E3236C4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A069-B7B4-3949-B1C5-6D73BE22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8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10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6581" y="1739145"/>
            <a:ext cx="96536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tx2"/>
                </a:solidFill>
                <a:latin typeface="Constantia" panose="02030602050306030303" pitchFamily="18" charset="0"/>
              </a:rPr>
              <a:t>Modelling the potential health and economic impact of paediatric vaccination using next generation influenza vaccines in Kenya, UK and Thailand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5D66816C-699F-44C8-A2F4-5DF6549A0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10799" y="556839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Centers for Disease Control and Prevention - Wikipedia">
            <a:extLst>
              <a:ext uri="{FF2B5EF4-FFF2-40B4-BE49-F238E27FC236}">
                <a16:creationId xmlns:a16="http://schemas.microsoft.com/office/drawing/2014/main" id="{CDC52CD9-A405-466F-884E-A59735BA0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36759" y="5588945"/>
            <a:ext cx="1263354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CCA1C61-2623-4E03-8B2C-5ABADC987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5241" y="546383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FE23BC-8542-453F-B0F8-02F512A1A239}"/>
              </a:ext>
            </a:extLst>
          </p:cNvPr>
          <p:cNvSpPr txBox="1"/>
          <p:nvPr/>
        </p:nvSpPr>
        <p:spPr>
          <a:xfrm>
            <a:off x="9436759" y="5219268"/>
            <a:ext cx="189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Funders: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A5FA7E-7400-6ECF-D37E-7529A24D75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943" y="4900970"/>
            <a:ext cx="3208298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8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46C9-08C9-0080-24F1-EFF49D1C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results: Thailand</a:t>
            </a:r>
          </a:p>
        </p:txBody>
      </p:sp>
    </p:spTree>
    <p:extLst>
      <p:ext uri="{BB962C8B-B14F-4D97-AF65-F5344CB8AC3E}">
        <p14:creationId xmlns:p14="http://schemas.microsoft.com/office/powerpoint/2010/main" val="3452067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C0E6-38DA-3FD9-EDFB-4C461DB1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3A2A-8A1C-87D3-C548-53826FE4E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Next generation influenza vaccines are likely to result in fewer influenza cases and deliver greater health benefits than currently available seasonal vaccines.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Universal vaccines have the greatest value, and are likely to be cost-effective across a range of prices, willingness-to-pay thresholds and geographies.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However, even slightly improved vaccines are likely to deliver large benefits if they can extend the duration of protection of influenza vaccination.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7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8CA3-B2C9-EC4C-8A2A-AD681B51D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96" y="135296"/>
            <a:ext cx="9483327" cy="623236"/>
          </a:xfrm>
        </p:spPr>
        <p:txBody>
          <a:bodyPr>
            <a:normAutofit/>
          </a:bodyPr>
          <a:lstStyle/>
          <a:p>
            <a:r>
              <a:rPr lang="en-GB" dirty="0"/>
              <a:t>The team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6C7E6F-640B-4379-8BBC-8D742003B4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970924" y="1220067"/>
            <a:ext cx="1224829" cy="126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FC5B69-92DA-4A0D-9B62-165FD5B6B2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2530" y="2611326"/>
            <a:ext cx="1187019" cy="126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3E00C34-8605-4761-8803-5013E224E130}"/>
              </a:ext>
            </a:extLst>
          </p:cNvPr>
          <p:cNvSpPr txBox="1">
            <a:spLocks/>
          </p:cNvSpPr>
          <p:nvPr/>
        </p:nvSpPr>
        <p:spPr>
          <a:xfrm>
            <a:off x="2441874" y="4262999"/>
            <a:ext cx="4143862" cy="18655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401" kern="1200" baseline="0">
                <a:solidFill>
                  <a:schemeClr val="bg1"/>
                </a:solidFill>
                <a:latin typeface="merriweather" charset="0"/>
                <a:ea typeface="+mj-ea"/>
                <a:cs typeface="+mj-cs"/>
              </a:defRPr>
            </a:lvl1pPr>
          </a:lstStyle>
          <a:p>
            <a:endParaRPr lang="en-GB" sz="1600" dirty="0">
              <a:solidFill>
                <a:schemeClr val="tx2">
                  <a:lumMod val="75000"/>
                </a:schemeClr>
              </a:solidFill>
              <a:latin typeface="Helvetica Light" panose="020B0403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11CE911-D253-4483-AB03-51643F3E3D1E}"/>
              </a:ext>
            </a:extLst>
          </p:cNvPr>
          <p:cNvSpPr txBox="1">
            <a:spLocks/>
          </p:cNvSpPr>
          <p:nvPr/>
        </p:nvSpPr>
        <p:spPr>
          <a:xfrm>
            <a:off x="2232208" y="1268889"/>
            <a:ext cx="2671261" cy="845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401" kern="1200" baseline="0">
                <a:solidFill>
                  <a:schemeClr val="bg1"/>
                </a:solidFill>
                <a:latin typeface="merriweather" charset="0"/>
                <a:ea typeface="+mj-ea"/>
                <a:cs typeface="+mj-cs"/>
              </a:defRPr>
            </a:lvl1pPr>
          </a:lstStyle>
          <a:p>
            <a:r>
              <a:rPr lang="en-GB" sz="1600" b="1" dirty="0">
                <a:solidFill>
                  <a:schemeClr val="tx2">
                    <a:lumMod val="75000"/>
                  </a:schemeClr>
                </a:solidFill>
                <a:latin typeface="Helvetica Light" panose="020B0403020202020204" pitchFamily="34" charset="0"/>
              </a:rPr>
              <a:t>Mark Jit</a:t>
            </a:r>
          </a:p>
          <a:p>
            <a:r>
              <a:rPr lang="en-GB" sz="1600" dirty="0">
                <a:solidFill>
                  <a:schemeClr val="tx2">
                    <a:lumMod val="75000"/>
                  </a:schemeClr>
                </a:solidFill>
                <a:latin typeface="Helvetica Light" panose="020B0403020202020204" pitchFamily="34" charset="0"/>
              </a:rPr>
              <a:t>Professor of Vaccine Epidemiology, LSHTM</a:t>
            </a:r>
          </a:p>
        </p:txBody>
      </p:sp>
      <p:pic>
        <p:nvPicPr>
          <p:cNvPr id="6" name="Picture 5" descr="A person smiling at the camera&#10;&#10;Description automatically generated with medium confidence">
            <a:extLst>
              <a:ext uri="{FF2B5EF4-FFF2-40B4-BE49-F238E27FC236}">
                <a16:creationId xmlns:a16="http://schemas.microsoft.com/office/drawing/2014/main" id="{95F90D2A-051A-49F5-89B3-89A00A02ADD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826" y="4087495"/>
            <a:ext cx="1260000" cy="126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045BE2-AC03-4688-83AE-D255E439185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0826" y="5563665"/>
            <a:ext cx="1260000" cy="126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2" descr="Joseph Bresee - Influenza Pandemics - The Task Force for Global Health">
            <a:extLst>
              <a:ext uri="{FF2B5EF4-FFF2-40B4-BE49-F238E27FC236}">
                <a16:creationId xmlns:a16="http://schemas.microsoft.com/office/drawing/2014/main" id="{3D40CDC0-35D0-090F-25A0-00A2E0D6A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9895" y="2729025"/>
            <a:ext cx="1128273" cy="1260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Marie Mazur, PHARM.D - PIVI">
            <a:extLst>
              <a:ext uri="{FF2B5EF4-FFF2-40B4-BE49-F238E27FC236}">
                <a16:creationId xmlns:a16="http://schemas.microsoft.com/office/drawing/2014/main" id="{4DE8E8F1-569E-546C-AF3D-50FF839D9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4031" y="1220067"/>
            <a:ext cx="1260000" cy="1260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E140532D-7CF2-E076-14CF-040A74B2C3E2}"/>
              </a:ext>
            </a:extLst>
          </p:cNvPr>
          <p:cNvSpPr txBox="1">
            <a:spLocks/>
          </p:cNvSpPr>
          <p:nvPr/>
        </p:nvSpPr>
        <p:spPr>
          <a:xfrm>
            <a:off x="2287742" y="2745789"/>
            <a:ext cx="3120716" cy="845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401" kern="1200" baseline="0">
                <a:solidFill>
                  <a:schemeClr val="bg1"/>
                </a:solidFill>
                <a:latin typeface="merriweather" charset="0"/>
                <a:ea typeface="+mj-ea"/>
                <a:cs typeface="+mj-cs"/>
              </a:defRPr>
            </a:lvl1pPr>
          </a:lstStyle>
          <a:p>
            <a:r>
              <a:rPr lang="en-GB" sz="1600" b="1" dirty="0">
                <a:solidFill>
                  <a:schemeClr val="tx2">
                    <a:lumMod val="75000"/>
                  </a:schemeClr>
                </a:solidFill>
                <a:latin typeface="Helvetica Light" panose="020B0403020202020204" pitchFamily="34" charset="0"/>
              </a:rPr>
              <a:t>Rosalind Eggo</a:t>
            </a:r>
          </a:p>
          <a:p>
            <a:r>
              <a:rPr lang="en-GB" sz="1600" dirty="0">
                <a:solidFill>
                  <a:schemeClr val="tx2">
                    <a:lumMod val="75000"/>
                  </a:schemeClr>
                </a:solidFill>
                <a:latin typeface="Helvetica Light" panose="020B0403020202020204" pitchFamily="34" charset="0"/>
              </a:rPr>
              <a:t>Associate Professor, LSHTM</a:t>
            </a:r>
          </a:p>
          <a:p>
            <a:r>
              <a:rPr lang="en-GB" sz="1600" dirty="0">
                <a:solidFill>
                  <a:schemeClr val="tx2">
                    <a:lumMod val="75000"/>
                  </a:schemeClr>
                </a:solidFill>
                <a:latin typeface="Helvetica Light" panose="020B0403020202020204" pitchFamily="34" charset="0"/>
              </a:rPr>
              <a:t>Honorary position in Vaccine Evaluation, UKHSA</a:t>
            </a:r>
          </a:p>
          <a:p>
            <a:r>
              <a:rPr lang="en-GB" sz="1600" dirty="0">
                <a:solidFill>
                  <a:schemeClr val="tx2">
                    <a:lumMod val="75000"/>
                  </a:schemeClr>
                </a:solidFill>
                <a:latin typeface="Helvetica Light" panose="020B0403020202020204" pitchFamily="34" charset="0"/>
              </a:rPr>
              <a:t>HDR UK Innovation Fellow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8EB889F-3630-F84F-0551-253D787BAC02}"/>
              </a:ext>
            </a:extLst>
          </p:cNvPr>
          <p:cNvSpPr txBox="1">
            <a:spLocks/>
          </p:cNvSpPr>
          <p:nvPr/>
        </p:nvSpPr>
        <p:spPr>
          <a:xfrm>
            <a:off x="2287742" y="4222689"/>
            <a:ext cx="2671261" cy="845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401" kern="1200" baseline="0">
                <a:solidFill>
                  <a:schemeClr val="bg1"/>
                </a:solidFill>
                <a:latin typeface="merriweather" charset="0"/>
                <a:ea typeface="+mj-ea"/>
                <a:cs typeface="+mj-cs"/>
              </a:defRPr>
            </a:lvl1pPr>
          </a:lstStyle>
          <a:p>
            <a:r>
              <a:rPr lang="en-GB" sz="1600" b="1" dirty="0">
                <a:solidFill>
                  <a:schemeClr val="tx2">
                    <a:lumMod val="75000"/>
                  </a:schemeClr>
                </a:solidFill>
                <a:latin typeface="Helvetica Light" panose="020B0403020202020204" pitchFamily="34" charset="0"/>
              </a:rPr>
              <a:t>Naomi Waterlow</a:t>
            </a:r>
          </a:p>
          <a:p>
            <a:r>
              <a:rPr lang="en-GB" sz="1600" dirty="0">
                <a:solidFill>
                  <a:schemeClr val="tx2">
                    <a:lumMod val="75000"/>
                  </a:schemeClr>
                </a:solidFill>
                <a:latin typeface="Helvetica Light" panose="020B0403020202020204" pitchFamily="34" charset="0"/>
              </a:rPr>
              <a:t>Research Fellow, LSHTM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10FF85D-B032-778B-48FA-7685AC4BE308}"/>
              </a:ext>
            </a:extLst>
          </p:cNvPr>
          <p:cNvSpPr txBox="1">
            <a:spLocks/>
          </p:cNvSpPr>
          <p:nvPr/>
        </p:nvSpPr>
        <p:spPr>
          <a:xfrm>
            <a:off x="2441874" y="5699590"/>
            <a:ext cx="2671261" cy="845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401" kern="1200" baseline="0">
                <a:solidFill>
                  <a:schemeClr val="bg1"/>
                </a:solidFill>
                <a:latin typeface="merriweather" charset="0"/>
                <a:ea typeface="+mj-ea"/>
                <a:cs typeface="+mj-cs"/>
              </a:defRPr>
            </a:lvl1pPr>
          </a:lstStyle>
          <a:p>
            <a:r>
              <a:rPr lang="en-GB" sz="1600" b="1" dirty="0">
                <a:solidFill>
                  <a:schemeClr val="tx2">
                    <a:lumMod val="75000"/>
                  </a:schemeClr>
                </a:solidFill>
                <a:latin typeface="Helvetica Light" panose="020B0403020202020204" pitchFamily="34" charset="0"/>
              </a:rPr>
              <a:t>Sreejith Radhakrishnan</a:t>
            </a:r>
          </a:p>
          <a:p>
            <a:r>
              <a:rPr lang="en-GB" sz="1600" dirty="0">
                <a:solidFill>
                  <a:schemeClr val="tx2">
                    <a:lumMod val="75000"/>
                  </a:schemeClr>
                </a:solidFill>
                <a:latin typeface="Helvetica Light" panose="020B0403020202020204" pitchFamily="34" charset="0"/>
              </a:rPr>
              <a:t>Research Fellow, LSHTM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ED923EA6-F818-21F9-4A51-404DF06644BC}"/>
              </a:ext>
            </a:extLst>
          </p:cNvPr>
          <p:cNvSpPr txBox="1">
            <a:spLocks/>
          </p:cNvSpPr>
          <p:nvPr/>
        </p:nvSpPr>
        <p:spPr>
          <a:xfrm>
            <a:off x="7013757" y="1468213"/>
            <a:ext cx="1730193" cy="845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401" kern="1200" baseline="0">
                <a:solidFill>
                  <a:schemeClr val="bg1"/>
                </a:solidFill>
                <a:latin typeface="merriweather" charset="0"/>
                <a:ea typeface="+mj-ea"/>
                <a:cs typeface="+mj-cs"/>
              </a:defRPr>
            </a:lvl1pPr>
          </a:lstStyle>
          <a:p>
            <a:r>
              <a:rPr lang="en-GB" sz="1600" b="1" dirty="0">
                <a:solidFill>
                  <a:schemeClr val="tx2">
                    <a:lumMod val="75000"/>
                  </a:schemeClr>
                </a:solidFill>
                <a:latin typeface="Helvetica Light" panose="020B0403020202020204" pitchFamily="34" charset="0"/>
              </a:rPr>
              <a:t>Marie Mazur</a:t>
            </a:r>
          </a:p>
          <a:p>
            <a:r>
              <a:rPr lang="en-GB" sz="1600" dirty="0">
                <a:solidFill>
                  <a:schemeClr val="tx2">
                    <a:lumMod val="75000"/>
                  </a:schemeClr>
                </a:solidFill>
                <a:latin typeface="Helvetica Light" panose="020B0403020202020204" pitchFamily="34" charset="0"/>
              </a:rPr>
              <a:t>Taskforce for Global Health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0D6D9A8-6DD0-27B1-4A47-872D1E6299FF}"/>
              </a:ext>
            </a:extLst>
          </p:cNvPr>
          <p:cNvSpPr txBox="1">
            <a:spLocks/>
          </p:cNvSpPr>
          <p:nvPr/>
        </p:nvSpPr>
        <p:spPr>
          <a:xfrm>
            <a:off x="7013757" y="2952314"/>
            <a:ext cx="1607877" cy="845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401" kern="1200" baseline="0">
                <a:solidFill>
                  <a:schemeClr val="bg1"/>
                </a:solidFill>
                <a:latin typeface="merriweather" charset="0"/>
                <a:ea typeface="+mj-ea"/>
                <a:cs typeface="+mj-cs"/>
              </a:defRPr>
            </a:lvl1pPr>
          </a:lstStyle>
          <a:p>
            <a:r>
              <a:rPr lang="en-GB" sz="1600" b="1" dirty="0">
                <a:solidFill>
                  <a:schemeClr val="tx2">
                    <a:lumMod val="75000"/>
                  </a:schemeClr>
                </a:solidFill>
                <a:latin typeface="Helvetica Light" panose="020B0403020202020204" pitchFamily="34" charset="0"/>
              </a:rPr>
              <a:t>Joseph Bresee</a:t>
            </a:r>
          </a:p>
          <a:p>
            <a:r>
              <a:rPr lang="en-GB" sz="1600" dirty="0">
                <a:solidFill>
                  <a:schemeClr val="tx2">
                    <a:lumMod val="75000"/>
                  </a:schemeClr>
                </a:solidFill>
                <a:latin typeface="Helvetica Light" panose="020B0403020202020204" pitchFamily="34" charset="0"/>
              </a:rPr>
              <a:t>Taskforce for Global Health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477B0F-B7D7-89D5-BC0D-F6264D82706D}"/>
              </a:ext>
            </a:extLst>
          </p:cNvPr>
          <p:cNvSpPr/>
          <p:nvPr/>
        </p:nvSpPr>
        <p:spPr>
          <a:xfrm rot="16200000">
            <a:off x="-2203799" y="3778635"/>
            <a:ext cx="5436000" cy="3981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onstantia" panose="02030602050306030303" pitchFamily="18" charset="0"/>
              </a:rPr>
              <a:t>Investigators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9EF705-FC27-2717-86FB-C456D08EE359}"/>
              </a:ext>
            </a:extLst>
          </p:cNvPr>
          <p:cNvSpPr/>
          <p:nvPr/>
        </p:nvSpPr>
        <p:spPr>
          <a:xfrm rot="16200000">
            <a:off x="2498205" y="3778636"/>
            <a:ext cx="5436000" cy="3981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onstantia" panose="02030602050306030303" pitchFamily="18" charset="0"/>
              </a:rPr>
              <a:t>Key collaborators</a:t>
            </a:r>
          </a:p>
        </p:txBody>
      </p:sp>
      <p:pic>
        <p:nvPicPr>
          <p:cNvPr id="4" name="Picture 3" descr="A person with the arms crossed&#10;&#10;Description automatically generated with low confidence">
            <a:extLst>
              <a:ext uri="{FF2B5EF4-FFF2-40B4-BE49-F238E27FC236}">
                <a16:creationId xmlns:a16="http://schemas.microsoft.com/office/drawing/2014/main" id="{A07A6BF7-E98E-8CC5-8064-7FCD56184F3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88288" y="1562967"/>
            <a:ext cx="1259999" cy="126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A96499C4-5146-36D1-3CF5-C5E4AB7DEE82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8287" y="3112410"/>
            <a:ext cx="1260000" cy="126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026808F-AA04-0F13-007C-0D5CA4BEFB0A}"/>
              </a:ext>
            </a:extLst>
          </p:cNvPr>
          <p:cNvSpPr txBox="1">
            <a:spLocks/>
          </p:cNvSpPr>
          <p:nvPr/>
        </p:nvSpPr>
        <p:spPr>
          <a:xfrm>
            <a:off x="10087373" y="3309985"/>
            <a:ext cx="1856258" cy="845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401" kern="1200" baseline="0">
                <a:solidFill>
                  <a:schemeClr val="bg1"/>
                </a:solidFill>
                <a:latin typeface="merriweather" charset="0"/>
                <a:ea typeface="+mj-ea"/>
                <a:cs typeface="+mj-cs"/>
              </a:defRPr>
            </a:lvl1pPr>
          </a:lstStyle>
          <a:p>
            <a:r>
              <a:rPr lang="en-GB" sz="1600" b="1" dirty="0">
                <a:solidFill>
                  <a:schemeClr val="tx2">
                    <a:lumMod val="75000"/>
                  </a:schemeClr>
                </a:solidFill>
                <a:latin typeface="Helvetica Light" panose="020B0403020202020204" pitchFamily="34" charset="0"/>
              </a:rPr>
              <a:t>Edwin van Leeuwen</a:t>
            </a:r>
          </a:p>
          <a:p>
            <a:r>
              <a:rPr lang="en-GB" sz="1600" dirty="0">
                <a:solidFill>
                  <a:schemeClr val="tx2">
                    <a:lumMod val="75000"/>
                  </a:schemeClr>
                </a:solidFill>
                <a:latin typeface="Helvetica Light" panose="020B0403020202020204" pitchFamily="34" charset="0"/>
              </a:rPr>
              <a:t>UK Health Security Agency &amp; LSHTM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64D4838-4A7E-F84F-5CE0-FE8058086A10}"/>
              </a:ext>
            </a:extLst>
          </p:cNvPr>
          <p:cNvSpPr txBox="1">
            <a:spLocks/>
          </p:cNvSpPr>
          <p:nvPr/>
        </p:nvSpPr>
        <p:spPr>
          <a:xfrm>
            <a:off x="10073455" y="1667266"/>
            <a:ext cx="1854573" cy="845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401" kern="1200" baseline="0">
                <a:solidFill>
                  <a:schemeClr val="bg1"/>
                </a:solidFill>
                <a:latin typeface="merriweather" charset="0"/>
                <a:ea typeface="+mj-ea"/>
                <a:cs typeface="+mj-cs"/>
              </a:defRPr>
            </a:lvl1pPr>
          </a:lstStyle>
          <a:p>
            <a:r>
              <a:rPr lang="en-GB" sz="1600" b="1" dirty="0">
                <a:solidFill>
                  <a:schemeClr val="tx2">
                    <a:lumMod val="75000"/>
                  </a:schemeClr>
                </a:solidFill>
                <a:latin typeface="Helvetica Light" panose="020B0403020202020204" pitchFamily="34" charset="0"/>
              </a:rPr>
              <a:t>Jeannette Dawa</a:t>
            </a:r>
          </a:p>
          <a:p>
            <a:r>
              <a:rPr lang="en-GB" sz="1600" dirty="0">
                <a:solidFill>
                  <a:schemeClr val="tx2">
                    <a:lumMod val="75000"/>
                  </a:schemeClr>
                </a:solidFill>
                <a:latin typeface="Helvetica Light" panose="020B0403020202020204" pitchFamily="34" charset="0"/>
              </a:rPr>
              <a:t>Washington State University – Global Health Programs, Kenya</a:t>
            </a:r>
          </a:p>
        </p:txBody>
      </p:sp>
      <p:pic>
        <p:nvPicPr>
          <p:cNvPr id="13" name="Picture 12" descr="A picture containing person, outdoor, sitting, person&#10;&#10;Description automatically generated">
            <a:extLst>
              <a:ext uri="{FF2B5EF4-FFF2-40B4-BE49-F238E27FC236}">
                <a16:creationId xmlns:a16="http://schemas.microsoft.com/office/drawing/2014/main" id="{EC506125-6CC7-9F7F-C4AF-C2973E120B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950" y="4645519"/>
            <a:ext cx="1260000" cy="126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6F355D-866C-FE52-04D8-171B58AA89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492" y="4748456"/>
            <a:ext cx="1260000" cy="126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C4DC3CD-1A59-BC51-01CD-33305845C033}"/>
              </a:ext>
            </a:extLst>
          </p:cNvPr>
          <p:cNvSpPr txBox="1">
            <a:spLocks/>
          </p:cNvSpPr>
          <p:nvPr/>
        </p:nvSpPr>
        <p:spPr>
          <a:xfrm>
            <a:off x="7886854" y="5770834"/>
            <a:ext cx="2372639" cy="845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401" kern="1200" baseline="0">
                <a:solidFill>
                  <a:schemeClr val="bg1"/>
                </a:solidFill>
                <a:latin typeface="merriweather" charset="0"/>
                <a:ea typeface="+mj-ea"/>
                <a:cs typeface="+mj-cs"/>
              </a:defRPr>
            </a:lvl1pPr>
          </a:lstStyle>
          <a:p>
            <a:r>
              <a:rPr lang="en-GB" sz="1600" b="1" dirty="0">
                <a:solidFill>
                  <a:schemeClr val="tx2">
                    <a:lumMod val="75000"/>
                  </a:schemeClr>
                </a:solidFill>
                <a:latin typeface="Helvetica Light" panose="020B0403020202020204" pitchFamily="34" charset="0"/>
              </a:rPr>
              <a:t>Ben Cooper</a:t>
            </a:r>
          </a:p>
          <a:p>
            <a:r>
              <a:rPr lang="en-GB" sz="1600" dirty="0">
                <a:solidFill>
                  <a:schemeClr val="tx2">
                    <a:lumMod val="75000"/>
                  </a:schemeClr>
                </a:solidFill>
                <a:latin typeface="Helvetica Light" panose="020B0403020202020204" pitchFamily="34" charset="0"/>
              </a:rPr>
              <a:t>University of Oxford &amp; Mahidol-Oxford Tropical Medicine Research Unit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05C1CD5-2604-82F4-0016-956A5D64F59B}"/>
              </a:ext>
            </a:extLst>
          </p:cNvPr>
          <p:cNvSpPr txBox="1">
            <a:spLocks/>
          </p:cNvSpPr>
          <p:nvPr/>
        </p:nvSpPr>
        <p:spPr>
          <a:xfrm>
            <a:off x="10250342" y="5933539"/>
            <a:ext cx="1856258" cy="845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401" kern="1200" baseline="0">
                <a:solidFill>
                  <a:schemeClr val="bg1"/>
                </a:solidFill>
                <a:latin typeface="merriweather" charset="0"/>
                <a:ea typeface="+mj-ea"/>
                <a:cs typeface="+mj-cs"/>
              </a:defRPr>
            </a:lvl1pPr>
          </a:lstStyle>
          <a:p>
            <a:r>
              <a:rPr lang="en-GB" sz="1600" b="1" dirty="0">
                <a:solidFill>
                  <a:schemeClr val="tx2">
                    <a:lumMod val="75000"/>
                  </a:schemeClr>
                </a:solidFill>
                <a:latin typeface="Helvetica Light" panose="020B0403020202020204" pitchFamily="34" charset="0"/>
              </a:rPr>
              <a:t>Aronrag Meeyai</a:t>
            </a:r>
          </a:p>
          <a:p>
            <a:r>
              <a:rPr lang="en-GB" sz="1600" dirty="0">
                <a:solidFill>
                  <a:schemeClr val="tx2">
                    <a:lumMod val="75000"/>
                  </a:schemeClr>
                </a:solidFill>
                <a:latin typeface="Helvetica Light" panose="020B0403020202020204" pitchFamily="34" charset="0"/>
              </a:rPr>
              <a:t>University of Oxford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5C5CFA-A795-45AB-826E-738AC0338D01}"/>
              </a:ext>
            </a:extLst>
          </p:cNvPr>
          <p:cNvSpPr/>
          <p:nvPr/>
        </p:nvSpPr>
        <p:spPr>
          <a:xfrm>
            <a:off x="9012393" y="1119590"/>
            <a:ext cx="1662772" cy="396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onstantia" panose="02030602050306030303" pitchFamily="18" charset="0"/>
              </a:rPr>
              <a:t>Kenya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2008E4-36E1-FDC5-2294-2F35F93E8D5E}"/>
              </a:ext>
            </a:extLst>
          </p:cNvPr>
          <p:cNvSpPr/>
          <p:nvPr/>
        </p:nvSpPr>
        <p:spPr>
          <a:xfrm>
            <a:off x="9012393" y="2765098"/>
            <a:ext cx="1662772" cy="396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onstantia" panose="02030602050306030303" pitchFamily="18" charset="0"/>
              </a:rPr>
              <a:t>UK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309DAD-7F95-997F-750F-AA5E536E5353}"/>
              </a:ext>
            </a:extLst>
          </p:cNvPr>
          <p:cNvSpPr/>
          <p:nvPr/>
        </p:nvSpPr>
        <p:spPr>
          <a:xfrm>
            <a:off x="9012393" y="4386777"/>
            <a:ext cx="1662772" cy="396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onstantia" panose="02030602050306030303" pitchFamily="18" charset="0"/>
              </a:rPr>
              <a:t>Thailand</a:t>
            </a:r>
          </a:p>
        </p:txBody>
      </p:sp>
    </p:spTree>
    <p:extLst>
      <p:ext uri="{BB962C8B-B14F-4D97-AF65-F5344CB8AC3E}">
        <p14:creationId xmlns:p14="http://schemas.microsoft.com/office/powerpoint/2010/main" val="264297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3844C00E-91CA-42E1-BA9A-39E6DCC81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989" y="1125337"/>
            <a:ext cx="8039735" cy="417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758CA3-B2C9-EC4C-8A2A-AD681B51D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62" y="173122"/>
            <a:ext cx="9483327" cy="623236"/>
          </a:xfrm>
        </p:spPr>
        <p:txBody>
          <a:bodyPr>
            <a:normAutofit fontScale="90000"/>
          </a:bodyPr>
          <a:lstStyle/>
          <a:p>
            <a:r>
              <a:rPr lang="en-GB" dirty="0"/>
              <a:t>Next gen flu vaccination: full value of vaccines assessment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073DF-8DE6-4FB0-862D-6FDC21121893}"/>
              </a:ext>
            </a:extLst>
          </p:cNvPr>
          <p:cNvSpPr txBox="1"/>
          <p:nvPr/>
        </p:nvSpPr>
        <p:spPr>
          <a:xfrm>
            <a:off x="12239" y="6042223"/>
            <a:ext cx="11994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nstantia" panose="02030602050306030303" pitchFamily="18" charset="0"/>
              </a:rPr>
              <a:t>From Hutubessy et al. https://ssrn.com/abstract=3841999. Also discussed at </a:t>
            </a:r>
            <a:r>
              <a:rPr lang="en-GB" sz="1600" dirty="0" err="1">
                <a:latin typeface="Constantia" panose="02030602050306030303" pitchFamily="18" charset="0"/>
              </a:rPr>
              <a:t>Fondation</a:t>
            </a:r>
            <a:r>
              <a:rPr lang="en-GB" sz="1600" dirty="0">
                <a:latin typeface="Constantia" panose="02030602050306030303" pitchFamily="18" charset="0"/>
              </a:rPr>
              <a:t> </a:t>
            </a:r>
            <a:r>
              <a:rPr lang="en-GB" sz="1600" dirty="0" err="1">
                <a:latin typeface="Constantia" panose="02030602050306030303" pitchFamily="18" charset="0"/>
              </a:rPr>
              <a:t>Mérieux</a:t>
            </a:r>
            <a:r>
              <a:rPr lang="en-GB" sz="1600" dirty="0">
                <a:latin typeface="Constantia" panose="02030602050306030303" pitchFamily="18" charset="0"/>
              </a:rPr>
              <a:t> consultation, 5-7 December 2016; WHO Product Development for Vaccines Advisory Committee (PDVAC) Consultation, 26-28 June 2019, Wilder-Smith et al. BMC Medicine 2017; 15:138 etc.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A0D49-7D25-42BA-AD8C-281015001625}"/>
              </a:ext>
            </a:extLst>
          </p:cNvPr>
          <p:cNvSpPr txBox="1"/>
          <p:nvPr/>
        </p:nvSpPr>
        <p:spPr>
          <a:xfrm>
            <a:off x="1932839" y="5138312"/>
            <a:ext cx="3050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onstantia" panose="02030602050306030303" pitchFamily="18" charset="0"/>
              </a:rPr>
              <a:t>“Should we invest in developing a next gen flu vaccine?”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5526FD-808E-4D59-9EFE-7BA65C26ECE6}"/>
              </a:ext>
            </a:extLst>
          </p:cNvPr>
          <p:cNvSpPr txBox="1"/>
          <p:nvPr/>
        </p:nvSpPr>
        <p:spPr>
          <a:xfrm>
            <a:off x="5233938" y="5138312"/>
            <a:ext cx="2749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onstantia" panose="02030602050306030303" pitchFamily="18" charset="0"/>
              </a:rPr>
              <a:t>“Should we recommend/fund a next gen flu vaccine?”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B73E2D-D3CD-45DA-A79B-9641573C943C}"/>
              </a:ext>
            </a:extLst>
          </p:cNvPr>
          <p:cNvSpPr txBox="1"/>
          <p:nvPr/>
        </p:nvSpPr>
        <p:spPr>
          <a:xfrm>
            <a:off x="8269262" y="5230778"/>
            <a:ext cx="3050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onstantia" panose="02030602050306030303" pitchFamily="18" charset="0"/>
              </a:rPr>
              <a:t>“Should we introduce a next gen flu vaccine?”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8B135C-C1B0-456E-B3D7-1A152BE2013C}"/>
              </a:ext>
            </a:extLst>
          </p:cNvPr>
          <p:cNvSpPr txBox="1"/>
          <p:nvPr/>
        </p:nvSpPr>
        <p:spPr>
          <a:xfrm>
            <a:off x="238267" y="5189565"/>
            <a:ext cx="1937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  <a:latin typeface="Constantia" panose="02030602050306030303" pitchFamily="18" charset="0"/>
              </a:rPr>
              <a:t>Key question</a:t>
            </a:r>
          </a:p>
        </p:txBody>
      </p:sp>
    </p:spTree>
    <p:extLst>
      <p:ext uri="{BB962C8B-B14F-4D97-AF65-F5344CB8AC3E}">
        <p14:creationId xmlns:p14="http://schemas.microsoft.com/office/powerpoint/2010/main" val="251822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8CA3-B2C9-EC4C-8A2A-AD681B51D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96" y="135296"/>
            <a:ext cx="9483327" cy="623236"/>
          </a:xfrm>
        </p:spPr>
        <p:txBody>
          <a:bodyPr>
            <a:normAutofit/>
          </a:bodyPr>
          <a:lstStyle/>
          <a:p>
            <a:r>
              <a:rPr lang="en-GB" dirty="0"/>
              <a:t>Programme of work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04AF820-B930-D8E5-EF5D-3F6C0FAA28B9}"/>
              </a:ext>
            </a:extLst>
          </p:cNvPr>
          <p:cNvSpPr/>
          <p:nvPr/>
        </p:nvSpPr>
        <p:spPr>
          <a:xfrm>
            <a:off x="7429500" y="1175034"/>
            <a:ext cx="4434210" cy="21600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Year 3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Dec 2023 – Dec 2024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0E2E8FA9-9DE5-A46E-6969-3419D8D1E31B}"/>
              </a:ext>
            </a:extLst>
          </p:cNvPr>
          <p:cNvSpPr/>
          <p:nvPr/>
        </p:nvSpPr>
        <p:spPr>
          <a:xfrm>
            <a:off x="3589020" y="1714500"/>
            <a:ext cx="4583430" cy="1080000"/>
          </a:xfrm>
          <a:prstGeom prst="homePlate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Year 2</a:t>
            </a:r>
          </a:p>
          <a:p>
            <a:pPr algn="ctr"/>
            <a:r>
              <a:rPr lang="en-GB" sz="2000" dirty="0"/>
              <a:t>Feb 2023 – Nov 2023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451FC6D3-C92B-B003-19F0-8C9789441815}"/>
              </a:ext>
            </a:extLst>
          </p:cNvPr>
          <p:cNvSpPr/>
          <p:nvPr/>
        </p:nvSpPr>
        <p:spPr>
          <a:xfrm>
            <a:off x="329565" y="1714500"/>
            <a:ext cx="4320000" cy="1080000"/>
          </a:xfrm>
          <a:prstGeom prst="homePlat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Year 1</a:t>
            </a:r>
          </a:p>
          <a:p>
            <a:pPr algn="ctr"/>
            <a:r>
              <a:rPr lang="en-GB" sz="2000" dirty="0"/>
              <a:t>Dec 2021 – Jan 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ABC0B-97B5-06D5-75C3-253896FE1357}"/>
              </a:ext>
            </a:extLst>
          </p:cNvPr>
          <p:cNvSpPr txBox="1"/>
          <p:nvPr/>
        </p:nvSpPr>
        <p:spPr>
          <a:xfrm>
            <a:off x="431161" y="4190702"/>
            <a:ext cx="3580770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>
                <a:latin typeface="Constantia" panose="02030602050306030303" pitchFamily="18" charset="0"/>
              </a:rPr>
              <a:t>Use calibrated models of seasonal influenza in Kenya, UK and Thailand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>
                <a:latin typeface="Constantia" panose="02030602050306030303" pitchFamily="18" charset="0"/>
              </a:rPr>
              <a:t>Compare the impact and cost-effectiveness of current vs. next generation influenza vaccines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90B70-CCB0-D767-1159-32B5602F5A86}"/>
              </a:ext>
            </a:extLst>
          </p:cNvPr>
          <p:cNvSpPr txBox="1"/>
          <p:nvPr/>
        </p:nvSpPr>
        <p:spPr>
          <a:xfrm>
            <a:off x="4237035" y="4177028"/>
            <a:ext cx="358077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buFont typeface="Arial" panose="020B0604020202020204" pitchFamily="34" charset="0"/>
              <a:buChar char="•"/>
              <a:defRPr>
                <a:latin typeface="Constantia" panose="02030602050306030303" pitchFamily="18" charset="0"/>
              </a:defRPr>
            </a:lvl1pPr>
          </a:lstStyle>
          <a:p>
            <a:r>
              <a:rPr lang="en-GB" dirty="0"/>
              <a:t>Extrapolate model results to other parts of the world</a:t>
            </a:r>
          </a:p>
          <a:p>
            <a:r>
              <a:rPr lang="en-GB" dirty="0"/>
              <a:t>Analyse the potential global impact and cost-effectiveness of next generation vaccines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DF59A0-6339-CF13-C68A-BEFBF0FD1304}"/>
              </a:ext>
            </a:extLst>
          </p:cNvPr>
          <p:cNvSpPr txBox="1"/>
          <p:nvPr/>
        </p:nvSpPr>
        <p:spPr>
          <a:xfrm>
            <a:off x="8023598" y="4137381"/>
            <a:ext cx="3580770" cy="2585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buFont typeface="Arial" panose="020B0604020202020204" pitchFamily="34" charset="0"/>
              <a:buChar char="•"/>
              <a:defRPr>
                <a:latin typeface="Constantia" panose="02030602050306030303" pitchFamily="18" charset="0"/>
              </a:defRPr>
            </a:lvl1pPr>
          </a:lstStyle>
          <a:p>
            <a:r>
              <a:rPr lang="en-GB" dirty="0"/>
              <a:t>Link epidemiological and economic modelling to supply and demand models to support a full value of vaccines assessment</a:t>
            </a:r>
          </a:p>
          <a:p>
            <a:r>
              <a:rPr lang="en-GB" dirty="0"/>
              <a:t>Explore the impact of next generation vaccines on antibiotic use and antimicrobial resistance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4EAF5E-0E3C-6DF2-81CB-722FF80A4C53}"/>
              </a:ext>
            </a:extLst>
          </p:cNvPr>
          <p:cNvCxnSpPr>
            <a:stCxn id="5" idx="2"/>
          </p:cNvCxnSpPr>
          <p:nvPr/>
        </p:nvCxnSpPr>
        <p:spPr>
          <a:xfrm flipH="1">
            <a:off x="2217420" y="2794500"/>
            <a:ext cx="2145" cy="1373342"/>
          </a:xfrm>
          <a:prstGeom prst="line">
            <a:avLst/>
          </a:prstGeom>
          <a:ln cap="rnd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34467A-5C2B-4F80-9C58-2C456451354F}"/>
              </a:ext>
            </a:extLst>
          </p:cNvPr>
          <p:cNvCxnSpPr/>
          <p:nvPr/>
        </p:nvCxnSpPr>
        <p:spPr>
          <a:xfrm flipH="1">
            <a:off x="6016875" y="2765746"/>
            <a:ext cx="2145" cy="1373342"/>
          </a:xfrm>
          <a:prstGeom prst="line">
            <a:avLst/>
          </a:prstGeom>
          <a:ln cap="rnd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29296A-547A-FA11-DC50-2C9E01C0FA80}"/>
              </a:ext>
            </a:extLst>
          </p:cNvPr>
          <p:cNvCxnSpPr/>
          <p:nvPr/>
        </p:nvCxnSpPr>
        <p:spPr>
          <a:xfrm flipH="1">
            <a:off x="9533048" y="2778091"/>
            <a:ext cx="2145" cy="1373342"/>
          </a:xfrm>
          <a:prstGeom prst="line">
            <a:avLst/>
          </a:prstGeom>
          <a:ln cap="rnd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0200D0-72C1-338F-43FF-8177B1D13D60}"/>
              </a:ext>
            </a:extLst>
          </p:cNvPr>
          <p:cNvSpPr txBox="1"/>
          <p:nvPr/>
        </p:nvSpPr>
        <p:spPr>
          <a:xfrm>
            <a:off x="388619" y="2794500"/>
            <a:ext cx="1714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Status: </a:t>
            </a:r>
          </a:p>
          <a:p>
            <a:r>
              <a:rPr lang="en-GB" sz="1600" b="1" dirty="0"/>
              <a:t>almost complete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818AC7-A6BF-73E1-E32F-2D905A9AC3ED}"/>
              </a:ext>
            </a:extLst>
          </p:cNvPr>
          <p:cNvSpPr txBox="1"/>
          <p:nvPr/>
        </p:nvSpPr>
        <p:spPr>
          <a:xfrm>
            <a:off x="4085699" y="2765746"/>
            <a:ext cx="1714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Status: </a:t>
            </a:r>
          </a:p>
          <a:p>
            <a:r>
              <a:rPr lang="en-GB" sz="1600" b="1" dirty="0"/>
              <a:t>Funding secured pending contracting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3CF428-1837-43A3-BABE-03964A90C09A}"/>
              </a:ext>
            </a:extLst>
          </p:cNvPr>
          <p:cNvSpPr txBox="1"/>
          <p:nvPr/>
        </p:nvSpPr>
        <p:spPr>
          <a:xfrm>
            <a:off x="7589838" y="2798108"/>
            <a:ext cx="171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Status: </a:t>
            </a:r>
          </a:p>
          <a:p>
            <a:r>
              <a:rPr lang="en-GB" sz="1600" b="1" dirty="0"/>
              <a:t>In discussions about funding</a:t>
            </a:r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65C44790-5D4C-1CFC-673E-529AF0964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2906" y="1179100"/>
            <a:ext cx="502964" cy="50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enters for Disease Control and Prevention - Wikipedia">
            <a:extLst>
              <a:ext uri="{FF2B5EF4-FFF2-40B4-BE49-F238E27FC236}">
                <a16:creationId xmlns:a16="http://schemas.microsoft.com/office/drawing/2014/main" id="{D73D15FA-1EE6-42C2-8B28-D536692F5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022" y="1179100"/>
            <a:ext cx="706024" cy="50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74BFE954-A0B6-2838-4924-27B917ED8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99728" y="1179100"/>
            <a:ext cx="502964" cy="50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B889592-9D17-7D35-CF41-2C3925611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6550" y="1352431"/>
            <a:ext cx="1175701" cy="184314"/>
          </a:xfrm>
          <a:prstGeom prst="rect">
            <a:avLst/>
          </a:prstGeom>
        </p:spPr>
      </p:pic>
      <p:pic>
        <p:nvPicPr>
          <p:cNvPr id="22" name="Picture 8" descr="Centers for Disease Control and Prevention - Wikipedia">
            <a:extLst>
              <a:ext uri="{FF2B5EF4-FFF2-40B4-BE49-F238E27FC236}">
                <a16:creationId xmlns:a16="http://schemas.microsoft.com/office/drawing/2014/main" id="{E68FD42D-0046-7CBB-6F63-2A661AF9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2584" y="1193106"/>
            <a:ext cx="706024" cy="50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E6490792-17B9-875B-5152-766CC4E27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6723" y="1193106"/>
            <a:ext cx="502964" cy="50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97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D1BE764-C562-46D9-B771-2B89E9DF6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0075"/>
              </p:ext>
            </p:extLst>
          </p:nvPr>
        </p:nvGraphicFramePr>
        <p:xfrm>
          <a:off x="4194810" y="1332545"/>
          <a:ext cx="7631170" cy="53340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81528">
                  <a:extLst>
                    <a:ext uri="{9D8B030D-6E8A-4147-A177-3AD203B41FA5}">
                      <a16:colId xmlns:a16="http://schemas.microsoft.com/office/drawing/2014/main" val="3031722607"/>
                    </a:ext>
                  </a:extLst>
                </a:gridCol>
                <a:gridCol w="2823309">
                  <a:extLst>
                    <a:ext uri="{9D8B030D-6E8A-4147-A177-3AD203B41FA5}">
                      <a16:colId xmlns:a16="http://schemas.microsoft.com/office/drawing/2014/main" val="826651603"/>
                    </a:ext>
                  </a:extLst>
                </a:gridCol>
                <a:gridCol w="3126333">
                  <a:extLst>
                    <a:ext uri="{9D8B030D-6E8A-4147-A177-3AD203B41FA5}">
                      <a16:colId xmlns:a16="http://schemas.microsoft.com/office/drawing/2014/main" val="416879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>
                    <a:solidFill>
                      <a:srgbClr val="3A5C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Improved influenza vaccines</a:t>
                      </a:r>
                    </a:p>
                  </a:txBody>
                  <a:tcPr>
                    <a:solidFill>
                      <a:srgbClr val="3A5C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Universal influenza A vaccines</a:t>
                      </a:r>
                    </a:p>
                  </a:txBody>
                  <a:tcPr>
                    <a:solidFill>
                      <a:srgbClr val="3A5C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51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Projected year of licensure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7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Target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Children 6-59 months 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All clinical risk groups including children 6-59 months 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5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Duration of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At least one year/influenza season (equal or better than current vaccines)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At least 5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6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Clinical efficacy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Better than current vaccines for either vaccine-matched or drifted strains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Better than current vaccines for vaccine-matched AND drifted strains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704816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EC82EFE-1359-C140-859D-865BD8AF4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Generation Flu Vaccines: WHO PPC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9746EF-1C87-5549-92C3-738719DF3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3" y="1280160"/>
            <a:ext cx="3805531" cy="543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4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3EA86-D489-1749-A78B-45B86A5D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vaccine scenarios of interest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413186-85D4-5BCE-8D10-A93CD92E0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844449"/>
              </p:ext>
            </p:extLst>
          </p:nvPr>
        </p:nvGraphicFramePr>
        <p:xfrm>
          <a:off x="387210" y="1661622"/>
          <a:ext cx="1141758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0960">
                  <a:extLst>
                    <a:ext uri="{9D8B030D-6E8A-4147-A177-3AD203B41FA5}">
                      <a16:colId xmlns:a16="http://schemas.microsoft.com/office/drawing/2014/main" val="307073815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471902127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109697231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518917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Scenario</a:t>
                      </a:r>
                    </a:p>
                  </a:txBody>
                  <a:tcPr>
                    <a:solidFill>
                      <a:srgbClr val="3A5C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Efficacy (well matched)</a:t>
                      </a:r>
                    </a:p>
                  </a:txBody>
                  <a:tcPr>
                    <a:solidFill>
                      <a:srgbClr val="3A5C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Efficacy (poorly matched)</a:t>
                      </a:r>
                    </a:p>
                  </a:txBody>
                  <a:tcPr>
                    <a:solidFill>
                      <a:srgbClr val="3A5C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Duration of protection</a:t>
                      </a:r>
                    </a:p>
                  </a:txBody>
                  <a:tcPr>
                    <a:solidFill>
                      <a:srgbClr val="3A5C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4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No vaccine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5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6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11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Improved– minimal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55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Improved– breadth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3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98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Improved– efficacy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1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Universal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5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312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17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178D-FE07-1A08-11AF-C7927DF6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structure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790A4A-18B8-EDB8-54D4-75B98E1E41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r="622" b="57599"/>
          <a:stretch/>
        </p:blipFill>
        <p:spPr bwMode="auto">
          <a:xfrm>
            <a:off x="361581" y="1753274"/>
            <a:ext cx="11405299" cy="324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74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BC6C-5B97-9D3A-AA4A-D50DD947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Kenya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B87BAF-4021-C328-4699-C6675A98F9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2293" r="-1795"/>
          <a:stretch/>
        </p:blipFill>
        <p:spPr bwMode="auto">
          <a:xfrm>
            <a:off x="689591" y="1363872"/>
            <a:ext cx="10812818" cy="506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07047A-8AA6-816C-698A-3EC80D908E8C}"/>
              </a:ext>
            </a:extLst>
          </p:cNvPr>
          <p:cNvSpPr txBox="1"/>
          <p:nvPr/>
        </p:nvSpPr>
        <p:spPr>
          <a:xfrm>
            <a:off x="0" y="6206490"/>
            <a:ext cx="765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vaccines assumed to cost $3/dose.</a:t>
            </a:r>
          </a:p>
          <a:p>
            <a:r>
              <a:rPr lang="en-GB" dirty="0"/>
              <a:t>https://www.medrxiv.org/content/10.1101/2022.08.26.22279262v1</a:t>
            </a:r>
          </a:p>
        </p:txBody>
      </p:sp>
    </p:spTree>
    <p:extLst>
      <p:ext uri="{BB962C8B-B14F-4D97-AF65-F5344CB8AC3E}">
        <p14:creationId xmlns:p14="http://schemas.microsoft.com/office/powerpoint/2010/main" val="118971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BC6C-5B97-9D3A-AA4A-D50DD947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United Kingdom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40F09B-29E2-4566-3E5C-37C400A7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48" y="1136037"/>
            <a:ext cx="4911361" cy="53326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538734-573C-076E-5EE7-493F45CCD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442" y="2705938"/>
            <a:ext cx="5779110" cy="25404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D87C8F-A6A6-0785-58BC-1F08896D4F3D}"/>
              </a:ext>
            </a:extLst>
          </p:cNvPr>
          <p:cNvSpPr txBox="1"/>
          <p:nvPr/>
        </p:nvSpPr>
        <p:spPr>
          <a:xfrm>
            <a:off x="6198870" y="2059607"/>
            <a:ext cx="5139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Threshold price per dose (GBP):</a:t>
            </a:r>
          </a:p>
          <a:p>
            <a:r>
              <a:rPr lang="en-GB" b="1" dirty="0"/>
              <a:t>With WTP threshold of £20,000/QALY gained</a:t>
            </a:r>
          </a:p>
        </p:txBody>
      </p:sp>
    </p:spTree>
    <p:extLst>
      <p:ext uri="{BB962C8B-B14F-4D97-AF65-F5344CB8AC3E}">
        <p14:creationId xmlns:p14="http://schemas.microsoft.com/office/powerpoint/2010/main" val="1112768428"/>
      </p:ext>
    </p:extLst>
  </p:cSld>
  <p:clrMapOvr>
    <a:masterClrMapping/>
  </p:clrMapOvr>
</p:sld>
</file>

<file path=ppt/theme/theme1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7664</TotalTime>
  <Words>652</Words>
  <Application>Microsoft Office PowerPoint</Application>
  <PresentationFormat>Widescreen</PresentationFormat>
  <Paragraphs>118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Constantia</vt:lpstr>
      <vt:lpstr>Corbel</vt:lpstr>
      <vt:lpstr>Helvetica Light</vt:lpstr>
      <vt:lpstr>merriweather</vt:lpstr>
      <vt:lpstr>open sans</vt:lpstr>
      <vt:lpstr>Main_Presentation_Title_Page</vt:lpstr>
      <vt:lpstr>PowerPoint Presentation</vt:lpstr>
      <vt:lpstr>The team</vt:lpstr>
      <vt:lpstr>Next gen flu vaccination: full value of vaccines assessment</vt:lpstr>
      <vt:lpstr>Programme of work</vt:lpstr>
      <vt:lpstr>Next Generation Flu Vaccines: WHO PPC</vt:lpstr>
      <vt:lpstr>Main vaccine scenarios of interest</vt:lpstr>
      <vt:lpstr>Model structure</vt:lpstr>
      <vt:lpstr>Results: Kenya</vt:lpstr>
      <vt:lpstr>Results: United Kingdom</vt:lpstr>
      <vt:lpstr>Preliminary results: Thailand</vt:lpstr>
      <vt:lpstr>Conclusions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Jit</dc:creator>
  <cp:lastModifiedBy>Mark Jit</cp:lastModifiedBy>
  <cp:revision>60</cp:revision>
  <dcterms:created xsi:type="dcterms:W3CDTF">2021-12-01T18:40:23Z</dcterms:created>
  <dcterms:modified xsi:type="dcterms:W3CDTF">2023-01-04T10:36:10Z</dcterms:modified>
</cp:coreProperties>
</file>