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5"/>
  </p:notesMasterIdLst>
  <p:sldIdLst>
    <p:sldId id="256" r:id="rId2"/>
    <p:sldId id="257" r:id="rId3"/>
    <p:sldId id="260" r:id="rId4"/>
    <p:sldId id="258" r:id="rId5"/>
    <p:sldId id="265" r:id="rId6"/>
    <p:sldId id="262" r:id="rId7"/>
    <p:sldId id="267" r:id="rId8"/>
    <p:sldId id="268" r:id="rId9"/>
    <p:sldId id="269" r:id="rId10"/>
    <p:sldId id="266" r:id="rId11"/>
    <p:sldId id="264"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8" autoAdjust="0"/>
    <p:restoredTop sz="75542" autoAdjust="0"/>
  </p:normalViewPr>
  <p:slideViewPr>
    <p:cSldViewPr snapToGrid="0">
      <p:cViewPr varScale="1">
        <p:scale>
          <a:sx n="93" d="100"/>
          <a:sy n="93" d="100"/>
        </p:scale>
        <p:origin x="240"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067880-F2D7-4774-9971-350379BCB41E}" type="datetimeFigureOut">
              <a:rPr lang="en-US" smtClean="0"/>
              <a:t>12/5/16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8B852E-2CC2-4BFF-A9F5-B5CF0680D6AA}" type="slidenum">
              <a:rPr lang="en-US" smtClean="0"/>
              <a:t>‹#›</a:t>
            </a:fld>
            <a:endParaRPr lang="en-US"/>
          </a:p>
        </p:txBody>
      </p:sp>
    </p:spTree>
    <p:extLst>
      <p:ext uri="{BB962C8B-B14F-4D97-AF65-F5344CB8AC3E}">
        <p14:creationId xmlns:p14="http://schemas.microsoft.com/office/powerpoint/2010/main" val="934196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Phase-field modeling is a </a:t>
            </a:r>
            <a:r>
              <a:rPr lang="en-US" dirty="0" err="1" smtClean="0"/>
              <a:t>mathemical</a:t>
            </a:r>
            <a:r>
              <a:rPr lang="en-US" dirty="0" smtClean="0"/>
              <a:t> model for solving interfacial problems. (Easier def.?)</a:t>
            </a:r>
            <a:r>
              <a:rPr lang="en-US" baseline="0" dirty="0" smtClean="0"/>
              <a:t> It has a wide range of uses, including: solidification, grain growth, solid-state phase transformations, and vesicle dynamics. </a:t>
            </a:r>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2</a:t>
            </a:fld>
            <a:endParaRPr lang="en-US"/>
          </a:p>
        </p:txBody>
      </p:sp>
    </p:spTree>
    <p:extLst>
      <p:ext uri="{BB962C8B-B14F-4D97-AF65-F5344CB8AC3E}">
        <p14:creationId xmlns:p14="http://schemas.microsoft.com/office/powerpoint/2010/main" val="308408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benefits to the finite element</a:t>
            </a:r>
            <a:r>
              <a:rPr lang="en-US" baseline="0" dirty="0" smtClean="0"/>
              <a:t> method of analysis. For example, it’s able to account for complex shapes and it can easily be modified to change the mesh or solve different equations. However, it’s not so easy to code from scratch and it’s conceptually much more difficult than finite difference methods. </a:t>
            </a:r>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3</a:t>
            </a:fld>
            <a:endParaRPr lang="en-US"/>
          </a:p>
        </p:txBody>
      </p:sp>
    </p:spTree>
    <p:extLst>
      <p:ext uri="{BB962C8B-B14F-4D97-AF65-F5344CB8AC3E}">
        <p14:creationId xmlns:p14="http://schemas.microsoft.com/office/powerpoint/2010/main" val="3531431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Finite</a:t>
            </a:r>
            <a:r>
              <a:rPr lang="en-US" baseline="0" dirty="0" smtClean="0"/>
              <a:t> Element analysis is behind some of the most accurate and efficient numerical methods to date. Finite element analysis involves the conversion of the strong form PDE to the weak integral form. The domain is then discretized into elements from which an approximate numerical solution can be obtain through shape, or weight, function.  </a:t>
            </a:r>
            <a:r>
              <a:rPr lang="en-US" dirty="0" smtClean="0"/>
              <a:t>The finer</a:t>
            </a:r>
            <a:r>
              <a:rPr lang="en-US" baseline="0" dirty="0" smtClean="0"/>
              <a:t> the discretization, the closer the approximate solution gets to the actual solution. </a:t>
            </a:r>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4</a:t>
            </a:fld>
            <a:endParaRPr lang="en-US"/>
          </a:p>
        </p:txBody>
      </p:sp>
    </p:spTree>
    <p:extLst>
      <p:ext uri="{BB962C8B-B14F-4D97-AF65-F5344CB8AC3E}">
        <p14:creationId xmlns:p14="http://schemas.microsoft.com/office/powerpoint/2010/main" val="1584617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8</a:t>
            </a:fld>
            <a:endParaRPr lang="en-US"/>
          </a:p>
        </p:txBody>
      </p:sp>
    </p:spTree>
    <p:extLst>
      <p:ext uri="{BB962C8B-B14F-4D97-AF65-F5344CB8AC3E}">
        <p14:creationId xmlns:p14="http://schemas.microsoft.com/office/powerpoint/2010/main" val="3352228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end up with</a:t>
            </a:r>
            <a:r>
              <a:rPr lang="en-US" baseline="0" dirty="0" smtClean="0"/>
              <a:t> a system of equations </a:t>
            </a:r>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9</a:t>
            </a:fld>
            <a:endParaRPr lang="en-US"/>
          </a:p>
        </p:txBody>
      </p:sp>
    </p:spTree>
    <p:extLst>
      <p:ext uri="{BB962C8B-B14F-4D97-AF65-F5344CB8AC3E}">
        <p14:creationId xmlns:p14="http://schemas.microsoft.com/office/powerpoint/2010/main" val="2098372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Xiukun</a:t>
            </a:r>
            <a:r>
              <a:rPr lang="en-US" dirty="0" smtClean="0"/>
              <a:t> can talk about</a:t>
            </a:r>
            <a:r>
              <a:rPr lang="en-US" baseline="0" dirty="0" smtClean="0"/>
              <a:t> </a:t>
            </a:r>
            <a:r>
              <a:rPr lang="en-US" baseline="0" dirty="0" err="1" smtClean="0"/>
              <a:t>Matlab</a:t>
            </a:r>
            <a:r>
              <a:rPr lang="en-US" baseline="0" dirty="0" smtClean="0"/>
              <a:t> code</a:t>
            </a:r>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10</a:t>
            </a:fld>
            <a:endParaRPr lang="en-US"/>
          </a:p>
        </p:txBody>
      </p:sp>
    </p:spTree>
    <p:extLst>
      <p:ext uri="{BB962C8B-B14F-4D97-AF65-F5344CB8AC3E}">
        <p14:creationId xmlns:p14="http://schemas.microsoft.com/office/powerpoint/2010/main" val="577222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considering </a:t>
            </a:r>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11</a:t>
            </a:fld>
            <a:endParaRPr lang="en-US"/>
          </a:p>
        </p:txBody>
      </p:sp>
    </p:spTree>
    <p:extLst>
      <p:ext uri="{BB962C8B-B14F-4D97-AF65-F5344CB8AC3E}">
        <p14:creationId xmlns:p14="http://schemas.microsoft.com/office/powerpoint/2010/main" val="1353597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considering </a:t>
            </a:r>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12</a:t>
            </a:fld>
            <a:endParaRPr lang="en-US"/>
          </a:p>
        </p:txBody>
      </p:sp>
    </p:spTree>
    <p:extLst>
      <p:ext uri="{BB962C8B-B14F-4D97-AF65-F5344CB8AC3E}">
        <p14:creationId xmlns:p14="http://schemas.microsoft.com/office/powerpoint/2010/main" val="1995964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considering </a:t>
            </a:r>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13</a:t>
            </a:fld>
            <a:endParaRPr lang="en-US"/>
          </a:p>
        </p:txBody>
      </p:sp>
    </p:spTree>
    <p:extLst>
      <p:ext uri="{BB962C8B-B14F-4D97-AF65-F5344CB8AC3E}">
        <p14:creationId xmlns:p14="http://schemas.microsoft.com/office/powerpoint/2010/main" val="780527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smtClean="0"/>
              <a:pPr/>
              <a:t>12/5/16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3656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7207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882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75736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385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15520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12/5/16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08757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12/5/16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69912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12/5/16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81696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70302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05666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96DFF08F-DC6B-4601-B491-B0F83F6DD2DA}" type="datetimeFigureOut">
              <a:rPr lang="en-US" smtClean="0"/>
              <a:pPr/>
              <a:t>12/5/16</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32342"/>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Phase-field modeling with </a:t>
            </a:r>
            <a:br>
              <a:rPr lang="en-US" dirty="0" smtClean="0"/>
            </a:br>
            <a:r>
              <a:rPr lang="en-US" dirty="0" smtClean="0"/>
              <a:t>finite element method</a:t>
            </a:r>
            <a:endParaRPr lang="en-US" dirty="0"/>
          </a:p>
        </p:txBody>
      </p:sp>
      <p:sp>
        <p:nvSpPr>
          <p:cNvPr id="3" name="Subtitle 2"/>
          <p:cNvSpPr>
            <a:spLocks noGrp="1"/>
          </p:cNvSpPr>
          <p:nvPr>
            <p:ph type="subTitle" idx="1"/>
          </p:nvPr>
        </p:nvSpPr>
        <p:spPr/>
        <p:txBody>
          <a:bodyPr/>
          <a:lstStyle/>
          <a:p>
            <a:r>
              <a:rPr lang="en-US" dirty="0" smtClean="0"/>
              <a:t>Hu, </a:t>
            </a:r>
            <a:r>
              <a:rPr lang="en-US" dirty="0" err="1" smtClean="0"/>
              <a:t>Monpara</a:t>
            </a:r>
            <a:r>
              <a:rPr lang="en-US" dirty="0" smtClean="0"/>
              <a:t>, Lai</a:t>
            </a:r>
            <a:endParaRPr lang="en-US" dirty="0"/>
          </a:p>
        </p:txBody>
      </p:sp>
      <p:pic>
        <p:nvPicPr>
          <p:cNvPr id="1028" name="Picture 4" descr="Image result for finite element method"/>
          <p:cNvPicPr>
            <a:picLocks noChangeAspect="1" noChangeArrowheads="1"/>
          </p:cNvPicPr>
          <p:nvPr/>
        </p:nvPicPr>
        <p:blipFill rotWithShape="1">
          <a:blip r:embed="rId2">
            <a:extLst>
              <a:ext uri="{28A0092B-C50C-407E-A947-70E740481C1C}">
                <a14:useLocalDpi xmlns:a14="http://schemas.microsoft.com/office/drawing/2010/main" val="0"/>
              </a:ext>
            </a:extLst>
          </a:blip>
          <a:srcRect l="4469" t="4172" r="2122" b="7616"/>
          <a:stretch/>
        </p:blipFill>
        <p:spPr bwMode="auto">
          <a:xfrm>
            <a:off x="2405149" y="633780"/>
            <a:ext cx="6949440" cy="3167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5210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finite element method</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4400" dirty="0" smtClean="0"/>
              <a:t> </a:t>
            </a:r>
            <a:r>
              <a:rPr lang="en-US" sz="4400" dirty="0" smtClean="0"/>
              <a:t>Tri</a:t>
            </a:r>
            <a:r>
              <a:rPr lang="en-US" sz="4400" dirty="0" smtClean="0"/>
              <a:t>angular elements</a:t>
            </a:r>
          </a:p>
          <a:p>
            <a:pPr>
              <a:buFont typeface="Wingdings" panose="05000000000000000000" pitchFamily="2" charset="2"/>
              <a:buChar char="v"/>
            </a:pPr>
            <a:r>
              <a:rPr lang="en-US" sz="4400" dirty="0"/>
              <a:t> M</a:t>
            </a:r>
            <a:r>
              <a:rPr lang="en-US" sz="4400" dirty="0" smtClean="0"/>
              <a:t>odify existing </a:t>
            </a:r>
            <a:r>
              <a:rPr lang="en-US" sz="4400" dirty="0" err="1" smtClean="0"/>
              <a:t>Matlab</a:t>
            </a:r>
            <a:r>
              <a:rPr lang="en-US" sz="4400" dirty="0" smtClean="0"/>
              <a:t> code</a:t>
            </a:r>
          </a:p>
          <a:p>
            <a:pPr>
              <a:buFont typeface="Wingdings" panose="05000000000000000000" pitchFamily="2" charset="2"/>
              <a:buChar char="v"/>
            </a:pPr>
            <a:r>
              <a:rPr lang="en-US" sz="4400" dirty="0"/>
              <a:t> </a:t>
            </a:r>
            <a:r>
              <a:rPr lang="en-US" sz="4400" dirty="0" smtClean="0"/>
              <a:t>Neumann, Periodic, and </a:t>
            </a:r>
            <a:r>
              <a:rPr lang="en-US" sz="4400" dirty="0" err="1" smtClean="0"/>
              <a:t>Dirichlet</a:t>
            </a:r>
            <a:r>
              <a:rPr lang="en-US" sz="4400" dirty="0" smtClean="0"/>
              <a:t> conditions</a:t>
            </a:r>
            <a:endParaRPr lang="en-US" sz="4400" dirty="0"/>
          </a:p>
        </p:txBody>
      </p:sp>
    </p:spTree>
    <p:extLst>
      <p:ext uri="{BB962C8B-B14F-4D97-AF65-F5344CB8AC3E}">
        <p14:creationId xmlns:p14="http://schemas.microsoft.com/office/powerpoint/2010/main" val="1080100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pPr>
              <a:buFont typeface="Wingdings" charset="2"/>
              <a:buChar char="v"/>
            </a:pPr>
            <a:r>
              <a:rPr lang="en-US" dirty="0" smtClean="0"/>
              <a:t> add movie/pictures</a:t>
            </a:r>
            <a:endParaRPr lang="en-US" dirty="0"/>
          </a:p>
        </p:txBody>
      </p:sp>
    </p:spTree>
    <p:extLst>
      <p:ext uri="{BB962C8B-B14F-4D97-AF65-F5344CB8AC3E}">
        <p14:creationId xmlns:p14="http://schemas.microsoft.com/office/powerpoint/2010/main" val="800065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651378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normAutofit/>
          </a:bodyPr>
          <a:lstStyle/>
          <a:p>
            <a:pPr>
              <a:buFont typeface="Wingdings" charset="2"/>
              <a:buChar char="v"/>
            </a:pPr>
            <a:r>
              <a:rPr lang="en-US" sz="4400" dirty="0" smtClean="0"/>
              <a:t> Code executes in ______ s. </a:t>
            </a:r>
          </a:p>
          <a:p>
            <a:pPr>
              <a:buFont typeface="Wingdings" charset="2"/>
              <a:buChar char="v"/>
            </a:pPr>
            <a:r>
              <a:rPr lang="en-US" sz="4400" dirty="0"/>
              <a:t> </a:t>
            </a:r>
            <a:endParaRPr lang="en-US" sz="4400" dirty="0"/>
          </a:p>
        </p:txBody>
      </p:sp>
    </p:spTree>
    <p:extLst>
      <p:ext uri="{BB962C8B-B14F-4D97-AF65-F5344CB8AC3E}">
        <p14:creationId xmlns:p14="http://schemas.microsoft.com/office/powerpoint/2010/main" val="361516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PHASE-FIELD MODELING</a:t>
            </a:r>
            <a:endParaRPr lang="en-US" dirty="0"/>
          </a:p>
        </p:txBody>
      </p:sp>
      <p:sp>
        <p:nvSpPr>
          <p:cNvPr id="3" name="Content Placeholder 2"/>
          <p:cNvSpPr>
            <a:spLocks noGrp="1"/>
          </p:cNvSpPr>
          <p:nvPr>
            <p:ph idx="1"/>
          </p:nvPr>
        </p:nvSpPr>
        <p:spPr>
          <a:xfrm>
            <a:off x="1024128" y="2286000"/>
            <a:ext cx="9720071" cy="3408218"/>
          </a:xfrm>
        </p:spPr>
        <p:txBody>
          <a:bodyPr/>
          <a:lstStyle/>
          <a:p>
            <a:pPr>
              <a:buFont typeface="Wingdings" charset="2"/>
              <a:buChar char="v"/>
            </a:pPr>
            <a:r>
              <a:rPr lang="en-US" sz="4400" dirty="0" smtClean="0"/>
              <a:t> Solidification </a:t>
            </a:r>
          </a:p>
          <a:p>
            <a:pPr>
              <a:buFont typeface="Wingdings" charset="2"/>
              <a:buChar char="v"/>
            </a:pPr>
            <a:r>
              <a:rPr lang="en-US" sz="4400" dirty="0" smtClean="0"/>
              <a:t> Grain growth</a:t>
            </a:r>
          </a:p>
          <a:p>
            <a:pPr>
              <a:buFont typeface="Wingdings" charset="2"/>
              <a:buChar char="v"/>
            </a:pPr>
            <a:r>
              <a:rPr lang="en-US" sz="4400" dirty="0"/>
              <a:t> </a:t>
            </a:r>
            <a:r>
              <a:rPr lang="en-US" sz="4400" dirty="0" smtClean="0"/>
              <a:t>Solid-state phase transformations</a:t>
            </a:r>
          </a:p>
          <a:p>
            <a:pPr>
              <a:buFont typeface="Wingdings" charset="2"/>
              <a:buChar char="v"/>
            </a:pPr>
            <a:r>
              <a:rPr lang="en-US" sz="4400" dirty="0"/>
              <a:t> </a:t>
            </a:r>
            <a:r>
              <a:rPr lang="en-US" sz="4400" dirty="0" smtClean="0"/>
              <a:t>Vesicle </a:t>
            </a:r>
            <a:r>
              <a:rPr lang="en-US" sz="4400" dirty="0" smtClean="0"/>
              <a:t>dynamics</a:t>
            </a:r>
            <a:endParaRPr lang="en-US" sz="4400" dirty="0" smtClean="0"/>
          </a:p>
        </p:txBody>
      </p:sp>
    </p:spTree>
    <p:extLst>
      <p:ext uri="{BB962C8B-B14F-4D97-AF65-F5344CB8AC3E}">
        <p14:creationId xmlns:p14="http://schemas.microsoft.com/office/powerpoint/2010/main" val="2436218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Finite element method</a:t>
            </a:r>
            <a:endParaRPr lang="en-US" dirty="0"/>
          </a:p>
        </p:txBody>
      </p:sp>
      <p:sp>
        <p:nvSpPr>
          <p:cNvPr id="3" name="Text Placeholder 2"/>
          <p:cNvSpPr>
            <a:spLocks noGrp="1"/>
          </p:cNvSpPr>
          <p:nvPr>
            <p:ph type="body" idx="1"/>
          </p:nvPr>
        </p:nvSpPr>
        <p:spPr/>
        <p:txBody>
          <a:bodyPr>
            <a:normAutofit/>
          </a:bodyPr>
          <a:lstStyle/>
          <a:p>
            <a:r>
              <a:rPr lang="en-US" sz="4000" dirty="0" smtClean="0"/>
              <a:t>Pros: </a:t>
            </a:r>
            <a:endParaRPr lang="en-US" sz="4000" dirty="0"/>
          </a:p>
        </p:txBody>
      </p:sp>
      <p:sp>
        <p:nvSpPr>
          <p:cNvPr id="4" name="Content Placeholder 3"/>
          <p:cNvSpPr>
            <a:spLocks noGrp="1"/>
          </p:cNvSpPr>
          <p:nvPr>
            <p:ph sz="half" idx="2"/>
          </p:nvPr>
        </p:nvSpPr>
        <p:spPr/>
        <p:txBody>
          <a:bodyPr>
            <a:normAutofit/>
          </a:bodyPr>
          <a:lstStyle/>
          <a:p>
            <a:pPr>
              <a:buFont typeface="Arial" panose="020B0604020202020204" pitchFamily="34" charset="0"/>
              <a:buChar char="•"/>
            </a:pPr>
            <a:r>
              <a:rPr lang="en-US" sz="2800" dirty="0" smtClean="0"/>
              <a:t> Can implement complex geometries</a:t>
            </a:r>
          </a:p>
          <a:p>
            <a:pPr>
              <a:buFont typeface="Arial" panose="020B0604020202020204" pitchFamily="34" charset="0"/>
              <a:buChar char="•"/>
            </a:pPr>
            <a:r>
              <a:rPr lang="en-US" sz="2800" dirty="0" smtClean="0"/>
              <a:t> Regional mesh refinement easy</a:t>
            </a:r>
          </a:p>
          <a:p>
            <a:pPr>
              <a:buFont typeface="Arial" panose="020B0604020202020204" pitchFamily="34" charset="0"/>
              <a:buChar char="•"/>
            </a:pPr>
            <a:r>
              <a:rPr lang="en-US" sz="2800" dirty="0" smtClean="0"/>
              <a:t> Existing code can be tweaked to solve different equations</a:t>
            </a:r>
            <a:endParaRPr lang="en-US" sz="2800" dirty="0"/>
          </a:p>
        </p:txBody>
      </p:sp>
      <p:sp>
        <p:nvSpPr>
          <p:cNvPr id="5" name="Text Placeholder 4"/>
          <p:cNvSpPr>
            <a:spLocks noGrp="1"/>
          </p:cNvSpPr>
          <p:nvPr>
            <p:ph type="body" sz="quarter" idx="3"/>
          </p:nvPr>
        </p:nvSpPr>
        <p:spPr/>
        <p:txBody>
          <a:bodyPr>
            <a:normAutofit/>
          </a:bodyPr>
          <a:lstStyle/>
          <a:p>
            <a:r>
              <a:rPr lang="en-US" sz="4000" dirty="0" smtClean="0"/>
              <a:t>Cons:</a:t>
            </a:r>
            <a:endParaRPr lang="en-US" sz="4000" dirty="0"/>
          </a:p>
        </p:txBody>
      </p:sp>
      <p:sp>
        <p:nvSpPr>
          <p:cNvPr id="6" name="Content Placeholder 5"/>
          <p:cNvSpPr>
            <a:spLocks noGrp="1"/>
          </p:cNvSpPr>
          <p:nvPr>
            <p:ph sz="quarter" idx="4"/>
          </p:nvPr>
        </p:nvSpPr>
        <p:spPr/>
        <p:txBody>
          <a:bodyPr>
            <a:normAutofit/>
          </a:bodyPr>
          <a:lstStyle/>
          <a:p>
            <a:pPr>
              <a:buFont typeface="Arial" panose="020B0604020202020204" pitchFamily="34" charset="0"/>
              <a:buChar char="•"/>
            </a:pPr>
            <a:r>
              <a:rPr lang="en-US" sz="2800" dirty="0" smtClean="0"/>
              <a:t> Writing code from scratch is… not easy</a:t>
            </a:r>
          </a:p>
          <a:p>
            <a:pPr>
              <a:buFont typeface="Arial" panose="020B0604020202020204" pitchFamily="34" charset="0"/>
              <a:buChar char="•"/>
            </a:pPr>
            <a:r>
              <a:rPr lang="en-US" sz="2800" dirty="0" smtClean="0"/>
              <a:t> Conceptually more difficult than finite difference methods</a:t>
            </a:r>
            <a:endParaRPr lang="en-US" sz="2800" dirty="0"/>
          </a:p>
        </p:txBody>
      </p:sp>
    </p:spTree>
    <p:extLst>
      <p:ext uri="{BB962C8B-B14F-4D97-AF65-F5344CB8AC3E}">
        <p14:creationId xmlns:p14="http://schemas.microsoft.com/office/powerpoint/2010/main" val="20335143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FINITE ELEMENT method</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4400" dirty="0" smtClean="0"/>
              <a:t> Convert strong form PDE to weak integral form</a:t>
            </a:r>
          </a:p>
          <a:p>
            <a:pPr marL="457200" indent="-457200">
              <a:buFont typeface="+mj-lt"/>
              <a:buAutoNum type="arabicPeriod"/>
            </a:pPr>
            <a:r>
              <a:rPr lang="en-US" sz="4400" dirty="0" smtClean="0"/>
              <a:t> Discretize domain into elements</a:t>
            </a:r>
            <a:r>
              <a:rPr lang="en-US" sz="4400" dirty="0"/>
              <a:t> </a:t>
            </a:r>
            <a:r>
              <a:rPr lang="en-US" sz="4400" dirty="0" smtClean="0">
                <a:sym typeface="Wingdings" panose="05000000000000000000" pitchFamily="2" charset="2"/>
              </a:rPr>
              <a:t> approximate numerical solution via shape, or weight, functions</a:t>
            </a:r>
            <a:endParaRPr lang="en-US" sz="4400" dirty="0" smtClean="0"/>
          </a:p>
        </p:txBody>
      </p:sp>
    </p:spTree>
    <p:extLst>
      <p:ext uri="{BB962C8B-B14F-4D97-AF65-F5344CB8AC3E}">
        <p14:creationId xmlns:p14="http://schemas.microsoft.com/office/powerpoint/2010/main" val="34780689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a weak form</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sz="4000" dirty="0" smtClean="0"/>
              <a:t>Obtain strong form of PDE.</a:t>
            </a:r>
          </a:p>
          <a:p>
            <a:pPr marL="457200" indent="-457200">
              <a:buFont typeface="+mj-lt"/>
              <a:buAutoNum type="arabicPeriod"/>
            </a:pPr>
            <a:r>
              <a:rPr lang="en-US" sz="4000" dirty="0" smtClean="0"/>
              <a:t>Rearrange to get zero on the right hand side.</a:t>
            </a:r>
          </a:p>
          <a:p>
            <a:pPr marL="457200" indent="-457200">
              <a:buFont typeface="+mj-lt"/>
              <a:buAutoNum type="arabicPeriod"/>
            </a:pPr>
            <a:r>
              <a:rPr lang="en-US" sz="4000" dirty="0" smtClean="0"/>
              <a:t>Multiply equation by test function. (</a:t>
            </a:r>
            <a:r>
              <a:rPr lang="en-US" sz="4000" dirty="0" err="1" smtClean="0"/>
              <a:t>Galerkin</a:t>
            </a:r>
            <a:r>
              <a:rPr lang="en-US" sz="4000" dirty="0" smtClean="0"/>
              <a:t>)</a:t>
            </a:r>
          </a:p>
          <a:p>
            <a:pPr marL="457200" indent="-457200">
              <a:buFont typeface="+mj-lt"/>
              <a:buAutoNum type="arabicPeriod"/>
            </a:pPr>
            <a:r>
              <a:rPr lang="en-US" sz="4000" dirty="0" smtClean="0"/>
              <a:t>Integrate whole equation over the domain. </a:t>
            </a:r>
          </a:p>
          <a:p>
            <a:pPr marL="457200" indent="-457200">
              <a:buFont typeface="+mj-lt"/>
              <a:buAutoNum type="arabicPeriod"/>
            </a:pPr>
            <a:r>
              <a:rPr lang="en-US" sz="4000" dirty="0" smtClean="0"/>
              <a:t>Integrate by parts. </a:t>
            </a:r>
          </a:p>
          <a:p>
            <a:pPr marL="457200" indent="-457200">
              <a:buFont typeface="+mj-lt"/>
              <a:buAutoNum type="arabicPeriod"/>
            </a:pPr>
            <a:endParaRPr lang="en-US" dirty="0"/>
          </a:p>
        </p:txBody>
      </p:sp>
    </p:spTree>
    <p:extLst>
      <p:ext uri="{BB962C8B-B14F-4D97-AF65-F5344CB8AC3E}">
        <p14:creationId xmlns:p14="http://schemas.microsoft.com/office/powerpoint/2010/main" val="1414614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Obtain strong form of PDE</a:t>
            </a:r>
            <a:endParaRPr lang="en-US" dirty="0"/>
          </a:p>
        </p:txBody>
      </p:sp>
      <mc:AlternateContent xmlns:mc="http://schemas.openxmlformats.org/markup-compatibility/2006" xmlns:a14="http://schemas.microsoft.com/office/drawing/2010/main">
        <mc:Choice Requires="a14">
          <p:sp>
            <p:nvSpPr>
              <p:cNvPr id="4" name="Content Placeholder 2"/>
              <p:cNvSpPr>
                <a:spLocks noGrp="1"/>
              </p:cNvSpPr>
              <p:nvPr>
                <p:ph idx="1"/>
              </p:nvPr>
            </p:nvSpPr>
            <p:spPr>
              <a:xfrm>
                <a:off x="1024128" y="2286000"/>
                <a:ext cx="9720071" cy="3418114"/>
              </a:xfrm>
            </p:spPr>
            <p:txBody>
              <a:bodyPr>
                <a:normAutofit/>
              </a:bodyPr>
              <a:lstStyle/>
              <a:p>
                <a:pPr algn="ctr"/>
                <a14:m>
                  <m:oMath xmlns:m="http://schemas.openxmlformats.org/officeDocument/2006/math">
                    <m:f>
                      <m:fPr>
                        <m:ctrlPr>
                          <a:rPr lang="en-US" sz="4400" i="1" smtClean="0">
                            <a:latin typeface="Cambria Math" charset="0"/>
                          </a:rPr>
                        </m:ctrlPr>
                      </m:fPr>
                      <m:num>
                        <m:r>
                          <a:rPr lang="en-US" sz="4400" i="1" smtClean="0">
                            <a:latin typeface="Cambria Math" charset="0"/>
                          </a:rPr>
                          <m:t>𝜕</m:t>
                        </m:r>
                        <m:r>
                          <a:rPr lang="en-US" sz="4400" i="1" smtClean="0">
                            <a:latin typeface="Cambria Math" charset="0"/>
                            <a:ea typeface="Cambria Math" charset="0"/>
                            <a:cs typeface="Cambria Math" charset="0"/>
                          </a:rPr>
                          <m:t>𝜙</m:t>
                        </m:r>
                      </m:num>
                      <m:den>
                        <m:r>
                          <a:rPr lang="en-US" sz="4400" i="1" smtClean="0">
                            <a:latin typeface="Cambria Math" charset="0"/>
                          </a:rPr>
                          <m:t>𝜕</m:t>
                        </m:r>
                        <m:r>
                          <a:rPr lang="en-US" sz="4400" b="0" i="1" smtClean="0">
                            <a:latin typeface="Cambria Math" charset="0"/>
                          </a:rPr>
                          <m:t>𝑡</m:t>
                        </m:r>
                      </m:den>
                    </m:f>
                    <m:r>
                      <a:rPr lang="en-US" sz="4400" b="0" i="1" smtClean="0">
                        <a:latin typeface="Cambria Math" charset="0"/>
                      </a:rPr>
                      <m:t>=2</m:t>
                    </m:r>
                    <m:d>
                      <m:dPr>
                        <m:ctrlPr>
                          <a:rPr lang="is-IS" sz="4400" b="0" i="1" smtClean="0">
                            <a:latin typeface="Cambria Math" charset="0"/>
                          </a:rPr>
                        </m:ctrlPr>
                      </m:dPr>
                      <m:e>
                        <m:f>
                          <m:fPr>
                            <m:ctrlPr>
                              <a:rPr lang="bg-BG" sz="4400" b="0" i="1" smtClean="0">
                                <a:latin typeface="Cambria Math" charset="0"/>
                              </a:rPr>
                            </m:ctrlPr>
                          </m:fPr>
                          <m:num>
                            <m:sSup>
                              <m:sSupPr>
                                <m:ctrlPr>
                                  <a:rPr lang="is-IS" sz="4400" b="0" i="1" smtClean="0">
                                    <a:latin typeface="Cambria Math" charset="0"/>
                                  </a:rPr>
                                </m:ctrlPr>
                              </m:sSupPr>
                              <m:e>
                                <m:r>
                                  <a:rPr lang="is-IS" sz="4400" b="0" i="1" smtClean="0">
                                    <a:latin typeface="Cambria Math" charset="0"/>
                                    <a:ea typeface="Cambria Math" charset="0"/>
                                    <a:cs typeface="Cambria Math" charset="0"/>
                                  </a:rPr>
                                  <m:t>𝜕</m:t>
                                </m:r>
                              </m:e>
                              <m:sup>
                                <m:r>
                                  <a:rPr lang="is-IS" sz="4400" b="0" i="1" smtClean="0">
                                    <a:latin typeface="Cambria Math" charset="0"/>
                                  </a:rPr>
                                  <m:t>2</m:t>
                                </m:r>
                              </m:sup>
                            </m:sSup>
                            <m:r>
                              <a:rPr lang="is-IS" sz="4400" b="0" i="1" smtClean="0">
                                <a:latin typeface="Cambria Math" charset="0"/>
                                <a:ea typeface="Cambria Math" charset="0"/>
                                <a:cs typeface="Cambria Math" charset="0"/>
                              </a:rPr>
                              <m:t>𝜙</m:t>
                            </m:r>
                          </m:num>
                          <m:den>
                            <m:r>
                              <a:rPr lang="bg-BG" sz="4400" b="0" i="1" smtClean="0">
                                <a:latin typeface="Cambria Math" charset="0"/>
                                <a:ea typeface="Cambria Math" charset="0"/>
                                <a:cs typeface="Cambria Math" charset="0"/>
                              </a:rPr>
                              <m:t>𝜕</m:t>
                            </m:r>
                            <m:sSup>
                              <m:sSupPr>
                                <m:ctrlPr>
                                  <a:rPr lang="is-IS" sz="4400" b="0" i="1" smtClean="0">
                                    <a:latin typeface="Cambria Math" charset="0"/>
                                    <a:ea typeface="Cambria Math" charset="0"/>
                                    <a:cs typeface="Cambria Math" charset="0"/>
                                  </a:rPr>
                                </m:ctrlPr>
                              </m:sSupPr>
                              <m:e>
                                <m:r>
                                  <a:rPr lang="is-IS" sz="4400" b="0" i="1" smtClean="0">
                                    <a:latin typeface="Cambria Math" charset="0"/>
                                    <a:ea typeface="Cambria Math" charset="0"/>
                                    <a:cs typeface="Cambria Math" charset="0"/>
                                  </a:rPr>
                                  <m:t>𝑥</m:t>
                                </m:r>
                              </m:e>
                              <m:sup>
                                <m:r>
                                  <a:rPr lang="is-IS" sz="4400" b="0" i="1" smtClean="0">
                                    <a:latin typeface="Cambria Math" charset="0"/>
                                    <a:ea typeface="Cambria Math" charset="0"/>
                                    <a:cs typeface="Cambria Math" charset="0"/>
                                  </a:rPr>
                                  <m:t>2</m:t>
                                </m:r>
                              </m:sup>
                            </m:sSup>
                          </m:den>
                        </m:f>
                        <m:r>
                          <a:rPr lang="en-US" sz="4400" b="0" i="1" smtClean="0">
                            <a:latin typeface="Cambria Math" charset="0"/>
                          </a:rPr>
                          <m:t>+ </m:t>
                        </m:r>
                        <m:f>
                          <m:fPr>
                            <m:ctrlPr>
                              <a:rPr lang="bg-BG" sz="4400" b="0" i="1" smtClean="0">
                                <a:latin typeface="Cambria Math" charset="0"/>
                              </a:rPr>
                            </m:ctrlPr>
                          </m:fPr>
                          <m:num>
                            <m:sSup>
                              <m:sSupPr>
                                <m:ctrlPr>
                                  <a:rPr lang="is-IS" sz="4400" b="0" i="1" smtClean="0">
                                    <a:latin typeface="Cambria Math" charset="0"/>
                                  </a:rPr>
                                </m:ctrlPr>
                              </m:sSupPr>
                              <m:e>
                                <m:r>
                                  <a:rPr lang="is-IS" sz="4400" b="0" i="1" smtClean="0">
                                    <a:latin typeface="Cambria Math" charset="0"/>
                                    <a:ea typeface="Cambria Math" charset="0"/>
                                    <a:cs typeface="Cambria Math" charset="0"/>
                                  </a:rPr>
                                  <m:t>𝜕</m:t>
                                </m:r>
                              </m:e>
                              <m:sup>
                                <m:r>
                                  <a:rPr lang="is-IS" sz="4400" b="0" i="1" smtClean="0">
                                    <a:latin typeface="Cambria Math" charset="0"/>
                                  </a:rPr>
                                  <m:t>2</m:t>
                                </m:r>
                              </m:sup>
                            </m:sSup>
                            <m:r>
                              <a:rPr lang="bg-BG" sz="4400" b="0" i="1" smtClean="0">
                                <a:latin typeface="Cambria Math" charset="0"/>
                                <a:ea typeface="Cambria Math" charset="0"/>
                                <a:cs typeface="Cambria Math" charset="0"/>
                              </a:rPr>
                              <m:t>𝜙</m:t>
                            </m:r>
                          </m:num>
                          <m:den>
                            <m:r>
                              <a:rPr lang="bg-BG" sz="4400" b="0" i="1" smtClean="0">
                                <a:latin typeface="Cambria Math" charset="0"/>
                                <a:ea typeface="Cambria Math" charset="0"/>
                                <a:cs typeface="Cambria Math" charset="0"/>
                              </a:rPr>
                              <m:t>𝜕</m:t>
                            </m:r>
                            <m:sSup>
                              <m:sSupPr>
                                <m:ctrlPr>
                                  <a:rPr lang="is-IS" sz="4400" b="0" i="1" smtClean="0">
                                    <a:latin typeface="Cambria Math" charset="0"/>
                                    <a:ea typeface="Cambria Math" charset="0"/>
                                    <a:cs typeface="Cambria Math" charset="0"/>
                                  </a:rPr>
                                </m:ctrlPr>
                              </m:sSupPr>
                              <m:e>
                                <m:r>
                                  <a:rPr lang="en-US" sz="4400" b="0" i="1" smtClean="0">
                                    <a:latin typeface="Cambria Math" charset="0"/>
                                    <a:ea typeface="Cambria Math" charset="0"/>
                                    <a:cs typeface="Cambria Math" charset="0"/>
                                  </a:rPr>
                                  <m:t>𝑦</m:t>
                                </m:r>
                              </m:e>
                              <m:sup>
                                <m:r>
                                  <a:rPr lang="is-IS" sz="4400" b="0" i="1" smtClean="0">
                                    <a:latin typeface="Cambria Math" charset="0"/>
                                    <a:ea typeface="Cambria Math" charset="0"/>
                                    <a:cs typeface="Cambria Math" charset="0"/>
                                  </a:rPr>
                                  <m:t>2</m:t>
                                </m:r>
                              </m:sup>
                            </m:sSup>
                          </m:den>
                        </m:f>
                      </m:e>
                    </m:d>
                    <m:r>
                      <a:rPr lang="en-US" sz="4400" b="0" i="1" smtClean="0">
                        <a:latin typeface="Cambria Math" charset="0"/>
                      </a:rPr>
                      <m:t>−</m:t>
                    </m:r>
                    <m:r>
                      <a:rPr lang="en-US" sz="4400" b="0" i="1" smtClean="0">
                        <a:latin typeface="Cambria Math" charset="0"/>
                      </a:rPr>
                      <m:t>𝑔</m:t>
                    </m:r>
                    <m:r>
                      <a:rPr lang="en-US" sz="4400" b="0" i="1" smtClean="0">
                        <a:latin typeface="Cambria Math" charset="0"/>
                      </a:rPr>
                      <m:t>(</m:t>
                    </m:r>
                    <m:r>
                      <a:rPr lang="en-US" sz="4400" b="0" i="1" smtClean="0">
                        <a:latin typeface="Cambria Math" charset="0"/>
                        <a:ea typeface="Cambria Math" charset="0"/>
                        <a:cs typeface="Cambria Math" charset="0"/>
                      </a:rPr>
                      <m:t>𝜙</m:t>
                    </m:r>
                    <m:r>
                      <a:rPr lang="en-US" sz="4400" b="0" i="1" smtClean="0">
                        <a:latin typeface="Cambria Math" charset="0"/>
                        <a:ea typeface="Cambria Math" charset="0"/>
                        <a:cs typeface="Cambria Math" charset="0"/>
                      </a:rPr>
                      <m:t>)</m:t>
                    </m:r>
                  </m:oMath>
                </a14:m>
                <a:endParaRPr lang="en-US" sz="4400" dirty="0" smtClean="0"/>
              </a:p>
              <a:p>
                <a:pPr algn="ctr"/>
                <a:endParaRPr lang="en-US" sz="4400" dirty="0"/>
              </a:p>
              <a:p>
                <a:pPr algn="ctr"/>
                <a14:m>
                  <m:oMath xmlns:m="http://schemas.openxmlformats.org/officeDocument/2006/math">
                    <m:r>
                      <a:rPr lang="en-US" sz="4400" b="0" i="1" smtClean="0">
                        <a:latin typeface="Cambria Math" charset="0"/>
                      </a:rPr>
                      <m:t>𝑔</m:t>
                    </m:r>
                    <m:d>
                      <m:dPr>
                        <m:ctrlPr>
                          <a:rPr lang="en-US" sz="4400" b="0" i="1" smtClean="0">
                            <a:latin typeface="Cambria Math" charset="0"/>
                          </a:rPr>
                        </m:ctrlPr>
                      </m:dPr>
                      <m:e>
                        <m:r>
                          <a:rPr lang="en-US" sz="4400" b="0" i="1" smtClean="0">
                            <a:latin typeface="Cambria Math" charset="0"/>
                            <a:ea typeface="Cambria Math" charset="0"/>
                            <a:cs typeface="Cambria Math" charset="0"/>
                          </a:rPr>
                          <m:t>𝜙</m:t>
                        </m:r>
                      </m:e>
                    </m:d>
                    <m:r>
                      <a:rPr lang="en-US" sz="4400" b="0" i="1" smtClean="0">
                        <a:latin typeface="Cambria Math" charset="0"/>
                        <a:ea typeface="Cambria Math" charset="0"/>
                        <a:cs typeface="Cambria Math" charset="0"/>
                      </a:rPr>
                      <m:t>=</m:t>
                    </m:r>
                    <m:r>
                      <a:rPr lang="en-US" sz="4400" b="0" i="1" smtClean="0">
                        <a:latin typeface="Cambria Math" charset="0"/>
                        <a:ea typeface="Cambria Math" charset="0"/>
                        <a:cs typeface="Cambria Math" charset="0"/>
                      </a:rPr>
                      <m:t>𝑎</m:t>
                    </m:r>
                    <m:sSup>
                      <m:sSupPr>
                        <m:ctrlPr>
                          <a:rPr lang="is-IS" sz="4400" b="0" i="1" smtClean="0">
                            <a:latin typeface="Cambria Math" charset="0"/>
                            <a:ea typeface="Cambria Math" charset="0"/>
                            <a:cs typeface="Cambria Math" charset="0"/>
                          </a:rPr>
                        </m:ctrlPr>
                      </m:sSupPr>
                      <m:e>
                        <m:r>
                          <a:rPr lang="is-IS" sz="4400" b="0" i="1" smtClean="0">
                            <a:latin typeface="Cambria Math" charset="0"/>
                            <a:ea typeface="Cambria Math" charset="0"/>
                            <a:cs typeface="Cambria Math" charset="0"/>
                          </a:rPr>
                          <m:t>𝜙</m:t>
                        </m:r>
                      </m:e>
                      <m:sup>
                        <m:r>
                          <a:rPr lang="en-US" sz="4400" b="0" i="1" smtClean="0">
                            <a:latin typeface="Cambria Math" charset="0"/>
                            <a:ea typeface="Cambria Math" charset="0"/>
                            <a:cs typeface="Cambria Math" charset="0"/>
                          </a:rPr>
                          <m:t>3</m:t>
                        </m:r>
                      </m:sup>
                    </m:sSup>
                    <m:r>
                      <a:rPr lang="en-US" sz="4400" b="0" i="1" smtClean="0">
                        <a:latin typeface="Cambria Math" charset="0"/>
                        <a:ea typeface="Cambria Math" charset="0"/>
                        <a:cs typeface="Cambria Math" charset="0"/>
                      </a:rPr>
                      <m:t>+</m:t>
                    </m:r>
                    <m:r>
                      <a:rPr lang="en-US" sz="4400" b="0" i="1" smtClean="0">
                        <a:latin typeface="Cambria Math" charset="0"/>
                        <a:ea typeface="Cambria Math" charset="0"/>
                        <a:cs typeface="Cambria Math" charset="0"/>
                      </a:rPr>
                      <m:t>𝑏</m:t>
                    </m:r>
                    <m:sSup>
                      <m:sSupPr>
                        <m:ctrlPr>
                          <a:rPr lang="is-IS" sz="4400" b="0" i="1" smtClean="0">
                            <a:latin typeface="Cambria Math" charset="0"/>
                            <a:ea typeface="Cambria Math" charset="0"/>
                            <a:cs typeface="Cambria Math" charset="0"/>
                          </a:rPr>
                        </m:ctrlPr>
                      </m:sSupPr>
                      <m:e>
                        <m:r>
                          <a:rPr lang="is-IS" sz="4400" b="0" i="1" smtClean="0">
                            <a:latin typeface="Cambria Math" charset="0"/>
                            <a:ea typeface="Cambria Math" charset="0"/>
                            <a:cs typeface="Cambria Math" charset="0"/>
                          </a:rPr>
                          <m:t>𝜙</m:t>
                        </m:r>
                      </m:e>
                      <m:sup>
                        <m:r>
                          <a:rPr lang="is-IS" sz="4400" b="0" i="1" smtClean="0">
                            <a:latin typeface="Cambria Math" charset="0"/>
                            <a:ea typeface="Cambria Math" charset="0"/>
                            <a:cs typeface="Cambria Math" charset="0"/>
                          </a:rPr>
                          <m:t>2</m:t>
                        </m:r>
                      </m:sup>
                    </m:sSup>
                    <m:r>
                      <a:rPr lang="en-US" sz="4400" b="0" i="1" smtClean="0">
                        <a:latin typeface="Cambria Math" charset="0"/>
                        <a:ea typeface="Cambria Math" charset="0"/>
                        <a:cs typeface="Cambria Math" charset="0"/>
                      </a:rPr>
                      <m:t>+</m:t>
                    </m:r>
                    <m:r>
                      <a:rPr lang="en-US" sz="4400" b="0" i="1" smtClean="0">
                        <a:latin typeface="Cambria Math" charset="0"/>
                        <a:ea typeface="Cambria Math" charset="0"/>
                        <a:cs typeface="Cambria Math" charset="0"/>
                      </a:rPr>
                      <m:t>𝑐</m:t>
                    </m:r>
                    <m:r>
                      <a:rPr lang="en-US" sz="4400" b="0" i="1" smtClean="0">
                        <a:latin typeface="Cambria Math" charset="0"/>
                        <a:ea typeface="Cambria Math" charset="0"/>
                        <a:cs typeface="Cambria Math" charset="0"/>
                      </a:rPr>
                      <m:t>𝜙</m:t>
                    </m:r>
                  </m:oMath>
                </a14:m>
                <a:endParaRPr lang="en-US" sz="4400" dirty="0"/>
              </a:p>
            </p:txBody>
          </p:sp>
        </mc:Choice>
        <mc:Fallback xmlns="">
          <p:sp>
            <p:nvSpPr>
              <p:cNvPr id="4" name="Content Placeholder 2"/>
              <p:cNvSpPr>
                <a:spLocks noGrp="1" noRot="1" noChangeAspect="1" noMove="1" noResize="1" noEditPoints="1" noAdjustHandles="1" noChangeArrowheads="1" noChangeShapeType="1" noTextEdit="1"/>
              </p:cNvSpPr>
              <p:nvPr>
                <p:ph idx="1"/>
              </p:nvPr>
            </p:nvSpPr>
            <p:spPr>
              <a:xfrm>
                <a:off x="1024128" y="2286000"/>
                <a:ext cx="9720071" cy="3418114"/>
              </a:xfr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64386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700784"/>
          </a:xfrm>
        </p:spPr>
        <p:txBody>
          <a:bodyPr>
            <a:normAutofit/>
          </a:bodyPr>
          <a:lstStyle/>
          <a:p>
            <a:r>
              <a:rPr lang="en-US" sz="5400" dirty="0" smtClean="0"/>
              <a:t>2. get </a:t>
            </a:r>
            <a:r>
              <a:rPr lang="en-US" sz="5400" dirty="0"/>
              <a:t>zero on the right hand </a:t>
            </a:r>
            <a:r>
              <a:rPr lang="en-US" sz="5400" dirty="0" smtClean="0"/>
              <a:t>side</a:t>
            </a:r>
            <a:r>
              <a:rPr lang="en-US" sz="5400" dirty="0"/>
              <a:t/>
            </a:r>
            <a:br>
              <a:rPr lang="en-US" sz="5400" dirty="0"/>
            </a:b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007801" y="2286000"/>
                <a:ext cx="6301958" cy="1883228"/>
              </a:xfrm>
            </p:spPr>
            <p:txBody>
              <a:bodyPr/>
              <a:lstStyle/>
              <a:p>
                <a14:m>
                  <m:oMath xmlns:m="http://schemas.openxmlformats.org/officeDocument/2006/math">
                    <m:f>
                      <m:fPr>
                        <m:ctrlPr>
                          <a:rPr lang="en-US" sz="4400" i="1" smtClean="0">
                            <a:latin typeface="Cambria Math" charset="0"/>
                          </a:rPr>
                        </m:ctrlPr>
                      </m:fPr>
                      <m:num>
                        <m:r>
                          <a:rPr lang="en-US" sz="4400" i="1">
                            <a:latin typeface="Cambria Math" charset="0"/>
                          </a:rPr>
                          <m:t>𝜕</m:t>
                        </m:r>
                        <m:r>
                          <a:rPr lang="en-US" sz="4400" i="1">
                            <a:latin typeface="Cambria Math" charset="0"/>
                            <a:ea typeface="Cambria Math" charset="0"/>
                            <a:cs typeface="Cambria Math" charset="0"/>
                          </a:rPr>
                          <m:t>𝜙</m:t>
                        </m:r>
                      </m:num>
                      <m:den>
                        <m:r>
                          <a:rPr lang="en-US" sz="4400" i="1">
                            <a:latin typeface="Cambria Math" charset="0"/>
                          </a:rPr>
                          <m:t>𝜕</m:t>
                        </m:r>
                        <m:r>
                          <a:rPr lang="en-US" sz="4400" i="1">
                            <a:latin typeface="Cambria Math" charset="0"/>
                          </a:rPr>
                          <m:t>𝑡</m:t>
                        </m:r>
                      </m:den>
                    </m:f>
                    <m:r>
                      <a:rPr lang="en-US" sz="4400" b="0" i="1" smtClean="0">
                        <a:latin typeface="Cambria Math" panose="02040503050406030204" pitchFamily="18" charset="0"/>
                      </a:rPr>
                      <m:t>−</m:t>
                    </m:r>
                    <m:r>
                      <a:rPr lang="en-US" sz="4400" i="1">
                        <a:latin typeface="Cambria Math" charset="0"/>
                      </a:rPr>
                      <m:t>2</m:t>
                    </m:r>
                    <m:r>
                      <a:rPr lang="en-US" sz="4400" i="1" smtClean="0">
                        <a:latin typeface="Cambria Math" panose="02040503050406030204" pitchFamily="18" charset="0"/>
                        <a:ea typeface="Cambria Math" panose="02040503050406030204" pitchFamily="18" charset="0"/>
                      </a:rPr>
                      <m:t>𝛻</m:t>
                    </m:r>
                    <m:r>
                      <a:rPr lang="en-US" sz="4400" b="0" i="1" smtClean="0">
                        <a:latin typeface="Cambria Math" panose="02040503050406030204" pitchFamily="18" charset="0"/>
                        <a:ea typeface="Cambria Math" panose="02040503050406030204" pitchFamily="18" charset="0"/>
                      </a:rPr>
                      <m:t> ∙</m:t>
                    </m:r>
                    <m:r>
                      <a:rPr lang="en-US" sz="4400" b="0" i="1" smtClean="0">
                        <a:latin typeface="Cambria Math" panose="02040503050406030204" pitchFamily="18" charset="0"/>
                        <a:ea typeface="Cambria Math" panose="02040503050406030204" pitchFamily="18" charset="0"/>
                      </a:rPr>
                      <m:t>𝛻𝜙</m:t>
                    </m:r>
                    <m:r>
                      <a:rPr lang="en-US" sz="4400" b="0" i="1" smtClean="0">
                        <a:latin typeface="Cambria Math" panose="02040503050406030204" pitchFamily="18" charset="0"/>
                        <a:ea typeface="Cambria Math" charset="0"/>
                        <a:cs typeface="Cambria Math" charset="0"/>
                      </a:rPr>
                      <m:t>+</m:t>
                    </m:r>
                    <m:r>
                      <a:rPr lang="en-US" sz="4400" i="1">
                        <a:latin typeface="Cambria Math" charset="0"/>
                      </a:rPr>
                      <m:t>𝑔</m:t>
                    </m:r>
                    <m:d>
                      <m:dPr>
                        <m:ctrlPr>
                          <a:rPr lang="en-US" sz="4400" i="1">
                            <a:latin typeface="Cambria Math" charset="0"/>
                          </a:rPr>
                        </m:ctrlPr>
                      </m:dPr>
                      <m:e>
                        <m:r>
                          <a:rPr lang="en-US" sz="4400" i="1">
                            <a:latin typeface="Cambria Math" charset="0"/>
                            <a:ea typeface="Cambria Math" charset="0"/>
                            <a:cs typeface="Cambria Math" charset="0"/>
                          </a:rPr>
                          <m:t>𝜙</m:t>
                        </m:r>
                      </m:e>
                    </m:d>
                    <m:r>
                      <a:rPr lang="en-US" sz="4400" b="0" i="1" smtClean="0">
                        <a:latin typeface="Cambria Math" panose="02040503050406030204" pitchFamily="18" charset="0"/>
                        <a:ea typeface="Cambria Math" charset="0"/>
                        <a:cs typeface="Cambria Math" charset="0"/>
                      </a:rPr>
                      <m:t>=0</m:t>
                    </m:r>
                  </m:oMath>
                </a14:m>
                <a:endParaRPr lang="en-US" sz="4400"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007801" y="2286000"/>
                <a:ext cx="6301958" cy="1883228"/>
              </a:xfr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48022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3. Multiply </a:t>
            </a:r>
            <a:r>
              <a:rPr lang="en-US" sz="5400" dirty="0"/>
              <a:t>equation by test </a:t>
            </a:r>
            <a:r>
              <a:rPr lang="en-US" sz="5400" dirty="0" smtClean="0"/>
              <a:t>function</a:t>
            </a:r>
            <a:r>
              <a:rPr lang="en-US" sz="5400" dirty="0"/>
              <a:t/>
            </a:r>
            <a:br>
              <a:rPr lang="en-US" sz="5400"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24128" y="2084833"/>
                <a:ext cx="9720071" cy="4501024"/>
              </a:xfrm>
            </p:spPr>
            <p:txBody>
              <a:bodyPr>
                <a:normAutofit/>
              </a:bodyPr>
              <a:lstStyle/>
              <a:p>
                <a14:m>
                  <m:oMath xmlns:m="http://schemas.openxmlformats.org/officeDocument/2006/math">
                    <m:nary>
                      <m:naryPr>
                        <m:chr m:val="∬"/>
                        <m:limLoc m:val="undOvr"/>
                        <m:subHide m:val="on"/>
                        <m:supHide m:val="on"/>
                        <m:ctrlPr>
                          <a:rPr lang="en-US" sz="4400" i="1" smtClean="0">
                            <a:latin typeface="Cambria Math" charset="0"/>
                          </a:rPr>
                        </m:ctrlPr>
                      </m:naryPr>
                      <m:sub/>
                      <m:sup/>
                      <m:e>
                        <m:sSup>
                          <m:sSupPr>
                            <m:ctrlPr>
                              <a:rPr lang="en-US" sz="4400" i="1" smtClean="0">
                                <a:latin typeface="Cambria Math" charset="0"/>
                              </a:rPr>
                            </m:ctrlPr>
                          </m:sSupPr>
                          <m:e>
                            <m:d>
                              <m:dPr>
                                <m:begChr m:val="["/>
                                <m:endChr m:val="]"/>
                                <m:ctrlPr>
                                  <a:rPr lang="en-US" sz="4400" i="1">
                                    <a:latin typeface="Cambria Math" charset="0"/>
                                  </a:rPr>
                                </m:ctrlPr>
                              </m:dPr>
                              <m:e>
                                <m:r>
                                  <a:rPr lang="en-US" sz="4400" b="0" i="1" smtClean="0">
                                    <a:latin typeface="Cambria Math" panose="02040503050406030204" pitchFamily="18" charset="0"/>
                                  </a:rPr>
                                  <m:t>𝑁</m:t>
                                </m:r>
                              </m:e>
                            </m:d>
                          </m:e>
                          <m:sup>
                            <m:r>
                              <a:rPr lang="en-US" sz="4400" b="0" i="1" smtClean="0">
                                <a:latin typeface="Cambria Math" panose="02040503050406030204" pitchFamily="18" charset="0"/>
                              </a:rPr>
                              <m:t>𝑇</m:t>
                            </m:r>
                          </m:sup>
                        </m:sSup>
                      </m:e>
                    </m:nary>
                    <m:d>
                      <m:dPr>
                        <m:begChr m:val="{"/>
                        <m:endChr m:val="}"/>
                        <m:ctrlPr>
                          <a:rPr lang="en-US" sz="4400" i="1" smtClean="0">
                            <a:latin typeface="Cambria Math" charset="0"/>
                          </a:rPr>
                        </m:ctrlPr>
                      </m:dPr>
                      <m:e>
                        <m:f>
                          <m:fPr>
                            <m:ctrlPr>
                              <a:rPr lang="en-US" sz="4400" i="1">
                                <a:latin typeface="Cambria Math" charset="0"/>
                              </a:rPr>
                            </m:ctrlPr>
                          </m:fPr>
                          <m:num>
                            <m:r>
                              <a:rPr lang="en-US" sz="4400" i="1">
                                <a:latin typeface="Cambria Math" charset="0"/>
                              </a:rPr>
                              <m:t>𝜕</m:t>
                            </m:r>
                            <m:r>
                              <a:rPr lang="en-US" sz="4400" i="1">
                                <a:latin typeface="Cambria Math" charset="0"/>
                                <a:ea typeface="Cambria Math" charset="0"/>
                                <a:cs typeface="Cambria Math" charset="0"/>
                              </a:rPr>
                              <m:t>𝜙</m:t>
                            </m:r>
                          </m:num>
                          <m:den>
                            <m:r>
                              <a:rPr lang="en-US" sz="4400" i="1">
                                <a:latin typeface="Cambria Math" charset="0"/>
                              </a:rPr>
                              <m:t>𝜕</m:t>
                            </m:r>
                            <m:r>
                              <a:rPr lang="en-US" sz="4400" i="1">
                                <a:latin typeface="Cambria Math" charset="0"/>
                              </a:rPr>
                              <m:t>𝑡</m:t>
                            </m:r>
                          </m:den>
                        </m:f>
                        <m:r>
                          <a:rPr lang="en-US" sz="4400" i="1">
                            <a:latin typeface="Cambria Math" panose="02040503050406030204" pitchFamily="18" charset="0"/>
                          </a:rPr>
                          <m:t>−</m:t>
                        </m:r>
                        <m:r>
                          <a:rPr lang="en-US" sz="4400" i="1">
                            <a:latin typeface="Cambria Math" charset="0"/>
                          </a:rPr>
                          <m:t>2</m:t>
                        </m:r>
                        <m:r>
                          <a:rPr lang="en-US" sz="4400" i="1">
                            <a:latin typeface="Cambria Math" panose="02040503050406030204" pitchFamily="18" charset="0"/>
                            <a:ea typeface="Cambria Math" panose="02040503050406030204" pitchFamily="18" charset="0"/>
                          </a:rPr>
                          <m:t>𝛻</m:t>
                        </m:r>
                        <m:r>
                          <a:rPr lang="en-US" sz="4400" i="1">
                            <a:latin typeface="Cambria Math" panose="02040503050406030204" pitchFamily="18" charset="0"/>
                            <a:ea typeface="Cambria Math" panose="02040503050406030204" pitchFamily="18" charset="0"/>
                          </a:rPr>
                          <m:t> ∙</m:t>
                        </m:r>
                        <m:r>
                          <a:rPr lang="en-US" sz="4400" i="1">
                            <a:latin typeface="Cambria Math" panose="02040503050406030204" pitchFamily="18" charset="0"/>
                            <a:ea typeface="Cambria Math" panose="02040503050406030204" pitchFamily="18" charset="0"/>
                          </a:rPr>
                          <m:t>𝛻𝜙</m:t>
                        </m:r>
                        <m:r>
                          <a:rPr lang="en-US" sz="4400" i="1">
                            <a:latin typeface="Cambria Math" panose="02040503050406030204" pitchFamily="18" charset="0"/>
                            <a:ea typeface="Cambria Math" charset="0"/>
                            <a:cs typeface="Cambria Math" charset="0"/>
                          </a:rPr>
                          <m:t>+</m:t>
                        </m:r>
                        <m:r>
                          <a:rPr lang="en-US" sz="4400" i="1">
                            <a:latin typeface="Cambria Math" charset="0"/>
                          </a:rPr>
                          <m:t>𝑔</m:t>
                        </m:r>
                        <m:d>
                          <m:dPr>
                            <m:ctrlPr>
                              <a:rPr lang="en-US" sz="4400" i="1">
                                <a:latin typeface="Cambria Math" charset="0"/>
                              </a:rPr>
                            </m:ctrlPr>
                          </m:dPr>
                          <m:e>
                            <m:r>
                              <a:rPr lang="en-US" sz="4400" i="1">
                                <a:latin typeface="Cambria Math" charset="0"/>
                                <a:ea typeface="Cambria Math" charset="0"/>
                                <a:cs typeface="Cambria Math" charset="0"/>
                              </a:rPr>
                              <m:t>𝜙</m:t>
                            </m:r>
                          </m:e>
                        </m:d>
                      </m:e>
                    </m:d>
                    <m:r>
                      <m:rPr>
                        <m:sty m:val="p"/>
                      </m:rPr>
                      <a:rPr lang="en-US" sz="4400" b="0" i="0" smtClean="0">
                        <a:latin typeface="Cambria Math" panose="02040503050406030204" pitchFamily="18" charset="0"/>
                      </a:rPr>
                      <m:t>dxdy</m:t>
                    </m:r>
                  </m:oMath>
                </a14:m>
                <a:endParaRPr lang="en-US" sz="4400" dirty="0" smtClean="0"/>
              </a:p>
              <a:p>
                <a:endParaRPr lang="en-US" sz="1700" dirty="0" smtClean="0"/>
              </a:p>
              <a:p>
                <a:pPr>
                  <a:buFont typeface="Wingdings" panose="05000000000000000000" pitchFamily="2" charset="2"/>
                  <a:buChar char="v"/>
                </a:pPr>
                <a:r>
                  <a:rPr lang="en-US" sz="4400" dirty="0"/>
                  <a:t> </a:t>
                </a:r>
                <a:r>
                  <a:rPr lang="en-US" sz="4400" dirty="0" err="1"/>
                  <a:t>Galerkin</a:t>
                </a:r>
                <a:r>
                  <a:rPr lang="en-US" sz="4400" dirty="0"/>
                  <a:t> </a:t>
                </a:r>
                <a:r>
                  <a:rPr lang="en-US" sz="4400" dirty="0" smtClean="0"/>
                  <a:t>method</a:t>
                </a:r>
              </a:p>
              <a:p>
                <a:pPr>
                  <a:buFont typeface="Wingdings" charset="2"/>
                  <a:buChar char="v"/>
                </a:pPr>
                <a:r>
                  <a:rPr lang="en-US" sz="4400" dirty="0"/>
                  <a:t> Weighted residual approach</a:t>
                </a:r>
              </a:p>
              <a:p>
                <a:pPr>
                  <a:buFont typeface="Wingdings" charset="2"/>
                  <a:buChar char="v"/>
                </a:pPr>
                <a:r>
                  <a:rPr lang="en-US" sz="4400" dirty="0"/>
                  <a:t> Assumes same shape functions are used for </a:t>
                </a:r>
                <a:r>
                  <a:rPr lang="en-US" sz="4400" dirty="0" smtClean="0"/>
                  <a:t>the </a:t>
                </a:r>
                <a:r>
                  <a:rPr lang="en-US" sz="4400" dirty="0"/>
                  <a:t>solution and the weights</a:t>
                </a:r>
              </a:p>
              <a:p>
                <a:pPr>
                  <a:buFont typeface="Wingdings" panose="05000000000000000000" pitchFamily="2" charset="2"/>
                  <a:buChar char="v"/>
                </a:pPr>
                <a:endParaRPr lang="en-US" sz="4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24128" y="2084833"/>
                <a:ext cx="9720071" cy="4501024"/>
              </a:xfrm>
              <a:blipFill rotWithShape="0">
                <a:blip r:embed="rId3"/>
                <a:stretch>
                  <a:fillRect l="-2760" r="-1757" b="-3117"/>
                </a:stretch>
              </a:blipFill>
            </p:spPr>
            <p:txBody>
              <a:bodyPr/>
              <a:lstStyle/>
              <a:p>
                <a:r>
                  <a:rPr lang="en-US">
                    <a:noFill/>
                  </a:rPr>
                  <a:t> </a:t>
                </a:r>
              </a:p>
            </p:txBody>
          </p:sp>
        </mc:Fallback>
      </mc:AlternateContent>
    </p:spTree>
    <p:extLst>
      <p:ext uri="{BB962C8B-B14F-4D97-AF65-F5344CB8AC3E}">
        <p14:creationId xmlns:p14="http://schemas.microsoft.com/office/powerpoint/2010/main" val="15313700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30958" cy="1499616"/>
          </a:xfrm>
        </p:spPr>
        <p:txBody>
          <a:bodyPr/>
          <a:lstStyle/>
          <a:p>
            <a:r>
              <a:rPr lang="en-US" sz="5400" dirty="0" smtClean="0"/>
              <a:t>4. Integrate over </a:t>
            </a:r>
            <a:r>
              <a:rPr lang="en-US" sz="5400" dirty="0"/>
              <a:t>the domain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24128" y="2286000"/>
                <a:ext cx="9720071" cy="1634836"/>
              </a:xfrm>
            </p:spPr>
            <p:txBody>
              <a:bodyPr/>
              <a:lstStyle/>
              <a:p>
                <a14:m>
                  <m:oMath xmlns:m="http://schemas.openxmlformats.org/officeDocument/2006/math">
                    <m:nary>
                      <m:naryPr>
                        <m:chr m:val="∬"/>
                        <m:ctrlPr>
                          <a:rPr lang="is-IS" sz="4800" i="1" smtClean="0">
                            <a:latin typeface="Cambria Math" charset="0"/>
                          </a:rPr>
                        </m:ctrlPr>
                      </m:naryPr>
                      <m:sub>
                        <m:sSub>
                          <m:sSubPr>
                            <m:ctrlPr>
                              <a:rPr lang="en-US" sz="4800" i="1" smtClean="0">
                                <a:latin typeface="Cambria Math" charset="0"/>
                              </a:rPr>
                            </m:ctrlPr>
                          </m:sSubPr>
                          <m:e>
                            <m:r>
                              <m:rPr>
                                <m:sty m:val="p"/>
                                <m:brk m:alnAt="23"/>
                              </m:rPr>
                              <a:rPr lang="el-GR" sz="4800" i="1">
                                <a:latin typeface="Cambria Math" charset="0"/>
                                <a:ea typeface="Cambria Math" charset="0"/>
                                <a:cs typeface="Cambria Math" charset="0"/>
                              </a:rPr>
                              <m:t>Ω</m:t>
                            </m:r>
                          </m:e>
                          <m:sub>
                            <m:sSup>
                              <m:sSupPr>
                                <m:ctrlPr>
                                  <a:rPr lang="en-US" sz="4800" i="1" smtClean="0">
                                    <a:latin typeface="Cambria Math" charset="0"/>
                                  </a:rPr>
                                </m:ctrlPr>
                              </m:sSupPr>
                              <m:e>
                                <m:r>
                                  <a:rPr lang="en-US" sz="4800" b="0" i="1" smtClean="0">
                                    <a:latin typeface="Cambria Math" charset="0"/>
                                  </a:rPr>
                                  <m:t>𝑒</m:t>
                                </m:r>
                              </m:e>
                              <m:sup>
                                <m:r>
                                  <a:rPr lang="en-US" sz="4800" b="0" i="1" smtClean="0">
                                    <a:latin typeface="Cambria Math" charset="0"/>
                                  </a:rPr>
                                  <m:t>𝑖</m:t>
                                </m:r>
                              </m:sup>
                            </m:sSup>
                          </m:sub>
                        </m:sSub>
                      </m:sub>
                      <m:sup/>
                      <m:e>
                        <m:d>
                          <m:dPr>
                            <m:begChr m:val="{"/>
                            <m:endChr m:val="}"/>
                            <m:ctrlPr>
                              <a:rPr lang="en-US" sz="4800" i="1">
                                <a:latin typeface="Cambria Math" charset="0"/>
                              </a:rPr>
                            </m:ctrlPr>
                          </m:dPr>
                          <m:e>
                            <m:f>
                              <m:fPr>
                                <m:ctrlPr>
                                  <a:rPr lang="en-US" sz="4800" i="1">
                                    <a:latin typeface="Cambria Math" charset="0"/>
                                  </a:rPr>
                                </m:ctrlPr>
                              </m:fPr>
                              <m:num>
                                <m:r>
                                  <a:rPr lang="en-US" sz="4800" i="1">
                                    <a:latin typeface="Cambria Math" charset="0"/>
                                  </a:rPr>
                                  <m:t>𝜕</m:t>
                                </m:r>
                                <m:r>
                                  <a:rPr lang="en-US" sz="4800" i="1">
                                    <a:latin typeface="Cambria Math" charset="0"/>
                                    <a:ea typeface="Cambria Math" charset="0"/>
                                    <a:cs typeface="Cambria Math" charset="0"/>
                                  </a:rPr>
                                  <m:t>𝜙</m:t>
                                </m:r>
                              </m:num>
                              <m:den>
                                <m:r>
                                  <a:rPr lang="en-US" sz="4800" i="1">
                                    <a:latin typeface="Cambria Math" charset="0"/>
                                  </a:rPr>
                                  <m:t>𝜕</m:t>
                                </m:r>
                                <m:r>
                                  <a:rPr lang="en-US" sz="4800" i="1">
                                    <a:latin typeface="Cambria Math" charset="0"/>
                                  </a:rPr>
                                  <m:t>𝑡</m:t>
                                </m:r>
                              </m:den>
                            </m:f>
                            <m:r>
                              <a:rPr lang="en-US" sz="4800" i="1">
                                <a:latin typeface="Cambria Math" panose="02040503050406030204" pitchFamily="18" charset="0"/>
                              </a:rPr>
                              <m:t>−</m:t>
                            </m:r>
                            <m:r>
                              <a:rPr lang="en-US" sz="4800" i="1">
                                <a:latin typeface="Cambria Math" charset="0"/>
                              </a:rPr>
                              <m:t>2</m:t>
                            </m:r>
                            <m:r>
                              <a:rPr lang="en-US" sz="4800" i="1">
                                <a:latin typeface="Cambria Math" panose="02040503050406030204" pitchFamily="18" charset="0"/>
                                <a:ea typeface="Cambria Math" panose="02040503050406030204" pitchFamily="18" charset="0"/>
                              </a:rPr>
                              <m:t>𝛻</m:t>
                            </m:r>
                            <m:r>
                              <a:rPr lang="en-US" sz="4800" i="1">
                                <a:latin typeface="Cambria Math" panose="02040503050406030204" pitchFamily="18" charset="0"/>
                                <a:ea typeface="Cambria Math" panose="02040503050406030204" pitchFamily="18" charset="0"/>
                              </a:rPr>
                              <m:t> ∙</m:t>
                            </m:r>
                            <m:r>
                              <a:rPr lang="en-US" sz="4800" i="1">
                                <a:latin typeface="Cambria Math" panose="02040503050406030204" pitchFamily="18" charset="0"/>
                                <a:ea typeface="Cambria Math" panose="02040503050406030204" pitchFamily="18" charset="0"/>
                              </a:rPr>
                              <m:t>𝛻𝜙</m:t>
                            </m:r>
                            <m:r>
                              <a:rPr lang="en-US" sz="4800" i="1">
                                <a:latin typeface="Cambria Math" panose="02040503050406030204" pitchFamily="18" charset="0"/>
                                <a:ea typeface="Cambria Math" charset="0"/>
                                <a:cs typeface="Cambria Math" charset="0"/>
                              </a:rPr>
                              <m:t>+</m:t>
                            </m:r>
                            <m:r>
                              <a:rPr lang="en-US" sz="4800" i="1">
                                <a:latin typeface="Cambria Math" charset="0"/>
                              </a:rPr>
                              <m:t>𝑔</m:t>
                            </m:r>
                            <m:d>
                              <m:dPr>
                                <m:ctrlPr>
                                  <a:rPr lang="en-US" sz="4800" i="1">
                                    <a:latin typeface="Cambria Math" charset="0"/>
                                  </a:rPr>
                                </m:ctrlPr>
                              </m:dPr>
                              <m:e>
                                <m:r>
                                  <a:rPr lang="en-US" sz="4800" i="1">
                                    <a:latin typeface="Cambria Math" charset="0"/>
                                    <a:ea typeface="Cambria Math" charset="0"/>
                                    <a:cs typeface="Cambria Math" charset="0"/>
                                  </a:rPr>
                                  <m:t>𝜙</m:t>
                                </m:r>
                              </m:e>
                            </m:d>
                          </m:e>
                        </m:d>
                        <m:r>
                          <m:rPr>
                            <m:sty m:val="p"/>
                          </m:rPr>
                          <a:rPr lang="en-US" sz="4800">
                            <a:latin typeface="Cambria Math" panose="02040503050406030204" pitchFamily="18" charset="0"/>
                          </a:rPr>
                          <m:t>dxdy</m:t>
                        </m:r>
                      </m:e>
                    </m:nary>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24128" y="2286000"/>
                <a:ext cx="9720071" cy="1634836"/>
              </a:xfr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813399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466</TotalTime>
  <Words>396</Words>
  <Application>Microsoft Macintosh PowerPoint</Application>
  <PresentationFormat>Widescreen</PresentationFormat>
  <Paragraphs>65</Paragraphs>
  <Slides>13</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Calibri</vt:lpstr>
      <vt:lpstr>Cambria Math</vt:lpstr>
      <vt:lpstr>Tw Cen MT</vt:lpstr>
      <vt:lpstr>Tw Cen MT Condensed</vt:lpstr>
      <vt:lpstr>Wingdings</vt:lpstr>
      <vt:lpstr>Wingdings 3</vt:lpstr>
      <vt:lpstr>Arial</vt:lpstr>
      <vt:lpstr>Integral</vt:lpstr>
      <vt:lpstr>Phase-field modeling with  finite element method</vt:lpstr>
      <vt:lpstr>PHASE-FIELD MODELING</vt:lpstr>
      <vt:lpstr>Finite element method</vt:lpstr>
      <vt:lpstr>FINITE ELEMENT method</vt:lpstr>
      <vt:lpstr>Generating a weak form</vt:lpstr>
      <vt:lpstr>1. Obtain strong form of PDE</vt:lpstr>
      <vt:lpstr>2. get zero on the right hand side </vt:lpstr>
      <vt:lpstr>3. Multiply equation by test function </vt:lpstr>
      <vt:lpstr>4. Integrate over the domain</vt:lpstr>
      <vt:lpstr>Implementing finite element method</vt:lpstr>
      <vt:lpstr>results</vt:lpstr>
      <vt:lpstr>results</vt:lpstr>
      <vt:lpstr>results</vt:lpstr>
    </vt:vector>
  </TitlesOfParts>
  <Company>University of Wyoming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field modeling with  finite element method</dc:title>
  <dc:creator>Mallory Brooke Lai</dc:creator>
  <cp:lastModifiedBy>Mallory Brooke Lai</cp:lastModifiedBy>
  <cp:revision>21</cp:revision>
  <dcterms:created xsi:type="dcterms:W3CDTF">2016-11-30T23:38:21Z</dcterms:created>
  <dcterms:modified xsi:type="dcterms:W3CDTF">2016-12-05T22:17:30Z</dcterms:modified>
</cp:coreProperties>
</file>