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1"/>
  </p:notesMasterIdLst>
  <p:sldIdLst>
    <p:sldId id="256" r:id="rId2"/>
    <p:sldId id="257" r:id="rId3"/>
    <p:sldId id="260" r:id="rId4"/>
    <p:sldId id="258" r:id="rId5"/>
    <p:sldId id="265" r:id="rId6"/>
    <p:sldId id="262" r:id="rId7"/>
    <p:sldId id="267" r:id="rId8"/>
    <p:sldId id="268" r:id="rId9"/>
    <p:sldId id="269" r:id="rId10"/>
    <p:sldId id="279" r:id="rId11"/>
    <p:sldId id="266" r:id="rId12"/>
    <p:sldId id="270" r:id="rId13"/>
    <p:sldId id="272" r:id="rId14"/>
    <p:sldId id="273" r:id="rId15"/>
    <p:sldId id="274" r:id="rId16"/>
    <p:sldId id="275" r:id="rId17"/>
    <p:sldId id="276" r:id="rId18"/>
    <p:sldId id="277" r:id="rId19"/>
    <p:sldId id="27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43" autoAdjust="0"/>
    <p:restoredTop sz="89583" autoAdjust="0"/>
  </p:normalViewPr>
  <p:slideViewPr>
    <p:cSldViewPr snapToGrid="0">
      <p:cViewPr varScale="1">
        <p:scale>
          <a:sx n="104" d="100"/>
          <a:sy n="104" d="100"/>
        </p:scale>
        <p:origin x="1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067880-F2D7-4774-9971-350379BCB41E}" type="datetimeFigureOut">
              <a:rPr lang="en-US" smtClean="0"/>
              <a:t>12/7/2016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8B852E-2CC2-4BFF-A9F5-B5CF0680D6AA}" type="slidenum">
              <a:rPr lang="en-US" smtClean="0"/>
              <a:t>‹#›</a:t>
            </a:fld>
            <a:endParaRPr lang="en-US"/>
          </a:p>
        </p:txBody>
      </p:sp>
    </p:spTree>
    <p:extLst>
      <p:ext uri="{BB962C8B-B14F-4D97-AF65-F5344CB8AC3E}">
        <p14:creationId xmlns:p14="http://schemas.microsoft.com/office/powerpoint/2010/main" val="934196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Phase-field modeling is a </a:t>
            </a:r>
            <a:r>
              <a:rPr lang="en-US" dirty="0" err="1"/>
              <a:t>mathemical</a:t>
            </a:r>
            <a:r>
              <a:rPr lang="en-US" dirty="0"/>
              <a:t> model for solving interfacial problems. (Easier def.?)</a:t>
            </a:r>
            <a:r>
              <a:rPr lang="en-US" baseline="0" dirty="0"/>
              <a:t> It has a wide range of uses, including: solidification, grain growth, solid-state phase transformations, and vesicle dynamics. </a:t>
            </a:r>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2</a:t>
            </a:fld>
            <a:endParaRPr lang="en-US"/>
          </a:p>
        </p:txBody>
      </p:sp>
    </p:spTree>
    <p:extLst>
      <p:ext uri="{BB962C8B-B14F-4D97-AF65-F5344CB8AC3E}">
        <p14:creationId xmlns:p14="http://schemas.microsoft.com/office/powerpoint/2010/main" val="308408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 0.01 sec</a:t>
            </a:r>
          </a:p>
        </p:txBody>
      </p:sp>
      <p:sp>
        <p:nvSpPr>
          <p:cNvPr id="4" name="Slide Number Placeholder 3"/>
          <p:cNvSpPr>
            <a:spLocks noGrp="1"/>
          </p:cNvSpPr>
          <p:nvPr>
            <p:ph type="sldNum" sz="quarter" idx="10"/>
          </p:nvPr>
        </p:nvSpPr>
        <p:spPr/>
        <p:txBody>
          <a:bodyPr/>
          <a:lstStyle/>
          <a:p>
            <a:fld id="{EE8B852E-2CC2-4BFF-A9F5-B5CF0680D6AA}" type="slidenum">
              <a:rPr lang="en-US" smtClean="0"/>
              <a:t>13</a:t>
            </a:fld>
            <a:endParaRPr lang="en-US"/>
          </a:p>
        </p:txBody>
      </p:sp>
    </p:spTree>
    <p:extLst>
      <p:ext uri="{BB962C8B-B14F-4D97-AF65-F5344CB8AC3E}">
        <p14:creationId xmlns:p14="http://schemas.microsoft.com/office/powerpoint/2010/main" val="414050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16</a:t>
            </a:fld>
            <a:endParaRPr lang="en-US"/>
          </a:p>
        </p:txBody>
      </p:sp>
    </p:spTree>
    <p:extLst>
      <p:ext uri="{BB962C8B-B14F-4D97-AF65-F5344CB8AC3E}">
        <p14:creationId xmlns:p14="http://schemas.microsoft.com/office/powerpoint/2010/main" val="740315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17</a:t>
            </a:fld>
            <a:endParaRPr lang="en-US"/>
          </a:p>
        </p:txBody>
      </p:sp>
    </p:spTree>
    <p:extLst>
      <p:ext uri="{BB962C8B-B14F-4D97-AF65-F5344CB8AC3E}">
        <p14:creationId xmlns:p14="http://schemas.microsoft.com/office/powerpoint/2010/main" val="754816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18</a:t>
            </a:fld>
            <a:endParaRPr lang="en-US"/>
          </a:p>
        </p:txBody>
      </p:sp>
    </p:spTree>
    <p:extLst>
      <p:ext uri="{BB962C8B-B14F-4D97-AF65-F5344CB8AC3E}">
        <p14:creationId xmlns:p14="http://schemas.microsoft.com/office/powerpoint/2010/main" val="998244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benefits to the finite element</a:t>
            </a:r>
            <a:r>
              <a:rPr lang="en-US" baseline="0" dirty="0"/>
              <a:t> method of analysis. For example, it’s able to account for complex shapes and it can easily be modified to change the mesh or solve different equations. However, it’s not so easy to code from scratch and it’s conceptually much more difficult than finite difference methods. </a:t>
            </a:r>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3</a:t>
            </a:fld>
            <a:endParaRPr lang="en-US"/>
          </a:p>
        </p:txBody>
      </p:sp>
    </p:spTree>
    <p:extLst>
      <p:ext uri="{BB962C8B-B14F-4D97-AF65-F5344CB8AC3E}">
        <p14:creationId xmlns:p14="http://schemas.microsoft.com/office/powerpoint/2010/main" val="3531431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Finite</a:t>
            </a:r>
            <a:r>
              <a:rPr lang="en-US" baseline="0" dirty="0"/>
              <a:t> Element analysis is behind some of the most accurate and efficient numerical methods to date. Finite element analysis involves the conversion of the strong form PDE to the weak integral form. The domain is then discretized into elements from which an approximate numerical solution can be obtain through shape, or weight, function.  </a:t>
            </a:r>
            <a:r>
              <a:rPr lang="en-US" dirty="0"/>
              <a:t>The finer</a:t>
            </a:r>
            <a:r>
              <a:rPr lang="en-US" baseline="0" dirty="0"/>
              <a:t> the discretization, the closer the approximate solution gets to the actual solution. </a:t>
            </a:r>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4</a:t>
            </a:fld>
            <a:endParaRPr lang="en-US"/>
          </a:p>
        </p:txBody>
      </p:sp>
    </p:spTree>
    <p:extLst>
      <p:ext uri="{BB962C8B-B14F-4D97-AF65-F5344CB8AC3E}">
        <p14:creationId xmlns:p14="http://schemas.microsoft.com/office/powerpoint/2010/main" val="1584617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G(phi) is a combination of surface energy and driving force for the interface.</a:t>
            </a:r>
          </a:p>
          <a:p>
            <a:r>
              <a:rPr lang="en-US" dirty="0"/>
              <a:t>For</a:t>
            </a:r>
            <a:r>
              <a:rPr lang="en-US" baseline="0" dirty="0"/>
              <a:t> simplicity, we set surface energy to 1, hence making interface isotropic. </a:t>
            </a:r>
            <a:endParaRPr lang="en-US" dirty="0"/>
          </a:p>
          <a:p>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6</a:t>
            </a:fld>
            <a:endParaRPr lang="en-US"/>
          </a:p>
        </p:txBody>
      </p:sp>
    </p:spTree>
    <p:extLst>
      <p:ext uri="{BB962C8B-B14F-4D97-AF65-F5344CB8AC3E}">
        <p14:creationId xmlns:p14="http://schemas.microsoft.com/office/powerpoint/2010/main" val="2861426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8</a:t>
            </a:fld>
            <a:endParaRPr lang="en-US"/>
          </a:p>
        </p:txBody>
      </p:sp>
    </p:spTree>
    <p:extLst>
      <p:ext uri="{BB962C8B-B14F-4D97-AF65-F5344CB8AC3E}">
        <p14:creationId xmlns:p14="http://schemas.microsoft.com/office/powerpoint/2010/main" val="3352228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end up with</a:t>
            </a:r>
            <a:r>
              <a:rPr lang="en-US" baseline="0" dirty="0"/>
              <a:t> a system of equations </a:t>
            </a:r>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9</a:t>
            </a:fld>
            <a:endParaRPr lang="en-US"/>
          </a:p>
        </p:txBody>
      </p:sp>
    </p:spTree>
    <p:extLst>
      <p:ext uri="{BB962C8B-B14F-4D97-AF65-F5344CB8AC3E}">
        <p14:creationId xmlns:p14="http://schemas.microsoft.com/office/powerpoint/2010/main" val="2098372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10</a:t>
            </a:fld>
            <a:endParaRPr lang="en-US"/>
          </a:p>
        </p:txBody>
      </p:sp>
    </p:spTree>
    <p:extLst>
      <p:ext uri="{BB962C8B-B14F-4D97-AF65-F5344CB8AC3E}">
        <p14:creationId xmlns:p14="http://schemas.microsoft.com/office/powerpoint/2010/main" val="2124797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Xiukun</a:t>
            </a:r>
            <a:r>
              <a:rPr lang="en-US" dirty="0"/>
              <a:t> can talk about</a:t>
            </a:r>
            <a:r>
              <a:rPr lang="en-US" baseline="0" dirty="0"/>
              <a:t> </a:t>
            </a:r>
            <a:r>
              <a:rPr lang="en-US" baseline="0" dirty="0" err="1"/>
              <a:t>Matlab</a:t>
            </a:r>
            <a:r>
              <a:rPr lang="en-US" baseline="0" dirty="0"/>
              <a:t> code</a:t>
            </a:r>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11</a:t>
            </a:fld>
            <a:endParaRPr lang="en-US"/>
          </a:p>
        </p:txBody>
      </p:sp>
    </p:spTree>
    <p:extLst>
      <p:ext uri="{BB962C8B-B14F-4D97-AF65-F5344CB8AC3E}">
        <p14:creationId xmlns:p14="http://schemas.microsoft.com/office/powerpoint/2010/main" val="577222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considering g(phi). Red square is equal</a:t>
            </a:r>
            <a:r>
              <a:rPr lang="en-US" baseline="0" dirty="0"/>
              <a:t> to one, everything else is equal to zero. </a:t>
            </a:r>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12</a:t>
            </a:fld>
            <a:endParaRPr lang="en-US"/>
          </a:p>
        </p:txBody>
      </p:sp>
    </p:spTree>
    <p:extLst>
      <p:ext uri="{BB962C8B-B14F-4D97-AF65-F5344CB8AC3E}">
        <p14:creationId xmlns:p14="http://schemas.microsoft.com/office/powerpoint/2010/main" val="1995964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smtClean="0"/>
              <a:pPr/>
              <a:t>12/7/2016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3656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7207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882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75736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12/7/2016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385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15520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12/7/2016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08757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69912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12/7/2016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81696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70302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12/7/2016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0566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96DFF08F-DC6B-4601-B491-B0F83F6DD2DA}" type="datetimeFigureOut">
              <a:rPr lang="en-US" smtClean="0"/>
              <a:pPr/>
              <a:t>12/7/2016</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32342"/>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20.png"/><Relationship Id="rId3" Type="http://schemas.microsoft.com/office/2007/relationships/media" Target="../media/media2.mp4"/><Relationship Id="rId7" Type="http://schemas.openxmlformats.org/officeDocument/2006/relationships/image" Target="../media/image17.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video" Target="../media/media2.mp4"/><Relationship Id="rId9" Type="http://schemas.openxmlformats.org/officeDocument/2006/relationships/image" Target="../media/image130.png"/></Relationships>
</file>

<file path=ppt/slides/_rels/slide18.xml.rels><?xml version="1.0" encoding="UTF-8" standalone="yes"?>
<Relationships xmlns="http://schemas.openxmlformats.org/package/2006/relationships"><Relationship Id="rId8" Type="http://schemas.openxmlformats.org/officeDocument/2006/relationships/image" Target="../media/image140.png"/><Relationship Id="rId3" Type="http://schemas.microsoft.com/office/2007/relationships/media" Target="../media/media4.mp4"/><Relationship Id="rId7" Type="http://schemas.openxmlformats.org/officeDocument/2006/relationships/image" Target="../media/image17.png"/><Relationship Id="rId2" Type="http://schemas.openxmlformats.org/officeDocument/2006/relationships/video" Target="../media/media3.mp4"/><Relationship Id="rId1" Type="http://schemas.microsoft.com/office/2007/relationships/media" Target="../media/media3.mp4"/><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video" Target="../media/media4.mp4"/><Relationship Id="rId9" Type="http://schemas.openxmlformats.org/officeDocument/2006/relationships/image" Target="../media/image15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Phase-field modeling with </a:t>
            </a:r>
            <a:br>
              <a:rPr lang="en-US" dirty="0"/>
            </a:br>
            <a:r>
              <a:rPr lang="en-US" dirty="0"/>
              <a:t>finite element method</a:t>
            </a:r>
          </a:p>
        </p:txBody>
      </p:sp>
      <p:sp>
        <p:nvSpPr>
          <p:cNvPr id="3" name="Subtitle 2"/>
          <p:cNvSpPr>
            <a:spLocks noGrp="1"/>
          </p:cNvSpPr>
          <p:nvPr>
            <p:ph type="subTitle" idx="1"/>
          </p:nvPr>
        </p:nvSpPr>
        <p:spPr/>
        <p:txBody>
          <a:bodyPr/>
          <a:lstStyle/>
          <a:p>
            <a:r>
              <a:rPr lang="en-US" dirty="0"/>
              <a:t>Hu, </a:t>
            </a:r>
            <a:r>
              <a:rPr lang="en-US" dirty="0" err="1"/>
              <a:t>Monpara</a:t>
            </a:r>
            <a:r>
              <a:rPr lang="en-US" dirty="0"/>
              <a:t>, Lai</a:t>
            </a:r>
          </a:p>
        </p:txBody>
      </p:sp>
      <p:pic>
        <p:nvPicPr>
          <p:cNvPr id="1028" name="Picture 4" descr="Image result for finite element method"/>
          <p:cNvPicPr>
            <a:picLocks noChangeAspect="1" noChangeArrowheads="1"/>
          </p:cNvPicPr>
          <p:nvPr/>
        </p:nvPicPr>
        <p:blipFill rotWithShape="1">
          <a:blip r:embed="rId2">
            <a:extLst>
              <a:ext uri="{28A0092B-C50C-407E-A947-70E740481C1C}">
                <a14:useLocalDpi xmlns:a14="http://schemas.microsoft.com/office/drawing/2010/main" val="0"/>
              </a:ext>
            </a:extLst>
          </a:blip>
          <a:srcRect l="4469" t="4172" r="2122" b="7616"/>
          <a:stretch/>
        </p:blipFill>
        <p:spPr bwMode="auto">
          <a:xfrm>
            <a:off x="2405149" y="633780"/>
            <a:ext cx="6949440" cy="3167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8521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FINITE ELEMENT FORMULATION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24128" y="1740665"/>
                <a:ext cx="9720071" cy="4568695"/>
              </a:xfrm>
            </p:spPr>
            <p:txBody>
              <a:bodyPr>
                <a:normAutofit fontScale="85000" lnSpcReduction="10000"/>
              </a:bodyPr>
              <a:lstStyle/>
              <a:p>
                <a:pPr marL="0" indent="0">
                  <a:buNone/>
                </a:pPr>
                <a14:m>
                  <m:oMathPara xmlns:m="http://schemas.openxmlformats.org/officeDocument/2006/math">
                    <m:oMathParaPr>
                      <m:jc m:val="center"/>
                    </m:oMathParaPr>
                    <m:oMath xmlns:m="http://schemas.openxmlformats.org/officeDocument/2006/math">
                      <m:nary>
                        <m:naryPr>
                          <m:chr m:val="∬"/>
                          <m:limLoc m:val="undOvr"/>
                          <m:subHide m:val="on"/>
                          <m:supHide m:val="on"/>
                          <m:ctrlPr>
                            <a:rPr lang="en-US" sz="2400" b="1" i="1">
                              <a:latin typeface="Cambria Math" panose="02040503050406030204" pitchFamily="18" charset="0"/>
                            </a:rPr>
                          </m:ctrlPr>
                        </m:naryPr>
                        <m:sub/>
                        <m:sup/>
                        <m:e>
                          <m:sSup>
                            <m:sSupPr>
                              <m:ctrlPr>
                                <a:rPr lang="en-US" sz="2400" b="1" i="1">
                                  <a:latin typeface="Cambria Math" panose="02040503050406030204" pitchFamily="18" charset="0"/>
                                </a:rPr>
                              </m:ctrlPr>
                            </m:sSupPr>
                            <m:e>
                              <m:d>
                                <m:dPr>
                                  <m:begChr m:val="["/>
                                  <m:endChr m:val="]"/>
                                  <m:ctrlPr>
                                    <a:rPr lang="en-US" sz="2400" b="1" i="1">
                                      <a:latin typeface="Cambria Math" panose="02040503050406030204" pitchFamily="18" charset="0"/>
                                    </a:rPr>
                                  </m:ctrlPr>
                                </m:dPr>
                                <m:e>
                                  <m:r>
                                    <a:rPr lang="en-US" sz="2400" b="1" i="1">
                                      <a:latin typeface="Cambria Math" panose="02040503050406030204" pitchFamily="18" charset="0"/>
                                    </a:rPr>
                                    <m:t>𝑵</m:t>
                                  </m:r>
                                </m:e>
                              </m:d>
                            </m:e>
                            <m:sup>
                              <m:r>
                                <a:rPr lang="en-US" sz="2400" b="1" i="1">
                                  <a:latin typeface="Cambria Math" panose="02040503050406030204" pitchFamily="18" charset="0"/>
                                </a:rPr>
                                <m:t>𝑻</m:t>
                              </m:r>
                            </m:sup>
                          </m:sSup>
                          <m:f>
                            <m:fPr>
                              <m:ctrlPr>
                                <a:rPr lang="en-US" sz="2400" b="1" i="1">
                                  <a:latin typeface="Cambria Math" panose="02040503050406030204" pitchFamily="18" charset="0"/>
                                </a:rPr>
                              </m:ctrlPr>
                            </m:fPr>
                            <m:num>
                              <m:r>
                                <a:rPr lang="en-US" sz="2400" b="1" i="1">
                                  <a:latin typeface="Cambria Math" charset="0"/>
                                </a:rPr>
                                <m:t>𝝏</m:t>
                              </m:r>
                              <m:r>
                                <a:rPr lang="en-US" sz="2400" b="1" i="1">
                                  <a:latin typeface="Cambria Math" charset="0"/>
                                  <a:ea typeface="Cambria Math" charset="0"/>
                                  <a:cs typeface="Cambria Math" charset="0"/>
                                </a:rPr>
                                <m:t>𝝓</m:t>
                              </m:r>
                            </m:num>
                            <m:den>
                              <m:r>
                                <a:rPr lang="en-US" sz="2400" b="1" i="1">
                                  <a:latin typeface="Cambria Math" charset="0"/>
                                </a:rPr>
                                <m:t>𝝏</m:t>
                              </m:r>
                              <m:r>
                                <a:rPr lang="en-US" sz="2400" b="1" i="1">
                                  <a:latin typeface="Cambria Math" charset="0"/>
                                </a:rPr>
                                <m:t>𝒕</m:t>
                              </m:r>
                            </m:den>
                          </m:f>
                        </m:e>
                      </m:nary>
                      <m:r>
                        <a:rPr lang="en-US" sz="2400" b="1" i="1">
                          <a:latin typeface="Cambria Math" panose="02040503050406030204" pitchFamily="18" charset="0"/>
                        </a:rPr>
                        <m:t>𝒅𝒙𝒅𝒚</m:t>
                      </m:r>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nary>
                            <m:naryPr>
                              <m:chr m:val="∬"/>
                              <m:limLoc m:val="undOvr"/>
                              <m:subHide m:val="on"/>
                              <m:supHide m:val="on"/>
                              <m:ctrlPr>
                                <a:rPr lang="en-US" sz="2400" i="1">
                                  <a:latin typeface="Cambria Math" panose="02040503050406030204" pitchFamily="18" charset="0"/>
                                </a:rPr>
                              </m:ctrlPr>
                            </m:naryPr>
                            <m:sub/>
                            <m:sup/>
                            <m:e>
                              <m:sSup>
                                <m:sSupPr>
                                  <m:ctrlPr>
                                    <a:rPr lang="en-US" sz="2400" i="1">
                                      <a:latin typeface="Cambria Math" panose="02040503050406030204" pitchFamily="18" charset="0"/>
                                    </a:rPr>
                                  </m:ctrlPr>
                                </m:sSupPr>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𝑁</m:t>
                                      </m:r>
                                    </m:e>
                                  </m:d>
                                </m:e>
                                <m:sup>
                                  <m:r>
                                    <a:rPr lang="en-US" sz="2400" i="1">
                                      <a:latin typeface="Cambria Math" panose="02040503050406030204" pitchFamily="18" charset="0"/>
                                    </a:rPr>
                                    <m:t>𝑇</m:t>
                                  </m:r>
                                </m:sup>
                              </m:sSup>
                            </m:e>
                          </m:nary>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𝑁</m:t>
                              </m:r>
                            </m:e>
                          </m:d>
                          <m:r>
                            <a:rPr lang="en-US" sz="2400" i="1">
                              <a:latin typeface="Cambria Math" panose="02040503050406030204" pitchFamily="18" charset="0"/>
                            </a:rPr>
                            <m:t>𝑑𝑥𝑑𝑦</m:t>
                          </m:r>
                        </m:e>
                      </m:d>
                      <m:sSup>
                        <m:sSupPr>
                          <m:ctrlPr>
                            <a:rPr lang="en-US" sz="2400" i="1">
                              <a:latin typeface="Cambria Math" panose="02040503050406030204" pitchFamily="18" charset="0"/>
                            </a:rPr>
                          </m:ctrlPr>
                        </m:sSupPr>
                        <m:e>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𝜙</m:t>
                                  </m:r>
                                </m:e>
                                <m:sub>
                                  <m:r>
                                    <a:rPr lang="en-US" sz="2400" i="1">
                                      <a:latin typeface="Cambria Math" panose="02040503050406030204" pitchFamily="18" charset="0"/>
                                    </a:rPr>
                                    <m:t>𝑖</m:t>
                                  </m:r>
                                </m:sub>
                              </m:sSub>
                            </m:e>
                          </m:d>
                        </m:e>
                        <m:sup>
                          <m:r>
                            <a:rPr lang="en-US" sz="2400" i="1">
                              <a:latin typeface="Cambria Math" panose="02040503050406030204" pitchFamily="18" charset="0"/>
                            </a:rPr>
                            <m:t>𝑇</m:t>
                          </m:r>
                        </m:sup>
                      </m:sSup>
                    </m:oMath>
                  </m:oMathPara>
                </a14:m>
                <a:endParaRPr lang="en-US" dirty="0"/>
              </a:p>
              <a:p>
                <a:pPr marL="0" indent="0">
                  <a:buNone/>
                </a:pPr>
                <a14:m>
                  <m:oMathPara xmlns:m="http://schemas.openxmlformats.org/officeDocument/2006/math">
                    <m:oMathParaPr>
                      <m:jc m:val="center"/>
                    </m:oMathParaPr>
                    <m:oMath xmlns:m="http://schemas.openxmlformats.org/officeDocument/2006/math">
                      <m:nary>
                        <m:naryPr>
                          <m:chr m:val="∬"/>
                          <m:limLoc m:val="undOvr"/>
                          <m:subHide m:val="on"/>
                          <m:supHide m:val="on"/>
                          <m:ctrlPr>
                            <a:rPr lang="en-US" sz="2400" b="1" i="1">
                              <a:latin typeface="Cambria Math" panose="02040503050406030204" pitchFamily="18" charset="0"/>
                            </a:rPr>
                          </m:ctrlPr>
                        </m:naryPr>
                        <m:sub/>
                        <m:sup/>
                        <m:e>
                          <m:sSup>
                            <m:sSupPr>
                              <m:ctrlPr>
                                <a:rPr lang="en-US" sz="2400" b="1" i="1">
                                  <a:latin typeface="Cambria Math" panose="02040503050406030204" pitchFamily="18" charset="0"/>
                                </a:rPr>
                              </m:ctrlPr>
                            </m:sSupPr>
                            <m:e>
                              <m:d>
                                <m:dPr>
                                  <m:begChr m:val="["/>
                                  <m:endChr m:val="]"/>
                                  <m:ctrlPr>
                                    <a:rPr lang="en-US" sz="2400" b="1" i="1">
                                      <a:latin typeface="Cambria Math" panose="02040503050406030204" pitchFamily="18" charset="0"/>
                                    </a:rPr>
                                  </m:ctrlPr>
                                </m:dPr>
                                <m:e>
                                  <m:r>
                                    <a:rPr lang="en-US" sz="2400" b="1" i="1">
                                      <a:latin typeface="Cambria Math" panose="02040503050406030204" pitchFamily="18" charset="0"/>
                                    </a:rPr>
                                    <m:t>𝑵</m:t>
                                  </m:r>
                                </m:e>
                              </m:d>
                            </m:e>
                            <m:sup>
                              <m:r>
                                <a:rPr lang="en-US" sz="2400" b="1" i="1">
                                  <a:latin typeface="Cambria Math" panose="02040503050406030204" pitchFamily="18" charset="0"/>
                                </a:rPr>
                                <m:t>𝑻</m:t>
                              </m:r>
                            </m:sup>
                          </m:sSup>
                          <m:r>
                            <a:rPr lang="en-US" sz="2400" b="1" i="1">
                              <a:latin typeface="Cambria Math" panose="02040503050406030204" pitchFamily="18" charset="0"/>
                            </a:rPr>
                            <m:t>𝟐</m:t>
                          </m:r>
                          <m:sSup>
                            <m:sSupPr>
                              <m:ctrlPr>
                                <a:rPr lang="en-US" sz="2400" b="1"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m:t>
                              </m:r>
                            </m:e>
                            <m:sup>
                              <m:r>
                                <a:rPr lang="en-US" sz="2400" b="1" i="1">
                                  <a:latin typeface="Cambria Math" panose="02040503050406030204" pitchFamily="18" charset="0"/>
                                  <a:ea typeface="Cambria Math" panose="02040503050406030204" pitchFamily="18" charset="0"/>
                                </a:rPr>
                                <m:t>𝟐</m:t>
                              </m:r>
                            </m:sup>
                          </m:sSup>
                          <m:r>
                            <a:rPr lang="en-US" sz="2400" b="1" i="1" smtClean="0">
                              <a:latin typeface="Cambria Math" panose="02040503050406030204" pitchFamily="18" charset="0"/>
                              <a:ea typeface="Cambria Math" panose="02040503050406030204" pitchFamily="18" charset="0"/>
                            </a:rPr>
                            <m:t>𝝓</m:t>
                          </m:r>
                          <m:r>
                            <a:rPr lang="en-US" sz="2400" b="1" i="1">
                              <a:latin typeface="Cambria Math" panose="02040503050406030204" pitchFamily="18" charset="0"/>
                            </a:rPr>
                            <m:t> </m:t>
                          </m:r>
                        </m:e>
                      </m:nary>
                      <m:r>
                        <a:rPr lang="en-US" sz="2400" b="1" i="1">
                          <a:latin typeface="Cambria Math" panose="02040503050406030204" pitchFamily="18" charset="0"/>
                        </a:rPr>
                        <m:t>𝒅𝒙𝒅𝒚</m:t>
                      </m:r>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𝐾</m:t>
                              </m:r>
                            </m:e>
                            <m:sub>
                              <m:r>
                                <a:rPr lang="en-US" sz="2400" i="1">
                                  <a:latin typeface="Cambria Math" panose="02040503050406030204" pitchFamily="18" charset="0"/>
                                </a:rPr>
                                <m:t>𝑖</m:t>
                              </m:r>
                            </m:sub>
                          </m:sSub>
                        </m:e>
                      </m:d>
                      <m:sSup>
                        <m:sSupPr>
                          <m:ctrlPr>
                            <a:rPr lang="en-US" sz="2400" i="1">
                              <a:latin typeface="Cambria Math" panose="02040503050406030204" pitchFamily="18" charset="0"/>
                            </a:rPr>
                          </m:ctrlPr>
                        </m:sSupPr>
                        <m:e>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𝜙</m:t>
                                  </m:r>
                                </m:e>
                                <m:sub>
                                  <m:r>
                                    <a:rPr lang="en-US" sz="2400" i="1">
                                      <a:latin typeface="Cambria Math" panose="02040503050406030204" pitchFamily="18" charset="0"/>
                                    </a:rPr>
                                    <m:t>𝑖</m:t>
                                  </m:r>
                                </m:sub>
                              </m:sSub>
                            </m:e>
                          </m:d>
                        </m:e>
                        <m:sup>
                          <m:r>
                            <a:rPr lang="en-US" sz="2400" i="1">
                              <a:latin typeface="Cambria Math" panose="02040503050406030204" pitchFamily="18" charset="0"/>
                            </a:rPr>
                            <m:t>𝑇</m:t>
                          </m:r>
                        </m:sup>
                      </m:sSup>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𝐵</m:t>
                          </m:r>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𝑖</m:t>
                              </m:r>
                            </m:sub>
                          </m:sSub>
                        </m:e>
                      </m:d>
                      <m:sSup>
                        <m:sSupPr>
                          <m:ctrlPr>
                            <a:rPr lang="en-US" sz="2400" i="1">
                              <a:latin typeface="Cambria Math" panose="02040503050406030204" pitchFamily="18" charset="0"/>
                            </a:rPr>
                          </m:ctrlPr>
                        </m:sSupPr>
                        <m:e>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𝜙</m:t>
                                  </m:r>
                                </m:e>
                                <m:sub>
                                  <m:r>
                                    <a:rPr lang="en-US" sz="2400" i="1">
                                      <a:latin typeface="Cambria Math" panose="02040503050406030204" pitchFamily="18" charset="0"/>
                                    </a:rPr>
                                    <m:t>𝑖</m:t>
                                  </m:r>
                                </m:sub>
                              </m:sSub>
                            </m:e>
                          </m:d>
                        </m:e>
                        <m:sup>
                          <m:r>
                            <a:rPr lang="en-US" sz="2400" i="1">
                              <a:latin typeface="Cambria Math" panose="02040503050406030204" pitchFamily="18" charset="0"/>
                            </a:rPr>
                            <m:t>𝑇</m:t>
                          </m:r>
                        </m:sup>
                      </m:sSup>
                    </m:oMath>
                  </m:oMathPara>
                </a14:m>
                <a:endParaRPr lang="en-US" sz="2400" i="1" dirty="0">
                  <a:latin typeface="Cambria Math" panose="02040503050406030204" pitchFamily="18" charset="0"/>
                </a:endParaRPr>
              </a:p>
              <a:p>
                <a:pPr marL="0" indent="0">
                  <a:buNone/>
                </a:pPr>
                <a14:m>
                  <m:oMathPara xmlns:m="http://schemas.openxmlformats.org/officeDocument/2006/math">
                    <m:oMathParaPr>
                      <m:jc m:val="center"/>
                    </m:oMathParaPr>
                    <m:oMath xmlns:m="http://schemas.openxmlformats.org/officeDocument/2006/math">
                      <m:nary>
                        <m:naryPr>
                          <m:chr m:val="∬"/>
                          <m:limLoc m:val="undOvr"/>
                          <m:subHide m:val="on"/>
                          <m:supHide m:val="on"/>
                          <m:ctrlPr>
                            <a:rPr lang="en-US" sz="2400" b="1" i="1">
                              <a:latin typeface="Cambria Math" panose="02040503050406030204" pitchFamily="18" charset="0"/>
                            </a:rPr>
                          </m:ctrlPr>
                        </m:naryPr>
                        <m:sub/>
                        <m:sup/>
                        <m:e>
                          <m:sSup>
                            <m:sSupPr>
                              <m:ctrlPr>
                                <a:rPr lang="en-US" sz="2400" b="1" i="1">
                                  <a:latin typeface="Cambria Math" panose="02040503050406030204" pitchFamily="18" charset="0"/>
                                </a:rPr>
                              </m:ctrlPr>
                            </m:sSupPr>
                            <m:e>
                              <m:d>
                                <m:dPr>
                                  <m:begChr m:val="["/>
                                  <m:endChr m:val="]"/>
                                  <m:ctrlPr>
                                    <a:rPr lang="en-US" sz="2400" b="1" i="1">
                                      <a:latin typeface="Cambria Math" panose="02040503050406030204" pitchFamily="18" charset="0"/>
                                    </a:rPr>
                                  </m:ctrlPr>
                                </m:dPr>
                                <m:e>
                                  <m:r>
                                    <a:rPr lang="en-US" sz="2400" b="1" i="1">
                                      <a:latin typeface="Cambria Math" panose="02040503050406030204" pitchFamily="18" charset="0"/>
                                    </a:rPr>
                                    <m:t>𝑵</m:t>
                                  </m:r>
                                </m:e>
                              </m:d>
                            </m:e>
                            <m:sup>
                              <m:r>
                                <a:rPr lang="en-US" sz="2400" b="1" i="1">
                                  <a:latin typeface="Cambria Math" panose="02040503050406030204" pitchFamily="18" charset="0"/>
                                </a:rPr>
                                <m:t>𝑻</m:t>
                              </m:r>
                            </m:sup>
                          </m:sSup>
                          <m:r>
                            <a:rPr lang="en-US" sz="2400" b="1" i="1" smtClean="0">
                              <a:latin typeface="Cambria Math" panose="02040503050406030204" pitchFamily="18" charset="0"/>
                            </a:rPr>
                            <m:t>𝒈</m:t>
                          </m:r>
                          <m:r>
                            <a:rPr lang="en-US" sz="2400" b="1" i="1" smtClean="0">
                              <a:latin typeface="Cambria Math" panose="02040503050406030204" pitchFamily="18" charset="0"/>
                            </a:rPr>
                            <m:t>(</m:t>
                          </m:r>
                          <m:r>
                            <a:rPr lang="en-US" sz="2400" b="1" i="1" smtClean="0">
                              <a:latin typeface="Cambria Math" panose="02040503050406030204" pitchFamily="18" charset="0"/>
                            </a:rPr>
                            <m:t>𝝓</m:t>
                          </m:r>
                          <m:r>
                            <a:rPr lang="en-US" sz="2400" b="1" i="1" smtClean="0">
                              <a:latin typeface="Cambria Math" panose="02040503050406030204" pitchFamily="18" charset="0"/>
                              <a:ea typeface="Cambria Math" panose="02040503050406030204" pitchFamily="18" charset="0"/>
                            </a:rPr>
                            <m:t>)</m:t>
                          </m:r>
                          <m:r>
                            <a:rPr lang="en-US" sz="2400" b="1" i="1">
                              <a:latin typeface="Cambria Math" panose="02040503050406030204" pitchFamily="18" charset="0"/>
                            </a:rPr>
                            <m:t> </m:t>
                          </m:r>
                        </m:e>
                      </m:nary>
                      <m:r>
                        <a:rPr lang="en-US" sz="2400" b="1" i="1">
                          <a:latin typeface="Cambria Math" panose="02040503050406030204" pitchFamily="18" charset="0"/>
                        </a:rPr>
                        <m:t>𝒅𝒙𝒅𝒚</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i="1">
                              <a:latin typeface="Cambria Math" panose="02040503050406030204" pitchFamily="18" charset="0"/>
                            </a:rPr>
                            <m:t>𝑎</m:t>
                          </m:r>
                          <m:r>
                            <a:rPr lang="en-US" sz="2400" i="1">
                              <a:latin typeface="Cambria Math" panose="02040503050406030204" pitchFamily="18" charset="0"/>
                            </a:rPr>
                            <m:t> </m:t>
                          </m:r>
                          <m:nary>
                            <m:naryPr>
                              <m:chr m:val="∬"/>
                              <m:limLoc m:val="undOvr"/>
                              <m:subHide m:val="on"/>
                              <m:supHide m:val="on"/>
                              <m:ctrlPr>
                                <a:rPr lang="en-US" sz="2400" i="1">
                                  <a:latin typeface="Cambria Math" panose="02040503050406030204" pitchFamily="18" charset="0"/>
                                </a:rPr>
                              </m:ctrlPr>
                            </m:naryPr>
                            <m:sub/>
                            <m:sup/>
                            <m:e>
                              <m:sSup>
                                <m:sSupPr>
                                  <m:ctrlPr>
                                    <a:rPr lang="en-US" sz="2400" i="1">
                                      <a:latin typeface="Cambria Math" panose="02040503050406030204" pitchFamily="18" charset="0"/>
                                      <a:ea typeface="Cambria Math" panose="02040503050406030204" pitchFamily="18" charset="0"/>
                                    </a:rPr>
                                  </m:ctrlPr>
                                </m:sSupPr>
                                <m:e>
                                  <m:d>
                                    <m:dPr>
                                      <m:begChr m:val="["/>
                                      <m:endChr m:val="]"/>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𝜙</m:t>
                                          </m:r>
                                        </m:e>
                                        <m:sub>
                                          <m:r>
                                            <a:rPr lang="en-US" sz="2400" i="1">
                                              <a:latin typeface="Cambria Math" panose="02040503050406030204" pitchFamily="18" charset="0"/>
                                            </a:rPr>
                                            <m:t>𝑖</m:t>
                                          </m:r>
                                        </m:sub>
                                      </m:sSub>
                                    </m:e>
                                  </m:d>
                                </m:e>
                                <m:sup>
                                  <m:r>
                                    <a:rPr lang="en-US" sz="2400" i="1">
                                      <a:latin typeface="Cambria Math" panose="02040503050406030204" pitchFamily="18" charset="0"/>
                                    </a:rPr>
                                    <m:t>𝑇</m:t>
                                  </m:r>
                                </m:sup>
                              </m:sSup>
                              <m:d>
                                <m:dPr>
                                  <m:begChr m:val="["/>
                                  <m:endChr m:val="]"/>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𝜙</m:t>
                                      </m:r>
                                    </m:e>
                                    <m:sub>
                                      <m:r>
                                        <a:rPr lang="en-US" sz="2400" i="1">
                                          <a:latin typeface="Cambria Math" panose="02040503050406030204" pitchFamily="18" charset="0"/>
                                        </a:rPr>
                                        <m:t>𝑖</m:t>
                                      </m:r>
                                    </m:sub>
                                  </m:sSub>
                                </m:e>
                              </m:d>
                              <m:sSup>
                                <m:sSupPr>
                                  <m:ctrlPr>
                                    <a:rPr lang="en-US" sz="2400" i="1">
                                      <a:latin typeface="Cambria Math" panose="02040503050406030204" pitchFamily="18" charset="0"/>
                                    </a:rPr>
                                  </m:ctrlPr>
                                </m:sSupPr>
                                <m:e>
                                  <m:d>
                                    <m:dPr>
                                      <m:begChr m:val="{"/>
                                      <m:endChr m:val="}"/>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𝑁</m:t>
                                              </m:r>
                                            </m:e>
                                          </m:d>
                                        </m:e>
                                        <m:sup>
                                          <m:r>
                                            <a:rPr lang="en-US" sz="2400" i="1">
                                              <a:latin typeface="Cambria Math" panose="02040503050406030204" pitchFamily="18" charset="0"/>
                                            </a:rPr>
                                            <m:t>𝑇</m:t>
                                          </m:r>
                                        </m:sup>
                                      </m:sSup>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𝑁</m:t>
                                          </m:r>
                                        </m:e>
                                      </m:d>
                                    </m:e>
                                  </m:d>
                                </m:e>
                                <m:sup>
                                  <m:r>
                                    <a:rPr lang="en-US" sz="2400" i="1">
                                      <a:latin typeface="Cambria Math" panose="02040503050406030204" pitchFamily="18" charset="0"/>
                                    </a:rPr>
                                    <m:t>2</m:t>
                                  </m:r>
                                </m:sup>
                              </m:sSup>
                              <m:r>
                                <a:rPr lang="en-US" sz="2400" i="1">
                                  <a:latin typeface="Cambria Math" panose="02040503050406030204" pitchFamily="18" charset="0"/>
                                </a:rPr>
                                <m:t>𝑑𝑥𝑑𝑦</m:t>
                              </m:r>
                            </m:e>
                          </m:nary>
                          <m:r>
                            <a:rPr lang="en-US" sz="2400" b="0" i="1" smtClean="0">
                              <a:latin typeface="Cambria Math" panose="02040503050406030204" pitchFamily="18" charset="0"/>
                            </a:rPr>
                            <m:t>+</m:t>
                          </m:r>
                          <m:r>
                            <a:rPr lang="en-US" sz="2400" b="0" i="1" smtClean="0">
                              <a:latin typeface="Cambria Math" panose="02040503050406030204" pitchFamily="18" charset="0"/>
                            </a:rPr>
                            <m:t>𝑏</m:t>
                          </m:r>
                          <m:nary>
                            <m:naryPr>
                              <m:chr m:val="∬"/>
                              <m:limLoc m:val="undOvr"/>
                              <m:subHide m:val="on"/>
                              <m:supHide m:val="on"/>
                              <m:ctrlPr>
                                <a:rPr lang="en-US" sz="2400" b="0" i="1" smtClean="0">
                                  <a:latin typeface="Cambria Math" panose="02040503050406030204" pitchFamily="18" charset="0"/>
                                </a:rPr>
                              </m:ctrlPr>
                            </m:naryPr>
                            <m:sub/>
                            <m:sup/>
                            <m:e>
                              <m:sSup>
                                <m:sSupPr>
                                  <m:ctrlPr>
                                    <a:rPr lang="en-US" sz="2400" b="0" i="1" smtClean="0">
                                      <a:latin typeface="Cambria Math" panose="02040503050406030204" pitchFamily="18" charset="0"/>
                                    </a:rPr>
                                  </m:ctrlPr>
                                </m:sSup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𝑁</m:t>
                                      </m:r>
                                    </m:e>
                                  </m:d>
                                </m:e>
                                <m:sup>
                                  <m:r>
                                    <a:rPr lang="en-US" sz="2400" b="0" i="1" smtClean="0">
                                      <a:latin typeface="Cambria Math" panose="02040503050406030204" pitchFamily="18" charset="0"/>
                                    </a:rPr>
                                    <m:t>𝑇</m:t>
                                  </m:r>
                                </m:sup>
                              </m:sSup>
                              <m:d>
                                <m:dPr>
                                  <m:begChr m:val="["/>
                                  <m:endChr m:val="]"/>
                                  <m:ctrlPr>
                                    <a:rPr lang="en-US" sz="2400" b="0" i="1" smtClean="0">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𝜙</m:t>
                                      </m:r>
                                    </m:e>
                                    <m:sub>
                                      <m:r>
                                        <a:rPr lang="en-US" sz="2400" i="1">
                                          <a:latin typeface="Cambria Math" panose="02040503050406030204" pitchFamily="18" charset="0"/>
                                        </a:rPr>
                                        <m:t>𝑖</m:t>
                                      </m:r>
                                    </m:sub>
                                  </m:sSub>
                                </m:e>
                              </m:d>
                              <m:sSup>
                                <m:sSupPr>
                                  <m:ctrlPr>
                                    <a:rPr lang="en-US" sz="2400" b="0" i="1" smtClean="0">
                                      <a:latin typeface="Cambria Math" panose="02040503050406030204" pitchFamily="18" charset="0"/>
                                    </a:rPr>
                                  </m:ctrlPr>
                                </m:sSup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𝑁</m:t>
                                      </m:r>
                                    </m:e>
                                  </m:d>
                                </m:e>
                                <m:sup>
                                  <m:r>
                                    <a:rPr lang="en-US" sz="2400" b="0" i="1" smtClean="0">
                                      <a:latin typeface="Cambria Math" panose="02040503050406030204" pitchFamily="18" charset="0"/>
                                    </a:rPr>
                                    <m:t>𝑇</m:t>
                                  </m:r>
                                </m:sup>
                              </m:sSup>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𝑁</m:t>
                                  </m:r>
                                </m:e>
                              </m:d>
                              <m:r>
                                <a:rPr lang="en-US" sz="2400" b="0" i="1" smtClean="0">
                                  <a:latin typeface="Cambria Math" panose="02040503050406030204" pitchFamily="18" charset="0"/>
                                </a:rPr>
                                <m:t>𝑑𝑥𝑑𝑦</m:t>
                              </m:r>
                            </m:e>
                          </m:nary>
                          <m:r>
                            <a:rPr lang="en-US" sz="2400" b="0" i="1" smtClean="0">
                              <a:latin typeface="Cambria Math" panose="02040503050406030204" pitchFamily="18" charset="0"/>
                            </a:rPr>
                            <m:t>+</m:t>
                          </m:r>
                          <m:r>
                            <a:rPr lang="en-US" sz="2400" b="0" i="1" smtClean="0">
                              <a:latin typeface="Cambria Math" panose="02040503050406030204" pitchFamily="18" charset="0"/>
                            </a:rPr>
                            <m:t>𝑐</m:t>
                          </m:r>
                          <m:r>
                            <a:rPr lang="en-US" sz="2400" b="0" i="1" smtClean="0">
                              <a:latin typeface="Cambria Math" panose="02040503050406030204" pitchFamily="18" charset="0"/>
                            </a:rPr>
                            <m:t> </m:t>
                          </m:r>
                          <m:nary>
                            <m:naryPr>
                              <m:chr m:val="∬"/>
                              <m:limLoc m:val="undOvr"/>
                              <m:subHide m:val="on"/>
                              <m:supHide m:val="on"/>
                              <m:ctrlPr>
                                <a:rPr lang="en-US" sz="2400" b="0" i="1" smtClean="0">
                                  <a:latin typeface="Cambria Math" panose="02040503050406030204" pitchFamily="18" charset="0"/>
                                </a:rPr>
                              </m:ctrlPr>
                            </m:naryPr>
                            <m:sub/>
                            <m:sup/>
                            <m:e>
                              <m:sSup>
                                <m:sSupPr>
                                  <m:ctrlPr>
                                    <a:rPr lang="en-US" sz="2400" i="1">
                                      <a:latin typeface="Cambria Math" panose="02040503050406030204" pitchFamily="18" charset="0"/>
                                    </a:rPr>
                                  </m:ctrlPr>
                                </m:sSupPr>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𝑁</m:t>
                                      </m:r>
                                    </m:e>
                                  </m:d>
                                </m:e>
                                <m:sup>
                                  <m:r>
                                    <a:rPr lang="en-US" sz="2400" i="1">
                                      <a:latin typeface="Cambria Math" panose="02040503050406030204" pitchFamily="18" charset="0"/>
                                    </a:rPr>
                                    <m:t>𝑇</m:t>
                                  </m:r>
                                </m:sup>
                              </m:sSup>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𝑁</m:t>
                                  </m:r>
                                </m:e>
                              </m:d>
                              <m:r>
                                <a:rPr lang="en-US" sz="2400" i="1">
                                  <a:latin typeface="Cambria Math" panose="02040503050406030204" pitchFamily="18" charset="0"/>
                                </a:rPr>
                                <m:t>𝑑𝑥𝑑𝑦</m:t>
                              </m:r>
                            </m:e>
                          </m:nary>
                        </m:e>
                      </m:d>
                      <m:sSup>
                        <m:sSupPr>
                          <m:ctrlPr>
                            <a:rPr lang="en-US" sz="2400" b="0" i="1" smtClean="0">
                              <a:latin typeface="Cambria Math" panose="02040503050406030204" pitchFamily="18" charset="0"/>
                            </a:rPr>
                          </m:ctrlPr>
                        </m:sSup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𝜙</m:t>
                                  </m:r>
                                </m:e>
                                <m:sub>
                                  <m:r>
                                    <a:rPr lang="en-US" sz="2400" b="0" i="1" smtClean="0">
                                      <a:latin typeface="Cambria Math" panose="02040503050406030204" pitchFamily="18" charset="0"/>
                                    </a:rPr>
                                    <m:t>𝑖</m:t>
                                  </m:r>
                                </m:sub>
                              </m:sSub>
                            </m:e>
                          </m:d>
                        </m:e>
                        <m:sup>
                          <m:r>
                            <a:rPr lang="en-US" sz="2400" b="0" i="1" smtClean="0">
                              <a:latin typeface="Cambria Math" panose="02040503050406030204" pitchFamily="18" charset="0"/>
                            </a:rPr>
                            <m:t>𝑇</m:t>
                          </m:r>
                        </m:sup>
                      </m:sSup>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24128" y="1740665"/>
                <a:ext cx="9720071" cy="4568695"/>
              </a:xfrm>
              <a:blipFill>
                <a:blip r:embed="rId3"/>
                <a:stretch>
                  <a:fillRect t="-134"/>
                </a:stretch>
              </a:blipFill>
            </p:spPr>
            <p:txBody>
              <a:bodyPr/>
              <a:lstStyle/>
              <a:p>
                <a:r>
                  <a:rPr lang="en-US">
                    <a:noFill/>
                  </a:rPr>
                  <a:t> </a:t>
                </a:r>
              </a:p>
            </p:txBody>
          </p:sp>
        </mc:Fallback>
      </mc:AlternateContent>
    </p:spTree>
    <p:extLst>
      <p:ext uri="{BB962C8B-B14F-4D97-AF65-F5344CB8AC3E}">
        <p14:creationId xmlns:p14="http://schemas.microsoft.com/office/powerpoint/2010/main" val="2519787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finite element method</a:t>
            </a:r>
          </a:p>
        </p:txBody>
      </p:sp>
      <p:sp>
        <p:nvSpPr>
          <p:cNvPr id="3" name="Content Placeholder 2"/>
          <p:cNvSpPr>
            <a:spLocks noGrp="1"/>
          </p:cNvSpPr>
          <p:nvPr>
            <p:ph idx="1"/>
          </p:nvPr>
        </p:nvSpPr>
        <p:spPr>
          <a:xfrm>
            <a:off x="1024128" y="2286000"/>
            <a:ext cx="10465507" cy="4023360"/>
          </a:xfrm>
        </p:spPr>
        <p:txBody>
          <a:bodyPr>
            <a:normAutofit/>
          </a:bodyPr>
          <a:lstStyle/>
          <a:p>
            <a:pPr>
              <a:buFont typeface="Wingdings" panose="05000000000000000000" pitchFamily="2" charset="2"/>
              <a:buChar char="v"/>
            </a:pPr>
            <a:r>
              <a:rPr lang="en-US" sz="4400" dirty="0"/>
              <a:t> Rectangular domain with triangular elements</a:t>
            </a:r>
          </a:p>
          <a:p>
            <a:pPr>
              <a:buFont typeface="Wingdings" panose="05000000000000000000" pitchFamily="2" charset="2"/>
              <a:buChar char="v"/>
            </a:pPr>
            <a:r>
              <a:rPr lang="en-US" sz="4400" dirty="0"/>
              <a:t> Modify existing </a:t>
            </a:r>
            <a:r>
              <a:rPr lang="en-US" sz="4400" dirty="0" err="1"/>
              <a:t>Matlab</a:t>
            </a:r>
            <a:r>
              <a:rPr lang="en-US" sz="4400" dirty="0"/>
              <a:t> code</a:t>
            </a:r>
          </a:p>
          <a:p>
            <a:pPr>
              <a:buFont typeface="Wingdings" panose="05000000000000000000" pitchFamily="2" charset="2"/>
              <a:buChar char="v"/>
            </a:pPr>
            <a:r>
              <a:rPr lang="en-US" sz="4400" dirty="0"/>
              <a:t> Neumann, Periodic, and </a:t>
            </a:r>
            <a:r>
              <a:rPr lang="en-US" sz="4400" dirty="0" err="1"/>
              <a:t>Dirichlet</a:t>
            </a:r>
            <a:r>
              <a:rPr lang="en-US" sz="4400" dirty="0"/>
              <a:t> conditions</a:t>
            </a:r>
          </a:p>
        </p:txBody>
      </p:sp>
    </p:spTree>
    <p:extLst>
      <p:ext uri="{BB962C8B-B14F-4D97-AF65-F5344CB8AC3E}">
        <p14:creationId xmlns:p14="http://schemas.microsoft.com/office/powerpoint/2010/main" val="1080100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591955" y="1552574"/>
            <a:ext cx="6443980" cy="4832985"/>
          </a:xfrm>
          <a:prstGeom prst="rect">
            <a:avLst/>
          </a:prstGeom>
        </p:spPr>
      </p:pic>
      <p:sp>
        <p:nvSpPr>
          <p:cNvPr id="2" name="Title 1"/>
          <p:cNvSpPr>
            <a:spLocks noGrp="1"/>
          </p:cNvSpPr>
          <p:nvPr>
            <p:ph type="title"/>
          </p:nvPr>
        </p:nvSpPr>
        <p:spPr/>
        <p:txBody>
          <a:bodyPr/>
          <a:lstStyle/>
          <a:p>
            <a:r>
              <a:rPr lang="en-US" dirty="0"/>
              <a:t>Stage 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11692" y="1957387"/>
                <a:ext cx="6071997" cy="4023360"/>
              </a:xfrm>
            </p:spPr>
            <p:txBody>
              <a:bodyPr/>
              <a:lstStyle/>
              <a:p>
                <a:r>
                  <a:rPr lang="en-US" sz="2800" dirty="0"/>
                  <a:t>Ignoring </a:t>
                </a:r>
                <a14:m>
                  <m:oMath xmlns:m="http://schemas.openxmlformats.org/officeDocument/2006/math">
                    <m:r>
                      <a:rPr lang="en-US" sz="2800" i="1">
                        <a:latin typeface="Cambria Math" charset="0"/>
                      </a:rPr>
                      <m:t>𝑔</m:t>
                    </m:r>
                    <m:r>
                      <a:rPr lang="en-US" sz="2800" i="1">
                        <a:latin typeface="Cambria Math" charset="0"/>
                      </a:rPr>
                      <m:t>(</m:t>
                    </m:r>
                    <m:r>
                      <a:rPr lang="en-US" sz="2800" i="1">
                        <a:latin typeface="Cambria Math" charset="0"/>
                      </a:rPr>
                      <m:t>𝜙</m:t>
                    </m:r>
                    <m:r>
                      <a:rPr lang="en-US" sz="2800" i="1">
                        <a:latin typeface="Cambria Math" charset="0"/>
                      </a:rPr>
                      <m:t>)</m:t>
                    </m:r>
                  </m:oMath>
                </a14:m>
                <a:r>
                  <a:rPr lang="en-US" sz="2800" dirty="0"/>
                  <a:t>: </a:t>
                </a:r>
                <a14:m>
                  <m:oMath xmlns:m="http://schemas.openxmlformats.org/officeDocument/2006/math">
                    <m:f>
                      <m:fPr>
                        <m:ctrlPr>
                          <a:rPr lang="en-US" sz="2800" i="1">
                            <a:latin typeface="Cambria Math" panose="02040503050406030204" pitchFamily="18" charset="0"/>
                          </a:rPr>
                        </m:ctrlPr>
                      </m:fPr>
                      <m:num>
                        <m:r>
                          <a:rPr lang="en-US" sz="2800" i="1">
                            <a:latin typeface="Cambria Math" charset="0"/>
                          </a:rPr>
                          <m:t>𝜕</m:t>
                        </m:r>
                        <m:r>
                          <a:rPr lang="en-US" sz="2800" i="1">
                            <a:latin typeface="Cambria Math" charset="0"/>
                            <a:ea typeface="Cambria Math" charset="0"/>
                            <a:cs typeface="Cambria Math" charset="0"/>
                          </a:rPr>
                          <m:t>𝜙</m:t>
                        </m:r>
                      </m:num>
                      <m:den>
                        <m:r>
                          <a:rPr lang="en-US" sz="2800" i="1">
                            <a:latin typeface="Cambria Math" charset="0"/>
                          </a:rPr>
                          <m:t>𝜕</m:t>
                        </m:r>
                        <m:r>
                          <a:rPr lang="en-US" sz="2800" i="1">
                            <a:latin typeface="Cambria Math" charset="0"/>
                          </a:rPr>
                          <m:t>𝑡</m:t>
                        </m:r>
                      </m:den>
                    </m:f>
                    <m:r>
                      <a:rPr lang="en-US" sz="2800" i="1">
                        <a:latin typeface="Cambria Math" charset="0"/>
                      </a:rPr>
                      <m:t>=2</m:t>
                    </m:r>
                    <m:d>
                      <m:dPr>
                        <m:ctrlPr>
                          <a:rPr lang="is-IS" sz="2800" i="1">
                            <a:latin typeface="Cambria Math" panose="02040503050406030204" pitchFamily="18" charset="0"/>
                          </a:rPr>
                        </m:ctrlPr>
                      </m:dPr>
                      <m:e>
                        <m:f>
                          <m:fPr>
                            <m:ctrlPr>
                              <a:rPr lang="bg-BG" sz="2800" i="1">
                                <a:latin typeface="Cambria Math" panose="02040503050406030204" pitchFamily="18" charset="0"/>
                              </a:rPr>
                            </m:ctrlPr>
                          </m:fPr>
                          <m:num>
                            <m:sSup>
                              <m:sSupPr>
                                <m:ctrlPr>
                                  <a:rPr lang="is-IS" sz="2800" i="1">
                                    <a:latin typeface="Cambria Math" panose="02040503050406030204" pitchFamily="18" charset="0"/>
                                  </a:rPr>
                                </m:ctrlPr>
                              </m:sSupPr>
                              <m:e>
                                <m:r>
                                  <a:rPr lang="is-IS" sz="2800" i="1">
                                    <a:latin typeface="Cambria Math" charset="0"/>
                                    <a:ea typeface="Cambria Math" charset="0"/>
                                    <a:cs typeface="Cambria Math" charset="0"/>
                                  </a:rPr>
                                  <m:t>𝜕</m:t>
                                </m:r>
                              </m:e>
                              <m:sup>
                                <m:r>
                                  <a:rPr lang="is-IS" sz="2800" i="1">
                                    <a:latin typeface="Cambria Math" charset="0"/>
                                  </a:rPr>
                                  <m:t>2</m:t>
                                </m:r>
                              </m:sup>
                            </m:sSup>
                            <m:r>
                              <a:rPr lang="is-IS" sz="2800" i="1">
                                <a:latin typeface="Cambria Math" charset="0"/>
                                <a:ea typeface="Cambria Math" charset="0"/>
                                <a:cs typeface="Cambria Math" charset="0"/>
                              </a:rPr>
                              <m:t>𝜙</m:t>
                            </m:r>
                          </m:num>
                          <m:den>
                            <m:r>
                              <a:rPr lang="bg-BG" sz="2800" i="1">
                                <a:latin typeface="Cambria Math" charset="0"/>
                                <a:ea typeface="Cambria Math" charset="0"/>
                                <a:cs typeface="Cambria Math" charset="0"/>
                              </a:rPr>
                              <m:t>𝜕</m:t>
                            </m:r>
                            <m:sSup>
                              <m:sSupPr>
                                <m:ctrlPr>
                                  <a:rPr lang="is-IS" sz="2800" i="1">
                                    <a:latin typeface="Cambria Math" panose="02040503050406030204" pitchFamily="18" charset="0"/>
                                    <a:ea typeface="Cambria Math" charset="0"/>
                                    <a:cs typeface="Cambria Math" charset="0"/>
                                  </a:rPr>
                                </m:ctrlPr>
                              </m:sSupPr>
                              <m:e>
                                <m:r>
                                  <a:rPr lang="is-IS" sz="2800" i="1">
                                    <a:latin typeface="Cambria Math" charset="0"/>
                                    <a:ea typeface="Cambria Math" charset="0"/>
                                    <a:cs typeface="Cambria Math" charset="0"/>
                                  </a:rPr>
                                  <m:t>𝑥</m:t>
                                </m:r>
                              </m:e>
                              <m:sup>
                                <m:r>
                                  <a:rPr lang="is-IS" sz="2800" i="1">
                                    <a:latin typeface="Cambria Math" charset="0"/>
                                    <a:ea typeface="Cambria Math" charset="0"/>
                                    <a:cs typeface="Cambria Math" charset="0"/>
                                  </a:rPr>
                                  <m:t>2</m:t>
                                </m:r>
                              </m:sup>
                            </m:sSup>
                          </m:den>
                        </m:f>
                        <m:r>
                          <a:rPr lang="en-US" sz="2800" i="1">
                            <a:latin typeface="Cambria Math" charset="0"/>
                          </a:rPr>
                          <m:t>+ </m:t>
                        </m:r>
                        <m:f>
                          <m:fPr>
                            <m:ctrlPr>
                              <a:rPr lang="bg-BG" sz="2800" i="1">
                                <a:latin typeface="Cambria Math" panose="02040503050406030204" pitchFamily="18" charset="0"/>
                              </a:rPr>
                            </m:ctrlPr>
                          </m:fPr>
                          <m:num>
                            <m:sSup>
                              <m:sSupPr>
                                <m:ctrlPr>
                                  <a:rPr lang="is-IS" sz="2800" i="1">
                                    <a:latin typeface="Cambria Math" panose="02040503050406030204" pitchFamily="18" charset="0"/>
                                  </a:rPr>
                                </m:ctrlPr>
                              </m:sSupPr>
                              <m:e>
                                <m:r>
                                  <a:rPr lang="is-IS" sz="2800" i="1">
                                    <a:latin typeface="Cambria Math" charset="0"/>
                                    <a:ea typeface="Cambria Math" charset="0"/>
                                    <a:cs typeface="Cambria Math" charset="0"/>
                                  </a:rPr>
                                  <m:t>𝜕</m:t>
                                </m:r>
                              </m:e>
                              <m:sup>
                                <m:r>
                                  <a:rPr lang="is-IS" sz="2800" i="1">
                                    <a:latin typeface="Cambria Math" charset="0"/>
                                  </a:rPr>
                                  <m:t>2</m:t>
                                </m:r>
                              </m:sup>
                            </m:sSup>
                            <m:r>
                              <a:rPr lang="bg-BG" sz="2800" i="1">
                                <a:latin typeface="Cambria Math" charset="0"/>
                                <a:ea typeface="Cambria Math" charset="0"/>
                                <a:cs typeface="Cambria Math" charset="0"/>
                              </a:rPr>
                              <m:t>𝜙</m:t>
                            </m:r>
                          </m:num>
                          <m:den>
                            <m:r>
                              <a:rPr lang="bg-BG" sz="2800" i="1">
                                <a:latin typeface="Cambria Math" charset="0"/>
                                <a:ea typeface="Cambria Math" charset="0"/>
                                <a:cs typeface="Cambria Math" charset="0"/>
                              </a:rPr>
                              <m:t>𝜕</m:t>
                            </m:r>
                            <m:sSup>
                              <m:sSupPr>
                                <m:ctrlPr>
                                  <a:rPr lang="is-IS" sz="2800" i="1">
                                    <a:latin typeface="Cambria Math" panose="02040503050406030204" pitchFamily="18" charset="0"/>
                                    <a:ea typeface="Cambria Math" charset="0"/>
                                    <a:cs typeface="Cambria Math" charset="0"/>
                                  </a:rPr>
                                </m:ctrlPr>
                              </m:sSupPr>
                              <m:e>
                                <m:r>
                                  <a:rPr lang="en-US" sz="2800" i="1">
                                    <a:latin typeface="Cambria Math" charset="0"/>
                                    <a:ea typeface="Cambria Math" charset="0"/>
                                    <a:cs typeface="Cambria Math" charset="0"/>
                                  </a:rPr>
                                  <m:t>𝑦</m:t>
                                </m:r>
                              </m:e>
                              <m:sup>
                                <m:r>
                                  <a:rPr lang="is-IS" sz="2800" i="1">
                                    <a:latin typeface="Cambria Math" charset="0"/>
                                    <a:ea typeface="Cambria Math" charset="0"/>
                                    <a:cs typeface="Cambria Math" charset="0"/>
                                  </a:rPr>
                                  <m:t>2</m:t>
                                </m:r>
                              </m:sup>
                            </m:sSup>
                          </m:den>
                        </m:f>
                      </m:e>
                    </m:d>
                  </m:oMath>
                </a14:m>
                <a:endParaRPr lang="en-US" sz="4000" dirty="0"/>
              </a:p>
              <a:p>
                <a:endParaRPr lang="en-US" sz="4000" dirty="0"/>
              </a:p>
              <a:p>
                <a:r>
                  <a:rPr lang="en-US" sz="3200" dirty="0"/>
                  <a:t>Heat Equation!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11692" y="1957387"/>
                <a:ext cx="6071997" cy="4023360"/>
              </a:xfrm>
              <a:blipFill>
                <a:blip r:embed="rId4"/>
                <a:stretch>
                  <a:fillRect l="-1506"/>
                </a:stretch>
              </a:blipFill>
            </p:spPr>
            <p:txBody>
              <a:bodyPr/>
              <a:lstStyle/>
              <a:p>
                <a:r>
                  <a:rPr lang="en-US">
                    <a:noFill/>
                  </a:rPr>
                  <a:t> </a:t>
                </a:r>
              </a:p>
            </p:txBody>
          </p:sp>
        </mc:Fallback>
      </mc:AlternateContent>
    </p:spTree>
    <p:extLst>
      <p:ext uri="{BB962C8B-B14F-4D97-AF65-F5344CB8AC3E}">
        <p14:creationId xmlns:p14="http://schemas.microsoft.com/office/powerpoint/2010/main" val="651378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r>
              <a:rPr lang="en-US" dirty="0" err="1"/>
              <a:t>Dirichlet</a:t>
            </a:r>
            <a:endParaRPr lang="en-US" dirty="0"/>
          </a:p>
        </p:txBody>
      </p:sp>
      <p:sp>
        <p:nvSpPr>
          <p:cNvPr id="3" name="Content Placeholder 2"/>
          <p:cNvSpPr>
            <a:spLocks noGrp="1"/>
          </p:cNvSpPr>
          <p:nvPr>
            <p:ph idx="1"/>
          </p:nvPr>
        </p:nvSpPr>
        <p:spPr>
          <a:xfrm>
            <a:off x="1024128" y="1872867"/>
            <a:ext cx="3966513" cy="4436493"/>
          </a:xfrm>
        </p:spPr>
        <p:txBody>
          <a:bodyPr>
            <a:normAutofit/>
          </a:bodyPr>
          <a:lstStyle/>
          <a:p>
            <a:pPr algn="ctr"/>
            <a:r>
              <a:rPr lang="en-US" sz="2800" dirty="0"/>
              <a:t>All boundaries fixed to zero</a:t>
            </a:r>
          </a:p>
        </p:txBody>
      </p:sp>
      <p:pic>
        <p:nvPicPr>
          <p:cNvPr id="4" name="Picture 3"/>
          <p:cNvPicPr>
            <a:picLocks noChangeAspect="1"/>
          </p:cNvPicPr>
          <p:nvPr/>
        </p:nvPicPr>
        <p:blipFill rotWithShape="1">
          <a:blip r:embed="rId3"/>
          <a:srcRect l="9180" t="4626" r="8777"/>
          <a:stretch/>
        </p:blipFill>
        <p:spPr>
          <a:xfrm>
            <a:off x="5475384" y="1612979"/>
            <a:ext cx="5684704" cy="4956268"/>
          </a:xfrm>
          <a:prstGeom prst="rect">
            <a:avLst/>
          </a:prstGeom>
        </p:spPr>
      </p:pic>
    </p:spTree>
    <p:extLst>
      <p:ext uri="{BB962C8B-B14F-4D97-AF65-F5344CB8AC3E}">
        <p14:creationId xmlns:p14="http://schemas.microsoft.com/office/powerpoint/2010/main" val="506563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Neumann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24128" y="2286000"/>
                <a:ext cx="4572441" cy="4023360"/>
              </a:xfrm>
            </p:spPr>
            <p:txBody>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𝜙</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𝑛</m:t>
                        </m:r>
                      </m:e>
                      <m:sub>
                        <m:r>
                          <a:rPr lang="en-US" i="1">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Ω</m:t>
                        </m:r>
                      </m:sub>
                    </m:sSub>
                    <m:r>
                      <a:rPr lang="en-US" b="0" i="1" smtClean="0">
                        <a:latin typeface="Cambria Math" panose="02040503050406030204" pitchFamily="18" charset="0"/>
                        <a:ea typeface="Cambria Math" panose="02040503050406030204" pitchFamily="18" charset="0"/>
                      </a:rPr>
                      <m:t>=0</m:t>
                    </m:r>
                  </m:oMath>
                </a14:m>
                <a:endParaRPr lang="en-US"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0,</m:t>
                        </m:r>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𝑗</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𝜙</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𝑥</m:t>
                            </m:r>
                          </m:sub>
                        </m:sSub>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𝜙</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𝑥</m:t>
                            </m:r>
                          </m:sub>
                        </m:sSub>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 </m:t>
                    </m:r>
                  </m:oMath>
                </a14:m>
                <a:endParaRPr lang="en-US" b="0"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𝑖</m:t>
                        </m:r>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𝑖</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𝑦</m:t>
                            </m:r>
                          </m:sub>
                        </m:sSub>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𝑖</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𝑦</m:t>
                            </m:r>
                          </m:sub>
                        </m:sSub>
                        <m:r>
                          <a:rPr lang="en-US" b="0" i="1" smtClean="0">
                            <a:latin typeface="Cambria Math" panose="02040503050406030204" pitchFamily="18" charset="0"/>
                          </a:rPr>
                          <m:t>−1</m:t>
                        </m:r>
                      </m:sub>
                    </m:sSub>
                  </m:oMath>
                </a14:m>
                <a:endParaRPr lang="en-US" dirty="0"/>
              </a:p>
              <a:p>
                <a:r>
                  <a:rPr lang="en-US" dirty="0"/>
                  <a:t>Where, </a:t>
                </a:r>
                <a:r>
                  <a:rPr lang="en-US" dirty="0" err="1"/>
                  <a:t>i,j</a:t>
                </a:r>
                <a:r>
                  <a:rPr lang="en-US" dirty="0"/>
                  <a:t> = 0, 1, 2,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𝑥</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𝑦</m:t>
                        </m:r>
                      </m:sub>
                    </m:sSub>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24128" y="2286000"/>
                <a:ext cx="4572441" cy="4023360"/>
              </a:xfrm>
              <a:blipFill>
                <a:blip r:embed="rId2"/>
                <a:stretch>
                  <a:fillRect l="-2667" t="-212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4905593" y="1200839"/>
            <a:ext cx="6811361" cy="5108521"/>
          </a:xfrm>
          <a:prstGeom prst="rect">
            <a:avLst/>
          </a:prstGeom>
        </p:spPr>
      </p:pic>
    </p:spTree>
    <p:extLst>
      <p:ext uri="{BB962C8B-B14F-4D97-AF65-F5344CB8AC3E}">
        <p14:creationId xmlns:p14="http://schemas.microsoft.com/office/powerpoint/2010/main" val="1889260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Periodic</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24129" y="2286000"/>
                <a:ext cx="3680073" cy="4023360"/>
              </a:xfrm>
            </p:spPr>
            <p:txBody>
              <a:bodyPr/>
              <a:lstStyle/>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0,</m:t>
                        </m:r>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𝜙</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𝑥</m:t>
                            </m:r>
                          </m:sub>
                        </m:sSub>
                        <m:r>
                          <a:rPr lang="en-US" b="0" i="1" smtClean="0">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 ;</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𝜙</m:t>
                        </m:r>
                      </m:e>
                      <m:sub>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𝑥</m:t>
                            </m:r>
                          </m:sub>
                        </m:sSub>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 </m:t>
                    </m:r>
                  </m:oMath>
                </a14:m>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𝑖</m:t>
                        </m:r>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𝑖</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𝑦</m:t>
                            </m:r>
                          </m:sub>
                        </m:sSub>
                        <m:r>
                          <a:rPr lang="en-US" b="0" i="1" smtClean="0">
                            <a:latin typeface="Cambria Math" panose="02040503050406030204" pitchFamily="18" charset="0"/>
                          </a:rPr>
                          <m:t>−1</m:t>
                        </m:r>
                      </m:sub>
                    </m:sSub>
                    <m:r>
                      <a:rPr lang="en-US" i="1">
                        <a:latin typeface="Cambria Math" panose="02040503050406030204" pitchFamily="18" charset="0"/>
                      </a:rPr>
                      <m:t> ;</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𝑖</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𝑦</m:t>
                            </m:r>
                          </m:sub>
                        </m:sSub>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𝑖</m:t>
                        </m:r>
                        <m:r>
                          <a:rPr lang="en-US" i="1">
                            <a:latin typeface="Cambria Math" panose="02040503050406030204" pitchFamily="18" charset="0"/>
                          </a:rPr>
                          <m:t>, 1</m:t>
                        </m:r>
                      </m:sub>
                    </m:sSub>
                  </m:oMath>
                </a14:m>
                <a:endParaRPr lang="en-US" dirty="0"/>
              </a:p>
              <a:p>
                <a:r>
                  <a:rPr lang="en-US" dirty="0"/>
                  <a:t>Where, </a:t>
                </a:r>
                <a:r>
                  <a:rPr lang="en-US" dirty="0" err="1"/>
                  <a:t>i,j</a:t>
                </a:r>
                <a:r>
                  <a:rPr lang="en-US" dirty="0"/>
                  <a:t> = 0, 1, 2,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𝑥</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𝑦</m:t>
                        </m:r>
                      </m:sub>
                    </m:sSub>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24129" y="2286000"/>
                <a:ext cx="3680073" cy="4023360"/>
              </a:xfrm>
              <a:blipFill>
                <a:blip r:embed="rId2"/>
                <a:stretch>
                  <a:fillRect l="-828"/>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5008752" y="1233054"/>
            <a:ext cx="6768408" cy="5076306"/>
          </a:xfrm>
          <a:prstGeom prst="rect">
            <a:avLst/>
          </a:prstGeom>
        </p:spPr>
      </p:pic>
    </p:spTree>
    <p:extLst>
      <p:ext uri="{BB962C8B-B14F-4D97-AF65-F5344CB8AC3E}">
        <p14:creationId xmlns:p14="http://schemas.microsoft.com/office/powerpoint/2010/main" val="441977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24128" y="1834309"/>
                <a:ext cx="9720071" cy="4753778"/>
              </a:xfrm>
            </p:spPr>
            <p:txBody>
              <a:bodyPr>
                <a:normAutofit fontScale="55000" lnSpcReduction="20000"/>
              </a:bodyPr>
              <a:lstStyle/>
              <a:p>
                <a:pPr>
                  <a:buFont typeface="Arial" charset="0"/>
                  <a:buChar char="•"/>
                </a:pPr>
                <a14:m>
                  <m:oMath xmlns:m="http://schemas.openxmlformats.org/officeDocument/2006/math">
                    <m:r>
                      <a:rPr lang="en-US" sz="4800" i="1">
                        <a:latin typeface="Cambria Math" charset="0"/>
                      </a:rPr>
                      <m:t>𝑔</m:t>
                    </m:r>
                    <m:r>
                      <a:rPr lang="en-US" sz="4800" i="1">
                        <a:latin typeface="Cambria Math" charset="0"/>
                      </a:rPr>
                      <m:t>(</m:t>
                    </m:r>
                    <m:r>
                      <a:rPr lang="en-US" sz="4800" i="1">
                        <a:latin typeface="Cambria Math" charset="0"/>
                      </a:rPr>
                      <m:t>𝜙</m:t>
                    </m:r>
                    <m:r>
                      <a:rPr lang="en-US" sz="4800" i="1">
                        <a:latin typeface="Cambria Math" charset="0"/>
                      </a:rPr>
                      <m:t>)</m:t>
                    </m:r>
                  </m:oMath>
                </a14:m>
                <a:r>
                  <a:rPr lang="en-US" sz="4800" dirty="0"/>
                  <a:t> is considered: </a:t>
                </a:r>
                <a14:m>
                  <m:oMath xmlns:m="http://schemas.openxmlformats.org/officeDocument/2006/math">
                    <m:f>
                      <m:fPr>
                        <m:ctrlPr>
                          <a:rPr lang="en-US" sz="4800" i="1">
                            <a:latin typeface="Cambria Math" panose="02040503050406030204" pitchFamily="18" charset="0"/>
                          </a:rPr>
                        </m:ctrlPr>
                      </m:fPr>
                      <m:num>
                        <m:r>
                          <a:rPr lang="en-US" sz="4800" i="1">
                            <a:latin typeface="Cambria Math" charset="0"/>
                          </a:rPr>
                          <m:t>𝜕</m:t>
                        </m:r>
                        <m:r>
                          <a:rPr lang="en-US" sz="4800" i="1">
                            <a:latin typeface="Cambria Math" charset="0"/>
                            <a:ea typeface="Cambria Math" charset="0"/>
                            <a:cs typeface="Cambria Math" charset="0"/>
                          </a:rPr>
                          <m:t>𝜙</m:t>
                        </m:r>
                      </m:num>
                      <m:den>
                        <m:r>
                          <a:rPr lang="en-US" sz="4800" i="1">
                            <a:latin typeface="Cambria Math" charset="0"/>
                          </a:rPr>
                          <m:t>𝜕</m:t>
                        </m:r>
                        <m:r>
                          <a:rPr lang="en-US" sz="4800" i="1">
                            <a:latin typeface="Cambria Math" charset="0"/>
                          </a:rPr>
                          <m:t>𝑡</m:t>
                        </m:r>
                      </m:den>
                    </m:f>
                    <m:r>
                      <a:rPr lang="en-US" sz="4800" i="1">
                        <a:latin typeface="Cambria Math" panose="02040503050406030204" pitchFamily="18" charset="0"/>
                      </a:rPr>
                      <m:t>−</m:t>
                    </m:r>
                    <m:r>
                      <a:rPr lang="en-US" sz="4800" i="1">
                        <a:latin typeface="Cambria Math" charset="0"/>
                      </a:rPr>
                      <m:t>2</m:t>
                    </m:r>
                    <m:r>
                      <a:rPr lang="en-US" sz="4800" i="1">
                        <a:latin typeface="Cambria Math" panose="02040503050406030204" pitchFamily="18" charset="0"/>
                        <a:ea typeface="Cambria Math" panose="02040503050406030204" pitchFamily="18" charset="0"/>
                      </a:rPr>
                      <m:t>𝛻</m:t>
                    </m:r>
                    <m:r>
                      <a:rPr lang="en-US" sz="4800" i="1">
                        <a:latin typeface="Cambria Math" panose="02040503050406030204" pitchFamily="18" charset="0"/>
                        <a:ea typeface="Cambria Math" panose="02040503050406030204" pitchFamily="18" charset="0"/>
                      </a:rPr>
                      <m:t> ∙</m:t>
                    </m:r>
                    <m:r>
                      <a:rPr lang="en-US" sz="4800" i="1">
                        <a:latin typeface="Cambria Math" panose="02040503050406030204" pitchFamily="18" charset="0"/>
                        <a:ea typeface="Cambria Math" panose="02040503050406030204" pitchFamily="18" charset="0"/>
                      </a:rPr>
                      <m:t>𝛻𝜙</m:t>
                    </m:r>
                    <m:r>
                      <a:rPr lang="en-US" sz="4800" i="1">
                        <a:latin typeface="Cambria Math" panose="02040503050406030204" pitchFamily="18" charset="0"/>
                        <a:ea typeface="Cambria Math" charset="0"/>
                        <a:cs typeface="Cambria Math" charset="0"/>
                      </a:rPr>
                      <m:t>+</m:t>
                    </m:r>
                    <m:r>
                      <a:rPr lang="en-US" sz="4800" i="1">
                        <a:latin typeface="Cambria Math" charset="0"/>
                      </a:rPr>
                      <m:t>𝑔</m:t>
                    </m:r>
                    <m:d>
                      <m:dPr>
                        <m:ctrlPr>
                          <a:rPr lang="en-US" sz="4800" i="1">
                            <a:latin typeface="Cambria Math" panose="02040503050406030204" pitchFamily="18" charset="0"/>
                          </a:rPr>
                        </m:ctrlPr>
                      </m:dPr>
                      <m:e>
                        <m:r>
                          <a:rPr lang="en-US" sz="4800" i="1">
                            <a:latin typeface="Cambria Math" charset="0"/>
                            <a:ea typeface="Cambria Math" charset="0"/>
                            <a:cs typeface="Cambria Math" charset="0"/>
                          </a:rPr>
                          <m:t>𝜙</m:t>
                        </m:r>
                      </m:e>
                    </m:d>
                    <m:r>
                      <a:rPr lang="en-US" sz="4800" i="1">
                        <a:latin typeface="Cambria Math" panose="02040503050406030204" pitchFamily="18" charset="0"/>
                        <a:ea typeface="Cambria Math" charset="0"/>
                        <a:cs typeface="Cambria Math" charset="0"/>
                      </a:rPr>
                      <m:t>=0</m:t>
                    </m:r>
                    <m:r>
                      <a:rPr lang="en-US" sz="4800">
                        <a:latin typeface="Cambria Math" charset="0"/>
                        <a:ea typeface="Cambria Math" charset="0"/>
                        <a:cs typeface="Cambria Math" charset="0"/>
                      </a:rPr>
                      <m:t> </m:t>
                    </m:r>
                  </m:oMath>
                </a14:m>
                <a:endParaRPr lang="en-US" sz="4800" dirty="0"/>
              </a:p>
              <a:p>
                <a:pPr>
                  <a:buFont typeface="Arial" charset="0"/>
                  <a:buChar char="•"/>
                </a:pPr>
                <a:r>
                  <a:rPr lang="en-US" sz="4800" dirty="0"/>
                  <a:t>Only explicit method is applied</a:t>
                </a:r>
              </a:p>
              <a:p>
                <a:pPr>
                  <a:buFont typeface="Arial" charset="0"/>
                  <a:buChar char="•"/>
                </a:pPr>
                <a:r>
                  <a:rPr lang="en-US" sz="4800" dirty="0"/>
                  <a:t>Physics:</a:t>
                </a:r>
              </a:p>
              <a:p>
                <a:pPr lvl="2">
                  <a:buFont typeface="Arial" charset="0"/>
                  <a:buChar char="•"/>
                </a:pPr>
                <a:r>
                  <a:rPr lang="en-US" sz="5100" dirty="0"/>
                  <a:t>Phase field variable </a:t>
                </a:r>
                <a14:m>
                  <m:oMath xmlns:m="http://schemas.openxmlformats.org/officeDocument/2006/math">
                    <m:r>
                      <a:rPr lang="en-US" sz="5100" b="0" i="1" smtClean="0">
                        <a:latin typeface="Cambria Math" panose="02040503050406030204" pitchFamily="18" charset="0"/>
                      </a:rPr>
                      <m:t>𝜙</m:t>
                    </m:r>
                    <m:r>
                      <a:rPr lang="en-US" sz="5100" b="0" i="0" smtClean="0">
                        <a:latin typeface="Cambria Math" panose="02040503050406030204" pitchFamily="18" charset="0"/>
                      </a:rPr>
                      <m:t>:</m:t>
                    </m:r>
                  </m:oMath>
                </a14:m>
                <a:endParaRPr lang="en-US" sz="5100" b="0" dirty="0"/>
              </a:p>
              <a:p>
                <a:pPr lvl="4">
                  <a:buFont typeface="Arial" charset="0"/>
                  <a:buChar char="•"/>
                </a:pPr>
                <a14:m>
                  <m:oMath xmlns:m="http://schemas.openxmlformats.org/officeDocument/2006/math">
                    <m:r>
                      <a:rPr lang="en-US" sz="5100" i="1">
                        <a:latin typeface="Cambria Math" panose="02040503050406030204" pitchFamily="18" charset="0"/>
                      </a:rPr>
                      <m:t>𝜙</m:t>
                    </m:r>
                  </m:oMath>
                </a14:m>
                <a:r>
                  <a:rPr lang="en-US" sz="5100" dirty="0"/>
                  <a:t> = 1 : Solid phase</a:t>
                </a:r>
              </a:p>
              <a:p>
                <a:pPr lvl="4">
                  <a:buFont typeface="Arial" charset="0"/>
                  <a:buChar char="•"/>
                </a:pPr>
                <a14:m>
                  <m:oMath xmlns:m="http://schemas.openxmlformats.org/officeDocument/2006/math">
                    <m:r>
                      <a:rPr lang="en-US" sz="5100" i="1">
                        <a:latin typeface="Cambria Math" panose="02040503050406030204" pitchFamily="18" charset="0"/>
                      </a:rPr>
                      <m:t>𝜙</m:t>
                    </m:r>
                  </m:oMath>
                </a14:m>
                <a:r>
                  <a:rPr lang="en-US" sz="5100" dirty="0"/>
                  <a:t> = 0 : Liquid phase</a:t>
                </a:r>
              </a:p>
              <a:p>
                <a:pPr lvl="2">
                  <a:buFont typeface="Arial" charset="0"/>
                  <a:buChar char="•"/>
                </a:pPr>
                <a:r>
                  <a:rPr lang="en-US" sz="5100" dirty="0"/>
                  <a:t>We vary </a:t>
                </a:r>
                <a14:m>
                  <m:oMath xmlns:m="http://schemas.openxmlformats.org/officeDocument/2006/math">
                    <m:r>
                      <a:rPr lang="en-US" sz="5100" i="1">
                        <a:latin typeface="Cambria Math" charset="0"/>
                        <a:ea typeface="Cambria Math" charset="0"/>
                        <a:cs typeface="Cambria Math" charset="0"/>
                      </a:rPr>
                      <m:t>𝜖</m:t>
                    </m:r>
                  </m:oMath>
                </a14:m>
                <a:r>
                  <a:rPr lang="en-US" sz="5100" dirty="0"/>
                  <a:t> and m values</a:t>
                </a:r>
              </a:p>
              <a:p>
                <a:pPr lvl="4">
                  <a:buFont typeface="Arial" charset="0"/>
                  <a:buChar char="•"/>
                </a:pPr>
                <a14:m>
                  <m:oMath xmlns:m="http://schemas.openxmlformats.org/officeDocument/2006/math">
                    <m:r>
                      <a:rPr lang="en-US" sz="5100" i="1">
                        <a:latin typeface="Cambria Math" charset="0"/>
                        <a:ea typeface="Cambria Math" charset="0"/>
                        <a:cs typeface="Cambria Math" charset="0"/>
                      </a:rPr>
                      <m:t>𝜖</m:t>
                    </m:r>
                  </m:oMath>
                </a14:m>
                <a:r>
                  <a:rPr lang="en-US" sz="5100" dirty="0"/>
                  <a:t> determines how diffused the interface is</a:t>
                </a:r>
              </a:p>
              <a:p>
                <a:pPr lvl="4">
                  <a:buFont typeface="Arial" charset="0"/>
                  <a:buChar char="•"/>
                </a:pPr>
                <a:r>
                  <a:rPr lang="en-US" sz="5100" dirty="0"/>
                  <a:t>m  determines the directions and speed at which the interface moves</a:t>
                </a:r>
              </a:p>
              <a:p>
                <a:pPr lvl="2">
                  <a:buFont typeface="Arial" charset="0"/>
                  <a:buChar char="•"/>
                </a:pPr>
                <a:r>
                  <a:rPr lang="en-US" sz="5100" dirty="0"/>
                  <a:t>In results, we experiment with different values of </a:t>
                </a:r>
                <a14:m>
                  <m:oMath xmlns:m="http://schemas.openxmlformats.org/officeDocument/2006/math">
                    <m:r>
                      <a:rPr lang="en-US" sz="5100" i="1">
                        <a:latin typeface="Cambria Math" charset="0"/>
                        <a:ea typeface="Cambria Math" charset="0"/>
                        <a:cs typeface="Cambria Math" charset="0"/>
                      </a:rPr>
                      <m:t>𝜖</m:t>
                    </m:r>
                  </m:oMath>
                </a14:m>
                <a:r>
                  <a:rPr lang="en-US" sz="5100" dirty="0"/>
                  <a:t> and m and compare results with literature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24128" y="1834309"/>
                <a:ext cx="9720071" cy="4753778"/>
              </a:xfrm>
              <a:blipFill>
                <a:blip r:embed="rId3"/>
                <a:stretch>
                  <a:fillRect l="-1443" t="-1795" r="-1317" b="-769"/>
                </a:stretch>
              </a:blipFill>
            </p:spPr>
            <p:txBody>
              <a:bodyPr/>
              <a:lstStyle/>
              <a:p>
                <a:r>
                  <a:rPr lang="en-US">
                    <a:noFill/>
                  </a:rPr>
                  <a:t> </a:t>
                </a:r>
              </a:p>
            </p:txBody>
          </p:sp>
        </mc:Fallback>
      </mc:AlternateContent>
    </p:spTree>
    <p:extLst>
      <p:ext uri="{BB962C8B-B14F-4D97-AF65-F5344CB8AC3E}">
        <p14:creationId xmlns:p14="http://schemas.microsoft.com/office/powerpoint/2010/main" val="2096757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fem_eps_1m_0">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rotWithShape="1">
          <a:blip r:embed="rId7"/>
          <a:srcRect l="-1" r="33579"/>
          <a:stretch/>
        </p:blipFill>
        <p:spPr>
          <a:xfrm>
            <a:off x="0" y="0"/>
            <a:ext cx="6074229" cy="6858000"/>
          </a:xfrm>
        </p:spPr>
      </p:pic>
      <p:pic>
        <p:nvPicPr>
          <p:cNvPr id="5" name="fem_eps_10m_0">
            <a:hlinkClick r:id="" action="ppaction://media"/>
          </p:cNvPr>
          <p:cNvPicPr>
            <a:picLocks noChangeAspect="1"/>
          </p:cNvPicPr>
          <p:nvPr>
            <a:videoFile r:link="rId4"/>
            <p:extLst>
              <p:ext uri="{DAA4B4D4-6D71-4841-9C94-3DE7FCFB9230}">
                <p14:media xmlns:p14="http://schemas.microsoft.com/office/powerpoint/2010/main" r:embed="rId3"/>
              </p:ext>
            </p:extLst>
          </p:nvPr>
        </p:nvPicPr>
        <p:blipFill rotWithShape="1">
          <a:blip r:embed="rId7"/>
          <a:srcRect l="33215" r="-119"/>
          <a:stretch/>
        </p:blipFill>
        <p:spPr>
          <a:xfrm>
            <a:off x="6074229" y="0"/>
            <a:ext cx="6117771" cy="6858000"/>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1024128" y="2551837"/>
                <a:ext cx="2225258" cy="17543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latin typeface="Cambria Math" charset="0"/>
                          <a:ea typeface="Cambria Math" charset="0"/>
                          <a:cs typeface="Cambria Math" charset="0"/>
                        </a:rPr>
                        <m:t>𝜖</m:t>
                      </m:r>
                      <m:r>
                        <a:rPr lang="en-US" sz="5400" b="0" i="1" smtClean="0">
                          <a:latin typeface="Cambria Math" charset="0"/>
                          <a:ea typeface="Cambria Math" charset="0"/>
                          <a:cs typeface="Cambria Math" charset="0"/>
                        </a:rPr>
                        <m:t>=1</m:t>
                      </m:r>
                    </m:oMath>
                  </m:oMathPara>
                </a14:m>
                <a:endParaRPr lang="en-US" sz="5400" b="0" dirty="0">
                  <a:ea typeface="Cambria Math" charset="0"/>
                  <a:cs typeface="Cambria Math" charset="0"/>
                </a:endParaRPr>
              </a:p>
              <a:p>
                <a:pPr/>
                <a14:m>
                  <m:oMathPara xmlns:m="http://schemas.openxmlformats.org/officeDocument/2006/math">
                    <m:oMathParaPr>
                      <m:jc m:val="centerGroup"/>
                    </m:oMathParaPr>
                    <m:oMath xmlns:m="http://schemas.openxmlformats.org/officeDocument/2006/math">
                      <m:r>
                        <a:rPr lang="en-US" sz="5400" b="0" i="1" smtClean="0">
                          <a:latin typeface="Cambria Math" charset="0"/>
                        </a:rPr>
                        <m:t>𝑚</m:t>
                      </m:r>
                      <m:r>
                        <a:rPr lang="en-US" sz="5400" b="0" i="1" smtClean="0">
                          <a:latin typeface="Cambria Math" charset="0"/>
                        </a:rPr>
                        <m:t>=0</m:t>
                      </m:r>
                    </m:oMath>
                  </m:oMathPara>
                </a14:m>
                <a:endParaRPr lang="en-US" sz="5400" dirty="0"/>
              </a:p>
            </p:txBody>
          </p:sp>
        </mc:Choice>
        <mc:Fallback xmlns="">
          <p:sp>
            <p:nvSpPr>
              <p:cNvPr id="7" name="TextBox 6"/>
              <p:cNvSpPr txBox="1">
                <a:spLocks noRot="1" noChangeAspect="1" noMove="1" noResize="1" noEditPoints="1" noAdjustHandles="1" noChangeArrowheads="1" noChangeShapeType="1" noTextEdit="1"/>
              </p:cNvSpPr>
              <p:nvPr/>
            </p:nvSpPr>
            <p:spPr>
              <a:xfrm>
                <a:off x="1024128" y="2551837"/>
                <a:ext cx="2225258" cy="1754326"/>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8518942" y="2551837"/>
                <a:ext cx="3041688" cy="17543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latin typeface="Cambria Math" charset="0"/>
                          <a:ea typeface="Cambria Math" charset="0"/>
                          <a:cs typeface="Cambria Math" charset="0"/>
                        </a:rPr>
                        <m:t>𝜖</m:t>
                      </m:r>
                      <m:r>
                        <a:rPr lang="en-US" sz="5400" b="0" i="1" smtClean="0">
                          <a:latin typeface="Cambria Math" charset="0"/>
                          <a:ea typeface="Cambria Math" charset="0"/>
                          <a:cs typeface="Cambria Math" charset="0"/>
                        </a:rPr>
                        <m:t>=10</m:t>
                      </m:r>
                    </m:oMath>
                  </m:oMathPara>
                </a14:m>
                <a:endParaRPr lang="en-US" sz="5400" b="0" dirty="0">
                  <a:ea typeface="Cambria Math" charset="0"/>
                  <a:cs typeface="Cambria Math" charset="0"/>
                </a:endParaRPr>
              </a:p>
              <a:p>
                <a:pPr/>
                <a14:m>
                  <m:oMathPara xmlns:m="http://schemas.openxmlformats.org/officeDocument/2006/math">
                    <m:oMathParaPr>
                      <m:jc m:val="centerGroup"/>
                    </m:oMathParaPr>
                    <m:oMath xmlns:m="http://schemas.openxmlformats.org/officeDocument/2006/math">
                      <m:r>
                        <a:rPr lang="en-US" sz="5400" b="0" i="1" dirty="0" smtClean="0">
                          <a:latin typeface="Cambria Math" charset="0"/>
                        </a:rPr>
                        <m:t>𝑚</m:t>
                      </m:r>
                      <m:r>
                        <a:rPr lang="en-US" sz="5400" b="0" i="1" dirty="0" smtClean="0">
                          <a:latin typeface="Cambria Math" charset="0"/>
                        </a:rPr>
                        <m:t>=0    </m:t>
                      </m:r>
                    </m:oMath>
                  </m:oMathPara>
                </a14:m>
                <a:endParaRPr lang="en-US" sz="5400" dirty="0"/>
              </a:p>
            </p:txBody>
          </p:sp>
        </mc:Choice>
        <mc:Fallback xmlns="">
          <p:sp>
            <p:nvSpPr>
              <p:cNvPr id="8" name="TextBox 7"/>
              <p:cNvSpPr txBox="1">
                <a:spLocks noRot="1" noChangeAspect="1" noMove="1" noResize="1" noEditPoints="1" noAdjustHandles="1" noChangeArrowheads="1" noChangeShapeType="1" noTextEdit="1"/>
              </p:cNvSpPr>
              <p:nvPr/>
            </p:nvSpPr>
            <p:spPr>
              <a:xfrm>
                <a:off x="8518942" y="2551837"/>
                <a:ext cx="3041688" cy="1754326"/>
              </a:xfrm>
              <a:prstGeom prst="rect">
                <a:avLst/>
              </a:prstGeom>
              <a:blipFill rotWithShape="0">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271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009" fill="hold"/>
                                        <p:tgtEl>
                                          <p:spTgt spid="4"/>
                                        </p:tgtEl>
                                      </p:cBhvr>
                                    </p:cmd>
                                  </p:childTnLst>
                                </p:cTn>
                              </p:par>
                              <p:par>
                                <p:cTn id="7" presetID="1" presetClass="mediacall" presetSubtype="0" fill="hold" nodeType="withEffect">
                                  <p:stCondLst>
                                    <p:cond delay="0"/>
                                  </p:stCondLst>
                                  <p:childTnLst>
                                    <p:cmd type="call" cmd="playFrom(0.0)">
                                      <p:cBhvr>
                                        <p:cTn id="8" dur="3009"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9" fill="hold" display="0">
                  <p:stCondLst>
                    <p:cond delay="indefinite"/>
                  </p:stCondLst>
                </p:cTn>
                <p:tgtEl>
                  <p:spTgt spid="4"/>
                </p:tgtEl>
              </p:cMediaNode>
            </p:video>
            <p:video>
              <p:cMediaNode vol="80000">
                <p:cTn id="10" fill="hold" display="0">
                  <p:stCondLst>
                    <p:cond delay="indefinite"/>
                  </p:stCondLst>
                </p:cTn>
                <p:tgtEl>
                  <p:spTgt spid="5"/>
                </p:tgtEl>
              </p:cMediaNode>
            </p:vide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fem_eps_1m_-1">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rotWithShape="1">
          <a:blip r:embed="rId7"/>
          <a:srcRect r="33564"/>
          <a:stretch/>
        </p:blipFill>
        <p:spPr>
          <a:xfrm>
            <a:off x="14288" y="4762"/>
            <a:ext cx="6076270" cy="6859531"/>
          </a:xfrm>
          <a:prstGeom prst="rect">
            <a:avLst/>
          </a:prstGeom>
        </p:spPr>
      </p:pic>
      <p:pic>
        <p:nvPicPr>
          <p:cNvPr id="5" name="fem_eps_1m_1">
            <a:hlinkClick r:id="" action="ppaction://media"/>
          </p:cNvPr>
          <p:cNvPicPr>
            <a:picLocks noChangeAspect="1"/>
          </p:cNvPicPr>
          <p:nvPr>
            <a:videoFile r:link="rId4"/>
            <p:extLst>
              <p:ext uri="{DAA4B4D4-6D71-4841-9C94-3DE7FCFB9230}">
                <p14:media xmlns:p14="http://schemas.microsoft.com/office/powerpoint/2010/main" r:embed="rId3"/>
              </p:ext>
            </p:extLst>
          </p:nvPr>
        </p:nvPicPr>
        <p:blipFill rotWithShape="1">
          <a:blip r:embed="rId7"/>
          <a:srcRect l="33277"/>
          <a:stretch/>
        </p:blipFill>
        <p:spPr>
          <a:xfrm>
            <a:off x="6090557" y="5953"/>
            <a:ext cx="6101443" cy="6858340"/>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391886" y="2551837"/>
                <a:ext cx="2857500" cy="17543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latin typeface="Cambria Math" charset="0"/>
                          <a:ea typeface="Cambria Math" charset="0"/>
                          <a:cs typeface="Cambria Math" charset="0"/>
                        </a:rPr>
                        <m:t>𝜖</m:t>
                      </m:r>
                      <m:r>
                        <a:rPr lang="en-US" sz="5400" b="0" i="1" smtClean="0">
                          <a:latin typeface="Cambria Math" charset="0"/>
                          <a:ea typeface="Cambria Math" charset="0"/>
                          <a:cs typeface="Cambria Math" charset="0"/>
                        </a:rPr>
                        <m:t>=1</m:t>
                      </m:r>
                    </m:oMath>
                  </m:oMathPara>
                </a14:m>
                <a:endParaRPr lang="en-US" sz="5400" b="0" dirty="0">
                  <a:ea typeface="Cambria Math" charset="0"/>
                  <a:cs typeface="Cambria Math" charset="0"/>
                </a:endParaRPr>
              </a:p>
              <a:p>
                <a:pPr/>
                <a14:m>
                  <m:oMathPara xmlns:m="http://schemas.openxmlformats.org/officeDocument/2006/math">
                    <m:oMathParaPr>
                      <m:jc m:val="centerGroup"/>
                    </m:oMathParaPr>
                    <m:oMath xmlns:m="http://schemas.openxmlformats.org/officeDocument/2006/math">
                      <m:r>
                        <a:rPr lang="en-US" sz="5400" b="0" i="1" smtClean="0">
                          <a:latin typeface="Cambria Math" charset="0"/>
                        </a:rPr>
                        <m:t>𝑚</m:t>
                      </m:r>
                      <m:r>
                        <a:rPr lang="en-US" sz="5400" b="0" i="1" smtClean="0">
                          <a:latin typeface="Cambria Math" charset="0"/>
                        </a:rPr>
                        <m:t>=−1</m:t>
                      </m:r>
                    </m:oMath>
                  </m:oMathPara>
                </a14:m>
                <a:endParaRPr lang="en-US" sz="5400" dirty="0"/>
              </a:p>
            </p:txBody>
          </p:sp>
        </mc:Choice>
        <mc:Fallback xmlns="">
          <p:sp>
            <p:nvSpPr>
              <p:cNvPr id="6" name="TextBox 5"/>
              <p:cNvSpPr txBox="1">
                <a:spLocks noRot="1" noChangeAspect="1" noMove="1" noResize="1" noEditPoints="1" noAdjustHandles="1" noChangeArrowheads="1" noChangeShapeType="1" noTextEdit="1"/>
              </p:cNvSpPr>
              <p:nvPr/>
            </p:nvSpPr>
            <p:spPr>
              <a:xfrm>
                <a:off x="391886" y="2551837"/>
                <a:ext cx="2857500" cy="1754326"/>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9013372" y="2551837"/>
                <a:ext cx="2857500" cy="17543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latin typeface="Cambria Math" charset="0"/>
                          <a:ea typeface="Cambria Math" charset="0"/>
                          <a:cs typeface="Cambria Math" charset="0"/>
                        </a:rPr>
                        <m:t>𝜖</m:t>
                      </m:r>
                      <m:r>
                        <a:rPr lang="en-US" sz="5400" b="0" i="1" smtClean="0">
                          <a:latin typeface="Cambria Math" charset="0"/>
                          <a:ea typeface="Cambria Math" charset="0"/>
                          <a:cs typeface="Cambria Math" charset="0"/>
                        </a:rPr>
                        <m:t>=1</m:t>
                      </m:r>
                    </m:oMath>
                  </m:oMathPara>
                </a14:m>
                <a:endParaRPr lang="en-US" sz="5400" b="0" dirty="0">
                  <a:ea typeface="Cambria Math" charset="0"/>
                  <a:cs typeface="Cambria Math" charset="0"/>
                </a:endParaRPr>
              </a:p>
              <a:p>
                <a:pPr/>
                <a14:m>
                  <m:oMathPara xmlns:m="http://schemas.openxmlformats.org/officeDocument/2006/math">
                    <m:oMathParaPr>
                      <m:jc m:val="centerGroup"/>
                    </m:oMathParaPr>
                    <m:oMath xmlns:m="http://schemas.openxmlformats.org/officeDocument/2006/math">
                      <m:r>
                        <a:rPr lang="en-US" sz="5400" b="0" i="1" smtClean="0">
                          <a:latin typeface="Cambria Math" charset="0"/>
                        </a:rPr>
                        <m:t>𝑚</m:t>
                      </m:r>
                      <m:r>
                        <a:rPr lang="en-US" sz="5400" b="0" i="1" smtClean="0">
                          <a:latin typeface="Cambria Math" charset="0"/>
                        </a:rPr>
                        <m:t>=+1</m:t>
                      </m:r>
                    </m:oMath>
                  </m:oMathPara>
                </a14:m>
                <a:endParaRPr lang="en-US" sz="5400" dirty="0"/>
              </a:p>
            </p:txBody>
          </p:sp>
        </mc:Choice>
        <mc:Fallback xmlns="">
          <p:sp>
            <p:nvSpPr>
              <p:cNvPr id="7" name="TextBox 6"/>
              <p:cNvSpPr txBox="1">
                <a:spLocks noRot="1" noChangeAspect="1" noMove="1" noResize="1" noEditPoints="1" noAdjustHandles="1" noChangeArrowheads="1" noChangeShapeType="1" noTextEdit="1"/>
              </p:cNvSpPr>
              <p:nvPr/>
            </p:nvSpPr>
            <p:spPr>
              <a:xfrm>
                <a:off x="9013372" y="2551837"/>
                <a:ext cx="2857500" cy="1754326"/>
              </a:xfrm>
              <a:prstGeom prst="rect">
                <a:avLst/>
              </a:prstGeom>
              <a:blipFill rotWithShape="0">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10777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009" fill="hold"/>
                                        <p:tgtEl>
                                          <p:spTgt spid="4"/>
                                        </p:tgtEl>
                                      </p:cBhvr>
                                    </p:cmd>
                                  </p:childTnLst>
                                </p:cTn>
                              </p:par>
                              <p:par>
                                <p:cTn id="7" presetID="1" presetClass="mediacall" presetSubtype="0" fill="hold" nodeType="withEffect">
                                  <p:stCondLst>
                                    <p:cond delay="0"/>
                                  </p:stCondLst>
                                  <p:childTnLst>
                                    <p:cmd type="call" cmd="playFrom(0.0)">
                                      <p:cBhvr>
                                        <p:cTn id="8" dur="3009"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9" fill="hold" display="0">
                  <p:stCondLst>
                    <p:cond delay="indefinite"/>
                  </p:stCondLst>
                </p:cTn>
                <p:tgtEl>
                  <p:spTgt spid="4"/>
                </p:tgtEl>
              </p:cMediaNode>
            </p:video>
            <p:video>
              <p:cMediaNode vol="80000">
                <p:cTn id="10" fill="hold" display="0">
                  <p:stCondLst>
                    <p:cond delay="indefinite"/>
                  </p:stCondLst>
                </p:cTn>
                <p:tgtEl>
                  <p:spTgt spid="5"/>
                </p:tgtEl>
              </p:cMediaNode>
            </p:video>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4" name="Content Placeholder 3"/>
          <p:cNvSpPr>
            <a:spLocks noGrp="1"/>
          </p:cNvSpPr>
          <p:nvPr>
            <p:ph idx="1"/>
          </p:nvPr>
        </p:nvSpPr>
        <p:spPr/>
        <p:txBody>
          <a:bodyPr numCol="3"/>
          <a:lstStyle/>
          <a:p>
            <a:pPr>
              <a:buFont typeface="Arial" charset="0"/>
              <a:buChar char="•"/>
            </a:pPr>
            <a:r>
              <a:rPr lang="en-US" sz="4000" dirty="0"/>
              <a:t>Flexibility</a:t>
            </a:r>
          </a:p>
          <a:p>
            <a:pPr marL="319786" lvl="1" indent="-146050">
              <a:buFont typeface="Arial" charset="0"/>
              <a:buChar char="•"/>
            </a:pPr>
            <a:r>
              <a:rPr lang="en-US" sz="3600" dirty="0"/>
              <a:t>mesh grid</a:t>
            </a:r>
          </a:p>
          <a:p>
            <a:pPr marL="319786" lvl="1" indent="-146050">
              <a:buFont typeface="Arial" charset="0"/>
              <a:buChar char="•"/>
            </a:pPr>
            <a:r>
              <a:rPr lang="en-US" sz="3600" dirty="0"/>
              <a:t>quadrature points</a:t>
            </a:r>
          </a:p>
          <a:p>
            <a:pPr marL="319786" lvl="1" indent="-146050">
              <a:buFont typeface="Arial" charset="0"/>
              <a:buChar char="•"/>
            </a:pPr>
            <a:r>
              <a:rPr lang="en-US" sz="3600" dirty="0"/>
              <a:t>quadratic base functions</a:t>
            </a:r>
          </a:p>
          <a:p>
            <a:endParaRPr lang="en-US" dirty="0"/>
          </a:p>
          <a:p>
            <a:pPr>
              <a:buFont typeface="Arial" charset="0"/>
              <a:buChar char="•"/>
            </a:pPr>
            <a:r>
              <a:rPr lang="en-US" sz="4000" dirty="0"/>
              <a:t>Error Analysis</a:t>
            </a:r>
          </a:p>
          <a:p>
            <a:pPr lvl="1">
              <a:buFont typeface="Arial" charset="0"/>
              <a:buChar char="•"/>
            </a:pPr>
            <a:r>
              <a:rPr lang="en-US" sz="3600" dirty="0"/>
              <a:t>stable condition</a:t>
            </a:r>
          </a:p>
          <a:p>
            <a:pPr lvl="1">
              <a:buFont typeface="Arial" charset="0"/>
              <a:buChar char="•"/>
            </a:pPr>
            <a:r>
              <a:rPr lang="en-US" sz="3600" dirty="0"/>
              <a:t>error bound</a:t>
            </a:r>
          </a:p>
          <a:p>
            <a:pPr lvl="1">
              <a:buFont typeface="Arial" charset="0"/>
              <a:buChar char="•"/>
            </a:pPr>
            <a:endParaRPr lang="en-US" sz="3600" dirty="0"/>
          </a:p>
          <a:p>
            <a:pPr lvl="1">
              <a:buFont typeface="Arial" charset="0"/>
              <a:buChar char="•"/>
            </a:pPr>
            <a:endParaRPr lang="en-US" sz="3600" dirty="0"/>
          </a:p>
          <a:p>
            <a:pPr lvl="1">
              <a:buFont typeface="Arial" charset="0"/>
              <a:buChar char="•"/>
            </a:pPr>
            <a:endParaRPr lang="en-US" sz="3600" dirty="0"/>
          </a:p>
          <a:p>
            <a:pPr>
              <a:buFont typeface="Arial" charset="0"/>
              <a:buChar char="•"/>
            </a:pPr>
            <a:r>
              <a:rPr lang="en-US" sz="4000" dirty="0"/>
              <a:t>Speed</a:t>
            </a:r>
          </a:p>
          <a:p>
            <a:pPr marL="400749" lvl="1" indent="-227013">
              <a:buFont typeface="Arial" charset="0"/>
              <a:buChar char="•"/>
            </a:pPr>
            <a:r>
              <a:rPr lang="en-US" sz="3600" dirty="0"/>
              <a:t>algorithm</a:t>
            </a:r>
          </a:p>
          <a:p>
            <a:pPr marL="400749" lvl="1" indent="-227013">
              <a:buFont typeface="Arial" charset="0"/>
              <a:buChar char="•"/>
            </a:pPr>
            <a:r>
              <a:rPr lang="en-US" sz="3600" dirty="0"/>
              <a:t>C code</a:t>
            </a:r>
          </a:p>
          <a:p>
            <a:endParaRPr lang="en-US" dirty="0"/>
          </a:p>
          <a:p>
            <a:endParaRPr lang="en-US" dirty="0"/>
          </a:p>
          <a:p>
            <a:endParaRPr lang="en-US"/>
          </a:p>
          <a:p>
            <a:pPr lvl="1">
              <a:buFont typeface="Arial" charset="0"/>
              <a:buChar char="•"/>
            </a:pPr>
            <a:endParaRPr lang="en-US" sz="3600" dirty="0"/>
          </a:p>
        </p:txBody>
      </p:sp>
    </p:spTree>
    <p:extLst>
      <p:ext uri="{BB962C8B-B14F-4D97-AF65-F5344CB8AC3E}">
        <p14:creationId xmlns:p14="http://schemas.microsoft.com/office/powerpoint/2010/main" val="174694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PHASE-FIELD MODELING</a:t>
            </a:r>
          </a:p>
        </p:txBody>
      </p:sp>
      <p:sp>
        <p:nvSpPr>
          <p:cNvPr id="3" name="Content Placeholder 2"/>
          <p:cNvSpPr>
            <a:spLocks noGrp="1"/>
          </p:cNvSpPr>
          <p:nvPr>
            <p:ph idx="1"/>
          </p:nvPr>
        </p:nvSpPr>
        <p:spPr>
          <a:xfrm>
            <a:off x="1024128" y="2286000"/>
            <a:ext cx="9720071" cy="3408218"/>
          </a:xfrm>
        </p:spPr>
        <p:txBody>
          <a:bodyPr/>
          <a:lstStyle/>
          <a:p>
            <a:pPr>
              <a:buFont typeface="Wingdings" charset="2"/>
              <a:buChar char="v"/>
            </a:pPr>
            <a:r>
              <a:rPr lang="en-US" sz="4400" dirty="0"/>
              <a:t> Solidification </a:t>
            </a:r>
          </a:p>
          <a:p>
            <a:pPr>
              <a:buFont typeface="Wingdings" charset="2"/>
              <a:buChar char="v"/>
            </a:pPr>
            <a:r>
              <a:rPr lang="en-US" sz="4400" dirty="0"/>
              <a:t> Grain growth</a:t>
            </a:r>
          </a:p>
          <a:p>
            <a:pPr>
              <a:buFont typeface="Wingdings" charset="2"/>
              <a:buChar char="v"/>
            </a:pPr>
            <a:r>
              <a:rPr lang="en-US" sz="4400" dirty="0"/>
              <a:t> Solid-state phase transformations</a:t>
            </a:r>
          </a:p>
          <a:p>
            <a:pPr>
              <a:buFont typeface="Wingdings" charset="2"/>
              <a:buChar char="v"/>
            </a:pPr>
            <a:r>
              <a:rPr lang="en-US" sz="4400" dirty="0"/>
              <a:t> Vesicle dynamics</a:t>
            </a:r>
          </a:p>
        </p:txBody>
      </p:sp>
    </p:spTree>
    <p:extLst>
      <p:ext uri="{BB962C8B-B14F-4D97-AF65-F5344CB8AC3E}">
        <p14:creationId xmlns:p14="http://schemas.microsoft.com/office/powerpoint/2010/main" val="243621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Finite element method</a:t>
            </a:r>
          </a:p>
        </p:txBody>
      </p:sp>
      <p:sp>
        <p:nvSpPr>
          <p:cNvPr id="3" name="Text Placeholder 2"/>
          <p:cNvSpPr>
            <a:spLocks noGrp="1"/>
          </p:cNvSpPr>
          <p:nvPr>
            <p:ph type="body" idx="1"/>
          </p:nvPr>
        </p:nvSpPr>
        <p:spPr/>
        <p:txBody>
          <a:bodyPr>
            <a:normAutofit/>
          </a:bodyPr>
          <a:lstStyle/>
          <a:p>
            <a:r>
              <a:rPr lang="en-US" sz="4000" dirty="0"/>
              <a:t>Pros: </a:t>
            </a:r>
          </a:p>
        </p:txBody>
      </p:sp>
      <p:sp>
        <p:nvSpPr>
          <p:cNvPr id="4" name="Content Placeholder 3"/>
          <p:cNvSpPr>
            <a:spLocks noGrp="1"/>
          </p:cNvSpPr>
          <p:nvPr>
            <p:ph sz="half" idx="2"/>
          </p:nvPr>
        </p:nvSpPr>
        <p:spPr/>
        <p:txBody>
          <a:bodyPr>
            <a:normAutofit/>
          </a:bodyPr>
          <a:lstStyle/>
          <a:p>
            <a:pPr>
              <a:buFont typeface="Arial" panose="020B0604020202020204" pitchFamily="34" charset="0"/>
              <a:buChar char="•"/>
            </a:pPr>
            <a:r>
              <a:rPr lang="en-US" sz="2800" dirty="0"/>
              <a:t> Can implement complex geometries</a:t>
            </a:r>
          </a:p>
          <a:p>
            <a:pPr>
              <a:buFont typeface="Arial" panose="020B0604020202020204" pitchFamily="34" charset="0"/>
              <a:buChar char="•"/>
            </a:pPr>
            <a:r>
              <a:rPr lang="en-US" sz="2800" dirty="0"/>
              <a:t> Regional mesh refinement easy</a:t>
            </a:r>
          </a:p>
          <a:p>
            <a:pPr>
              <a:buFont typeface="Arial" panose="020B0604020202020204" pitchFamily="34" charset="0"/>
              <a:buChar char="•"/>
            </a:pPr>
            <a:r>
              <a:rPr lang="en-US" sz="2800" dirty="0"/>
              <a:t> Existing code can be tweaked to solve different equations</a:t>
            </a:r>
          </a:p>
        </p:txBody>
      </p:sp>
      <p:sp>
        <p:nvSpPr>
          <p:cNvPr id="5" name="Text Placeholder 4"/>
          <p:cNvSpPr>
            <a:spLocks noGrp="1"/>
          </p:cNvSpPr>
          <p:nvPr>
            <p:ph type="body" sz="quarter" idx="3"/>
          </p:nvPr>
        </p:nvSpPr>
        <p:spPr/>
        <p:txBody>
          <a:bodyPr>
            <a:normAutofit/>
          </a:bodyPr>
          <a:lstStyle/>
          <a:p>
            <a:r>
              <a:rPr lang="en-US" sz="4000" dirty="0"/>
              <a:t>Cons:</a:t>
            </a:r>
          </a:p>
        </p:txBody>
      </p:sp>
      <p:sp>
        <p:nvSpPr>
          <p:cNvPr id="6" name="Content Placeholder 5"/>
          <p:cNvSpPr>
            <a:spLocks noGrp="1"/>
          </p:cNvSpPr>
          <p:nvPr>
            <p:ph sz="quarter" idx="4"/>
          </p:nvPr>
        </p:nvSpPr>
        <p:spPr/>
        <p:txBody>
          <a:bodyPr>
            <a:normAutofit/>
          </a:bodyPr>
          <a:lstStyle/>
          <a:p>
            <a:pPr>
              <a:buFont typeface="Arial" panose="020B0604020202020204" pitchFamily="34" charset="0"/>
              <a:buChar char="•"/>
            </a:pPr>
            <a:r>
              <a:rPr lang="en-US" sz="2800" dirty="0"/>
              <a:t> Writing code from scratch is… not easy</a:t>
            </a:r>
          </a:p>
          <a:p>
            <a:pPr>
              <a:buFont typeface="Arial" panose="020B0604020202020204" pitchFamily="34" charset="0"/>
              <a:buChar char="•"/>
            </a:pPr>
            <a:r>
              <a:rPr lang="en-US" sz="2800" dirty="0"/>
              <a:t> Conceptually more difficult than finite difference methods</a:t>
            </a:r>
          </a:p>
        </p:txBody>
      </p:sp>
    </p:spTree>
    <p:extLst>
      <p:ext uri="{BB962C8B-B14F-4D97-AF65-F5344CB8AC3E}">
        <p14:creationId xmlns:p14="http://schemas.microsoft.com/office/powerpoint/2010/main" val="2033514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FINITE ELEMENT method</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4400" dirty="0"/>
              <a:t> Convert strong form PDE to weak integral form</a:t>
            </a:r>
          </a:p>
          <a:p>
            <a:pPr marL="457200" indent="-457200">
              <a:buFont typeface="+mj-lt"/>
              <a:buAutoNum type="arabicPeriod"/>
            </a:pPr>
            <a:r>
              <a:rPr lang="en-US" sz="4400" dirty="0"/>
              <a:t> Discretize domain into elements </a:t>
            </a:r>
            <a:r>
              <a:rPr lang="en-US" sz="4400" dirty="0">
                <a:sym typeface="Wingdings" panose="05000000000000000000" pitchFamily="2" charset="2"/>
              </a:rPr>
              <a:t> approximate numerical solution via shape, or weight, functions</a:t>
            </a:r>
            <a:endParaRPr lang="en-US" sz="4400" dirty="0"/>
          </a:p>
        </p:txBody>
      </p:sp>
    </p:spTree>
    <p:extLst>
      <p:ext uri="{BB962C8B-B14F-4D97-AF65-F5344CB8AC3E}">
        <p14:creationId xmlns:p14="http://schemas.microsoft.com/office/powerpoint/2010/main" val="3478068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a weak form</a:t>
            </a:r>
          </a:p>
        </p:txBody>
      </p:sp>
      <p:sp>
        <p:nvSpPr>
          <p:cNvPr id="3" name="Content Placeholder 2"/>
          <p:cNvSpPr>
            <a:spLocks noGrp="1"/>
          </p:cNvSpPr>
          <p:nvPr>
            <p:ph idx="1"/>
          </p:nvPr>
        </p:nvSpPr>
        <p:spPr/>
        <p:txBody>
          <a:bodyPr/>
          <a:lstStyle/>
          <a:p>
            <a:pPr marL="457200" indent="-457200">
              <a:buFont typeface="+mj-lt"/>
              <a:buAutoNum type="arabicPeriod"/>
            </a:pPr>
            <a:r>
              <a:rPr lang="en-US" sz="4000" dirty="0"/>
              <a:t>Obtain strong form of PDE.</a:t>
            </a:r>
          </a:p>
          <a:p>
            <a:pPr marL="457200" indent="-457200">
              <a:buFont typeface="+mj-lt"/>
              <a:buAutoNum type="arabicPeriod"/>
            </a:pPr>
            <a:r>
              <a:rPr lang="en-US" sz="4000" dirty="0"/>
              <a:t>Rearrange to get zero on the right hand side.</a:t>
            </a:r>
          </a:p>
          <a:p>
            <a:pPr marL="457200" indent="-457200">
              <a:buFont typeface="+mj-lt"/>
              <a:buAutoNum type="arabicPeriod"/>
            </a:pPr>
            <a:r>
              <a:rPr lang="en-US" sz="4000" dirty="0"/>
              <a:t>Multiply equation by test function. (</a:t>
            </a:r>
            <a:r>
              <a:rPr lang="en-US" sz="4000" dirty="0" err="1"/>
              <a:t>Galerkin</a:t>
            </a:r>
            <a:r>
              <a:rPr lang="en-US" sz="4000" dirty="0"/>
              <a:t>)</a:t>
            </a:r>
          </a:p>
          <a:p>
            <a:pPr marL="457200" indent="-457200">
              <a:buFont typeface="+mj-lt"/>
              <a:buAutoNum type="arabicPeriod"/>
            </a:pPr>
            <a:r>
              <a:rPr lang="en-US" sz="4000" dirty="0"/>
              <a:t>Integrate whole equation over the domain. </a:t>
            </a:r>
          </a:p>
        </p:txBody>
      </p:sp>
    </p:spTree>
    <p:extLst>
      <p:ext uri="{BB962C8B-B14F-4D97-AF65-F5344CB8AC3E}">
        <p14:creationId xmlns:p14="http://schemas.microsoft.com/office/powerpoint/2010/main" val="1414614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Obtain strong form of PDE</a:t>
            </a:r>
          </a:p>
        </p:txBody>
      </p:sp>
      <mc:AlternateContent xmlns:mc="http://schemas.openxmlformats.org/markup-compatibility/2006">
        <mc:Choice xmlns:a14="http://schemas.microsoft.com/office/drawing/2010/main" Requires="a14">
          <p:sp>
            <p:nvSpPr>
              <p:cNvPr id="4" name="Content Placeholder 2"/>
              <p:cNvSpPr>
                <a:spLocks noGrp="1"/>
              </p:cNvSpPr>
              <p:nvPr>
                <p:ph idx="1"/>
              </p:nvPr>
            </p:nvSpPr>
            <p:spPr>
              <a:xfrm>
                <a:off x="1024128" y="2286000"/>
                <a:ext cx="9720071" cy="4134678"/>
              </a:xfrm>
            </p:spPr>
            <p:txBody>
              <a:bodyPr>
                <a:normAutofit fontScale="92500" lnSpcReduction="20000"/>
              </a:bodyPr>
              <a:lstStyle/>
              <a:p>
                <a:pPr algn="ctr"/>
                <a14:m>
                  <m:oMath xmlns:m="http://schemas.openxmlformats.org/officeDocument/2006/math">
                    <m:f>
                      <m:fPr>
                        <m:ctrlPr>
                          <a:rPr lang="en-US" sz="4400" i="1" smtClean="0">
                            <a:latin typeface="Cambria Math" panose="02040503050406030204" pitchFamily="18" charset="0"/>
                          </a:rPr>
                        </m:ctrlPr>
                      </m:fPr>
                      <m:num>
                        <m:r>
                          <a:rPr lang="en-US" sz="4400" i="1" smtClean="0">
                            <a:latin typeface="Cambria Math" charset="0"/>
                          </a:rPr>
                          <m:t>𝜕</m:t>
                        </m:r>
                        <m:r>
                          <a:rPr lang="en-US" sz="4400" i="1" smtClean="0">
                            <a:latin typeface="Cambria Math" charset="0"/>
                            <a:ea typeface="Cambria Math" charset="0"/>
                            <a:cs typeface="Cambria Math" charset="0"/>
                          </a:rPr>
                          <m:t>𝜙</m:t>
                        </m:r>
                      </m:num>
                      <m:den>
                        <m:r>
                          <a:rPr lang="en-US" sz="4400" i="1" smtClean="0">
                            <a:latin typeface="Cambria Math" charset="0"/>
                          </a:rPr>
                          <m:t>𝜕</m:t>
                        </m:r>
                        <m:r>
                          <a:rPr lang="en-US" sz="4400" b="0" i="1" smtClean="0">
                            <a:latin typeface="Cambria Math" charset="0"/>
                          </a:rPr>
                          <m:t>𝑡</m:t>
                        </m:r>
                      </m:den>
                    </m:f>
                    <m:r>
                      <a:rPr lang="en-US" sz="4400" b="0" i="1" smtClean="0">
                        <a:latin typeface="Cambria Math" charset="0"/>
                      </a:rPr>
                      <m:t>=2</m:t>
                    </m:r>
                    <m:d>
                      <m:dPr>
                        <m:ctrlPr>
                          <a:rPr lang="is-IS" sz="4400" b="0" i="1" smtClean="0">
                            <a:latin typeface="Cambria Math" panose="02040503050406030204" pitchFamily="18" charset="0"/>
                          </a:rPr>
                        </m:ctrlPr>
                      </m:dPr>
                      <m:e>
                        <m:f>
                          <m:fPr>
                            <m:ctrlPr>
                              <a:rPr lang="bg-BG" sz="4400" b="0" i="1" smtClean="0">
                                <a:latin typeface="Cambria Math" panose="02040503050406030204" pitchFamily="18" charset="0"/>
                              </a:rPr>
                            </m:ctrlPr>
                          </m:fPr>
                          <m:num>
                            <m:sSup>
                              <m:sSupPr>
                                <m:ctrlPr>
                                  <a:rPr lang="is-IS" sz="4400" b="0" i="1" smtClean="0">
                                    <a:latin typeface="Cambria Math" panose="02040503050406030204" pitchFamily="18" charset="0"/>
                                  </a:rPr>
                                </m:ctrlPr>
                              </m:sSupPr>
                              <m:e>
                                <m:r>
                                  <a:rPr lang="is-IS" sz="4400" b="0" i="1" smtClean="0">
                                    <a:latin typeface="Cambria Math" charset="0"/>
                                    <a:ea typeface="Cambria Math" charset="0"/>
                                    <a:cs typeface="Cambria Math" charset="0"/>
                                  </a:rPr>
                                  <m:t>𝜕</m:t>
                                </m:r>
                              </m:e>
                              <m:sup>
                                <m:r>
                                  <a:rPr lang="is-IS" sz="4400" b="0" i="1" smtClean="0">
                                    <a:latin typeface="Cambria Math" charset="0"/>
                                  </a:rPr>
                                  <m:t>2</m:t>
                                </m:r>
                              </m:sup>
                            </m:sSup>
                            <m:r>
                              <a:rPr lang="is-IS" sz="4400" b="0" i="1" smtClean="0">
                                <a:latin typeface="Cambria Math" charset="0"/>
                                <a:ea typeface="Cambria Math" charset="0"/>
                                <a:cs typeface="Cambria Math" charset="0"/>
                              </a:rPr>
                              <m:t>𝜙</m:t>
                            </m:r>
                          </m:num>
                          <m:den>
                            <m:r>
                              <a:rPr lang="bg-BG" sz="4400" b="0" i="1" smtClean="0">
                                <a:latin typeface="Cambria Math" charset="0"/>
                                <a:ea typeface="Cambria Math" charset="0"/>
                                <a:cs typeface="Cambria Math" charset="0"/>
                              </a:rPr>
                              <m:t>𝜕</m:t>
                            </m:r>
                            <m:sSup>
                              <m:sSupPr>
                                <m:ctrlPr>
                                  <a:rPr lang="is-IS" sz="4400" b="0" i="1" smtClean="0">
                                    <a:latin typeface="Cambria Math" panose="02040503050406030204" pitchFamily="18" charset="0"/>
                                    <a:ea typeface="Cambria Math" charset="0"/>
                                    <a:cs typeface="Cambria Math" charset="0"/>
                                  </a:rPr>
                                </m:ctrlPr>
                              </m:sSupPr>
                              <m:e>
                                <m:r>
                                  <a:rPr lang="is-IS" sz="4400" b="0" i="1" smtClean="0">
                                    <a:latin typeface="Cambria Math" charset="0"/>
                                    <a:ea typeface="Cambria Math" charset="0"/>
                                    <a:cs typeface="Cambria Math" charset="0"/>
                                  </a:rPr>
                                  <m:t>𝑥</m:t>
                                </m:r>
                              </m:e>
                              <m:sup>
                                <m:r>
                                  <a:rPr lang="is-IS" sz="4400" b="0" i="1" smtClean="0">
                                    <a:latin typeface="Cambria Math" charset="0"/>
                                    <a:ea typeface="Cambria Math" charset="0"/>
                                    <a:cs typeface="Cambria Math" charset="0"/>
                                  </a:rPr>
                                  <m:t>2</m:t>
                                </m:r>
                              </m:sup>
                            </m:sSup>
                          </m:den>
                        </m:f>
                        <m:r>
                          <a:rPr lang="en-US" sz="4400" b="0" i="1" smtClean="0">
                            <a:latin typeface="Cambria Math" charset="0"/>
                          </a:rPr>
                          <m:t>+ </m:t>
                        </m:r>
                        <m:f>
                          <m:fPr>
                            <m:ctrlPr>
                              <a:rPr lang="bg-BG" sz="4400" b="0" i="1" smtClean="0">
                                <a:latin typeface="Cambria Math" panose="02040503050406030204" pitchFamily="18" charset="0"/>
                              </a:rPr>
                            </m:ctrlPr>
                          </m:fPr>
                          <m:num>
                            <m:sSup>
                              <m:sSupPr>
                                <m:ctrlPr>
                                  <a:rPr lang="is-IS" sz="4400" b="0" i="1" smtClean="0">
                                    <a:latin typeface="Cambria Math" panose="02040503050406030204" pitchFamily="18" charset="0"/>
                                  </a:rPr>
                                </m:ctrlPr>
                              </m:sSupPr>
                              <m:e>
                                <m:r>
                                  <a:rPr lang="is-IS" sz="4400" b="0" i="1" smtClean="0">
                                    <a:latin typeface="Cambria Math" charset="0"/>
                                    <a:ea typeface="Cambria Math" charset="0"/>
                                    <a:cs typeface="Cambria Math" charset="0"/>
                                  </a:rPr>
                                  <m:t>𝜕</m:t>
                                </m:r>
                              </m:e>
                              <m:sup>
                                <m:r>
                                  <a:rPr lang="is-IS" sz="4400" b="0" i="1" smtClean="0">
                                    <a:latin typeface="Cambria Math" charset="0"/>
                                  </a:rPr>
                                  <m:t>2</m:t>
                                </m:r>
                              </m:sup>
                            </m:sSup>
                            <m:r>
                              <a:rPr lang="bg-BG" sz="4400" b="0" i="1" smtClean="0">
                                <a:latin typeface="Cambria Math" charset="0"/>
                                <a:ea typeface="Cambria Math" charset="0"/>
                                <a:cs typeface="Cambria Math" charset="0"/>
                              </a:rPr>
                              <m:t>𝜙</m:t>
                            </m:r>
                          </m:num>
                          <m:den>
                            <m:r>
                              <a:rPr lang="bg-BG" sz="4400" b="0" i="1" smtClean="0">
                                <a:latin typeface="Cambria Math" charset="0"/>
                                <a:ea typeface="Cambria Math" charset="0"/>
                                <a:cs typeface="Cambria Math" charset="0"/>
                              </a:rPr>
                              <m:t>𝜕</m:t>
                            </m:r>
                            <m:sSup>
                              <m:sSupPr>
                                <m:ctrlPr>
                                  <a:rPr lang="is-IS" sz="4400" b="0" i="1" smtClean="0">
                                    <a:latin typeface="Cambria Math" panose="02040503050406030204" pitchFamily="18" charset="0"/>
                                    <a:ea typeface="Cambria Math" charset="0"/>
                                    <a:cs typeface="Cambria Math" charset="0"/>
                                  </a:rPr>
                                </m:ctrlPr>
                              </m:sSupPr>
                              <m:e>
                                <m:r>
                                  <a:rPr lang="en-US" sz="4400" b="0" i="1" smtClean="0">
                                    <a:latin typeface="Cambria Math" charset="0"/>
                                    <a:ea typeface="Cambria Math" charset="0"/>
                                    <a:cs typeface="Cambria Math" charset="0"/>
                                  </a:rPr>
                                  <m:t>𝑦</m:t>
                                </m:r>
                              </m:e>
                              <m:sup>
                                <m:r>
                                  <a:rPr lang="is-IS" sz="4400" b="0" i="1" smtClean="0">
                                    <a:latin typeface="Cambria Math" charset="0"/>
                                    <a:ea typeface="Cambria Math" charset="0"/>
                                    <a:cs typeface="Cambria Math" charset="0"/>
                                  </a:rPr>
                                  <m:t>2</m:t>
                                </m:r>
                              </m:sup>
                            </m:sSup>
                          </m:den>
                        </m:f>
                      </m:e>
                    </m:d>
                    <m:r>
                      <a:rPr lang="en-US" sz="4400" b="0" i="1" smtClean="0">
                        <a:latin typeface="Cambria Math" charset="0"/>
                      </a:rPr>
                      <m:t>−</m:t>
                    </m:r>
                    <m:r>
                      <a:rPr lang="en-US" sz="4400" b="0" i="1" smtClean="0">
                        <a:latin typeface="Cambria Math" charset="0"/>
                      </a:rPr>
                      <m:t>𝑔</m:t>
                    </m:r>
                    <m:r>
                      <a:rPr lang="en-US" sz="4400" b="0" i="1" smtClean="0">
                        <a:latin typeface="Cambria Math" charset="0"/>
                      </a:rPr>
                      <m:t>(</m:t>
                    </m:r>
                    <m:r>
                      <a:rPr lang="en-US" sz="4400" b="0" i="1" smtClean="0">
                        <a:latin typeface="Cambria Math" charset="0"/>
                        <a:ea typeface="Cambria Math" charset="0"/>
                        <a:cs typeface="Cambria Math" charset="0"/>
                      </a:rPr>
                      <m:t>𝜙</m:t>
                    </m:r>
                    <m:r>
                      <a:rPr lang="en-US" sz="4400" b="0" i="1" smtClean="0">
                        <a:latin typeface="Cambria Math" charset="0"/>
                        <a:ea typeface="Cambria Math" charset="0"/>
                        <a:cs typeface="Cambria Math" charset="0"/>
                      </a:rPr>
                      <m:t>)</m:t>
                    </m:r>
                  </m:oMath>
                </a14:m>
                <a:endParaRPr lang="en-US" sz="4400" dirty="0"/>
              </a:p>
              <a:p>
                <a:pPr algn="ctr"/>
                <a:endParaRPr lang="en-US" sz="4400" dirty="0"/>
              </a:p>
              <a:p>
                <a:pPr algn="ctr"/>
                <a14:m>
                  <m:oMath xmlns:m="http://schemas.openxmlformats.org/officeDocument/2006/math">
                    <m:r>
                      <a:rPr lang="en-US" sz="4400" b="0" i="1" smtClean="0">
                        <a:latin typeface="Cambria Math" charset="0"/>
                      </a:rPr>
                      <m:t>𝑔</m:t>
                    </m:r>
                    <m:d>
                      <m:dPr>
                        <m:ctrlPr>
                          <a:rPr lang="en-US" sz="4400" b="0" i="1" smtClean="0">
                            <a:latin typeface="Cambria Math" panose="02040503050406030204" pitchFamily="18" charset="0"/>
                          </a:rPr>
                        </m:ctrlPr>
                      </m:dPr>
                      <m:e>
                        <m:r>
                          <a:rPr lang="en-US" sz="4400" b="0" i="1" smtClean="0">
                            <a:latin typeface="Cambria Math" charset="0"/>
                            <a:ea typeface="Cambria Math" charset="0"/>
                            <a:cs typeface="Cambria Math" charset="0"/>
                          </a:rPr>
                          <m:t>𝜙</m:t>
                        </m:r>
                      </m:e>
                    </m:d>
                    <m:r>
                      <a:rPr lang="en-US" sz="4400" b="0" i="1" smtClean="0">
                        <a:latin typeface="Cambria Math" charset="0"/>
                        <a:ea typeface="Cambria Math" charset="0"/>
                        <a:cs typeface="Cambria Math" charset="0"/>
                      </a:rPr>
                      <m:t>=</m:t>
                    </m:r>
                    <m:r>
                      <a:rPr lang="en-US" sz="4400" b="0" i="1" smtClean="0">
                        <a:latin typeface="Cambria Math" charset="0"/>
                        <a:ea typeface="Cambria Math" charset="0"/>
                        <a:cs typeface="Cambria Math" charset="0"/>
                      </a:rPr>
                      <m:t>𝑎</m:t>
                    </m:r>
                    <m:sSup>
                      <m:sSupPr>
                        <m:ctrlPr>
                          <a:rPr lang="is-IS" sz="4400" b="0" i="1" smtClean="0">
                            <a:latin typeface="Cambria Math" panose="02040503050406030204" pitchFamily="18" charset="0"/>
                            <a:ea typeface="Cambria Math" charset="0"/>
                            <a:cs typeface="Cambria Math" charset="0"/>
                          </a:rPr>
                        </m:ctrlPr>
                      </m:sSupPr>
                      <m:e>
                        <m:r>
                          <a:rPr lang="is-IS" sz="4400" b="0" i="1" smtClean="0">
                            <a:latin typeface="Cambria Math" charset="0"/>
                            <a:ea typeface="Cambria Math" charset="0"/>
                            <a:cs typeface="Cambria Math" charset="0"/>
                          </a:rPr>
                          <m:t>𝜙</m:t>
                        </m:r>
                      </m:e>
                      <m:sup>
                        <m:r>
                          <a:rPr lang="en-US" sz="4400" b="0" i="1" smtClean="0">
                            <a:latin typeface="Cambria Math" charset="0"/>
                            <a:ea typeface="Cambria Math" charset="0"/>
                            <a:cs typeface="Cambria Math" charset="0"/>
                          </a:rPr>
                          <m:t>3</m:t>
                        </m:r>
                      </m:sup>
                    </m:sSup>
                    <m:r>
                      <a:rPr lang="en-US" sz="4400" b="0" i="1" smtClean="0">
                        <a:latin typeface="Cambria Math" charset="0"/>
                        <a:ea typeface="Cambria Math" charset="0"/>
                        <a:cs typeface="Cambria Math" charset="0"/>
                      </a:rPr>
                      <m:t>+</m:t>
                    </m:r>
                    <m:r>
                      <a:rPr lang="en-US" sz="4400" b="0" i="1" smtClean="0">
                        <a:latin typeface="Cambria Math" charset="0"/>
                        <a:ea typeface="Cambria Math" charset="0"/>
                        <a:cs typeface="Cambria Math" charset="0"/>
                      </a:rPr>
                      <m:t>𝑏</m:t>
                    </m:r>
                    <m:sSup>
                      <m:sSupPr>
                        <m:ctrlPr>
                          <a:rPr lang="is-IS" sz="4400" b="0" i="1" smtClean="0">
                            <a:latin typeface="Cambria Math" panose="02040503050406030204" pitchFamily="18" charset="0"/>
                            <a:ea typeface="Cambria Math" charset="0"/>
                            <a:cs typeface="Cambria Math" charset="0"/>
                          </a:rPr>
                        </m:ctrlPr>
                      </m:sSupPr>
                      <m:e>
                        <m:r>
                          <a:rPr lang="is-IS" sz="4400" b="0" i="1" smtClean="0">
                            <a:latin typeface="Cambria Math" charset="0"/>
                            <a:ea typeface="Cambria Math" charset="0"/>
                            <a:cs typeface="Cambria Math" charset="0"/>
                          </a:rPr>
                          <m:t>𝜙</m:t>
                        </m:r>
                      </m:e>
                      <m:sup>
                        <m:r>
                          <a:rPr lang="is-IS" sz="4400" b="0" i="1" smtClean="0">
                            <a:latin typeface="Cambria Math" charset="0"/>
                            <a:ea typeface="Cambria Math" charset="0"/>
                            <a:cs typeface="Cambria Math" charset="0"/>
                          </a:rPr>
                          <m:t>2</m:t>
                        </m:r>
                      </m:sup>
                    </m:sSup>
                    <m:r>
                      <a:rPr lang="en-US" sz="4400" b="0" i="1" smtClean="0">
                        <a:latin typeface="Cambria Math" charset="0"/>
                        <a:ea typeface="Cambria Math" charset="0"/>
                        <a:cs typeface="Cambria Math" charset="0"/>
                      </a:rPr>
                      <m:t>+</m:t>
                    </m:r>
                    <m:r>
                      <a:rPr lang="en-US" sz="4400" b="0" i="1" smtClean="0">
                        <a:latin typeface="Cambria Math" charset="0"/>
                        <a:ea typeface="Cambria Math" charset="0"/>
                        <a:cs typeface="Cambria Math" charset="0"/>
                      </a:rPr>
                      <m:t>𝑐</m:t>
                    </m:r>
                    <m:r>
                      <a:rPr lang="en-US" sz="4400" b="0" i="1" smtClean="0">
                        <a:latin typeface="Cambria Math" charset="0"/>
                        <a:ea typeface="Cambria Math" charset="0"/>
                        <a:cs typeface="Cambria Math" charset="0"/>
                      </a:rPr>
                      <m:t>𝜙</m:t>
                    </m:r>
                  </m:oMath>
                </a14:m>
                <a:endParaRPr lang="en-US" sz="4400" dirty="0"/>
              </a:p>
              <a:p>
                <a:pPr algn="ctr"/>
                <a:endParaRPr lang="en-US" sz="4400" dirty="0"/>
              </a:p>
              <a:p>
                <a:pPr algn="ctr"/>
                <a14:m>
                  <m:oMath xmlns:m="http://schemas.openxmlformats.org/officeDocument/2006/math">
                    <m:r>
                      <a:rPr lang="en-US" sz="4400" i="1">
                        <a:latin typeface="Cambria Math" charset="0"/>
                      </a:rPr>
                      <m:t>𝑎</m:t>
                    </m:r>
                    <m:r>
                      <a:rPr lang="en-US" sz="4400" i="1">
                        <a:latin typeface="Cambria Math" charset="0"/>
                      </a:rPr>
                      <m:t>=</m:t>
                    </m:r>
                    <m:f>
                      <m:fPr>
                        <m:ctrlPr>
                          <a:rPr lang="bg-BG" sz="4400" i="1">
                            <a:latin typeface="Cambria Math" panose="02040503050406030204" pitchFamily="18" charset="0"/>
                          </a:rPr>
                        </m:ctrlPr>
                      </m:fPr>
                      <m:num>
                        <m:r>
                          <a:rPr lang="en-US" sz="4400" i="1">
                            <a:latin typeface="Cambria Math" charset="0"/>
                          </a:rPr>
                          <m:t>−36</m:t>
                        </m:r>
                      </m:num>
                      <m:den>
                        <m:sSup>
                          <m:sSupPr>
                            <m:ctrlPr>
                              <a:rPr lang="bg-BG" sz="4400" i="1">
                                <a:latin typeface="Cambria Math" panose="02040503050406030204" pitchFamily="18" charset="0"/>
                                <a:ea typeface="Cambria Math" charset="0"/>
                                <a:cs typeface="Cambria Math" charset="0"/>
                              </a:rPr>
                            </m:ctrlPr>
                          </m:sSupPr>
                          <m:e>
                            <m:r>
                              <a:rPr lang="en-US" sz="4400" i="1">
                                <a:latin typeface="Cambria Math" charset="0"/>
                              </a:rPr>
                              <m:t>𝜖</m:t>
                            </m:r>
                          </m:e>
                          <m:sup>
                            <m:r>
                              <a:rPr lang="en-US" sz="4400" i="1">
                                <a:latin typeface="Cambria Math" charset="0"/>
                                <a:ea typeface="Cambria Math" charset="0"/>
                                <a:cs typeface="Cambria Math" charset="0"/>
                              </a:rPr>
                              <m:t>2</m:t>
                            </m:r>
                          </m:sup>
                        </m:sSup>
                      </m:den>
                    </m:f>
                    <m:r>
                      <a:rPr lang="en-US" sz="4400">
                        <a:latin typeface="Cambria Math" charset="0"/>
                      </a:rPr>
                      <m:t>, </m:t>
                    </m:r>
                    <m:r>
                      <a:rPr lang="en-US" sz="4400" b="0" i="1" smtClean="0">
                        <a:latin typeface="Cambria Math" charset="0"/>
                      </a:rPr>
                      <m:t> </m:t>
                    </m:r>
                    <m:r>
                      <a:rPr lang="en-US" sz="4400" i="1">
                        <a:latin typeface="Cambria Math" charset="0"/>
                      </a:rPr>
                      <m:t>𝑏</m:t>
                    </m:r>
                    <m:r>
                      <a:rPr lang="en-US" sz="4400" i="1">
                        <a:latin typeface="Cambria Math" charset="0"/>
                      </a:rPr>
                      <m:t>=</m:t>
                    </m:r>
                    <m:f>
                      <m:fPr>
                        <m:ctrlPr>
                          <a:rPr lang="bg-BG" sz="4400" i="1">
                            <a:latin typeface="Cambria Math" panose="02040503050406030204" pitchFamily="18" charset="0"/>
                          </a:rPr>
                        </m:ctrlPr>
                      </m:fPr>
                      <m:num>
                        <m:r>
                          <a:rPr lang="en-US" sz="4400" i="1">
                            <a:latin typeface="Cambria Math" charset="0"/>
                          </a:rPr>
                          <m:t>54</m:t>
                        </m:r>
                      </m:num>
                      <m:den>
                        <m:sSup>
                          <m:sSupPr>
                            <m:ctrlPr>
                              <a:rPr lang="bg-BG" sz="4400" i="1">
                                <a:latin typeface="Cambria Math" panose="02040503050406030204" pitchFamily="18" charset="0"/>
                              </a:rPr>
                            </m:ctrlPr>
                          </m:sSupPr>
                          <m:e>
                            <m:r>
                              <a:rPr lang="en-US" sz="4400" i="1">
                                <a:latin typeface="Cambria Math" charset="0"/>
                              </a:rPr>
                              <m:t>𝜖</m:t>
                            </m:r>
                          </m:e>
                          <m:sup>
                            <m:r>
                              <a:rPr lang="en-US" sz="4400" i="1">
                                <a:latin typeface="Cambria Math" charset="0"/>
                              </a:rPr>
                              <m:t>2</m:t>
                            </m:r>
                          </m:sup>
                        </m:sSup>
                      </m:den>
                    </m:f>
                    <m:r>
                      <a:rPr lang="en-US" sz="4400" i="1">
                        <a:latin typeface="Cambria Math" charset="0"/>
                      </a:rPr>
                      <m:t>+</m:t>
                    </m:r>
                    <m:f>
                      <m:fPr>
                        <m:ctrlPr>
                          <a:rPr lang="bg-BG" sz="4400" i="1">
                            <a:latin typeface="Cambria Math" panose="02040503050406030204" pitchFamily="18" charset="0"/>
                          </a:rPr>
                        </m:ctrlPr>
                      </m:fPr>
                      <m:num>
                        <m:r>
                          <a:rPr lang="en-US" sz="4400" i="1">
                            <a:latin typeface="Cambria Math" charset="0"/>
                          </a:rPr>
                          <m:t>6</m:t>
                        </m:r>
                        <m:r>
                          <a:rPr lang="en-US" sz="4400" i="1">
                            <a:latin typeface="Cambria Math" charset="0"/>
                          </a:rPr>
                          <m:t>𝑚</m:t>
                        </m:r>
                      </m:num>
                      <m:den>
                        <m:r>
                          <a:rPr lang="en-US" sz="4400" i="1">
                            <a:latin typeface="Cambria Math" charset="0"/>
                          </a:rPr>
                          <m:t>𝜖</m:t>
                        </m:r>
                      </m:den>
                    </m:f>
                    <m:r>
                      <a:rPr lang="en-US" sz="4400">
                        <a:latin typeface="Cambria Math" charset="0"/>
                      </a:rPr>
                      <m:t>, </m:t>
                    </m:r>
                    <m:r>
                      <a:rPr lang="en-US" sz="4400" b="0" i="1" smtClean="0">
                        <a:latin typeface="Cambria Math" charset="0"/>
                      </a:rPr>
                      <m:t> </m:t>
                    </m:r>
                    <m:r>
                      <a:rPr lang="en-US" sz="4400" i="1">
                        <a:latin typeface="Cambria Math" charset="0"/>
                      </a:rPr>
                      <m:t>𝑐</m:t>
                    </m:r>
                    <m:r>
                      <a:rPr lang="en-US" sz="4400" i="1">
                        <a:latin typeface="Cambria Math" charset="0"/>
                      </a:rPr>
                      <m:t>=−</m:t>
                    </m:r>
                    <m:d>
                      <m:dPr>
                        <m:ctrlPr>
                          <a:rPr lang="is-IS" sz="4400" i="1">
                            <a:latin typeface="Cambria Math" panose="02040503050406030204" pitchFamily="18" charset="0"/>
                          </a:rPr>
                        </m:ctrlPr>
                      </m:dPr>
                      <m:e>
                        <m:f>
                          <m:fPr>
                            <m:ctrlPr>
                              <a:rPr lang="bg-BG" sz="4400" i="1">
                                <a:latin typeface="Cambria Math" panose="02040503050406030204" pitchFamily="18" charset="0"/>
                              </a:rPr>
                            </m:ctrlPr>
                          </m:fPr>
                          <m:num>
                            <m:r>
                              <a:rPr lang="en-US" sz="4400" i="1">
                                <a:latin typeface="Cambria Math" charset="0"/>
                              </a:rPr>
                              <m:t>18</m:t>
                            </m:r>
                          </m:num>
                          <m:den>
                            <m:sSup>
                              <m:sSupPr>
                                <m:ctrlPr>
                                  <a:rPr lang="bg-BG" sz="4400" i="1">
                                    <a:latin typeface="Cambria Math" panose="02040503050406030204" pitchFamily="18" charset="0"/>
                                  </a:rPr>
                                </m:ctrlPr>
                              </m:sSupPr>
                              <m:e>
                                <m:r>
                                  <a:rPr lang="en-US" sz="4400" i="1">
                                    <a:latin typeface="Cambria Math" charset="0"/>
                                  </a:rPr>
                                  <m:t>𝜖</m:t>
                                </m:r>
                              </m:e>
                              <m:sup>
                                <m:r>
                                  <a:rPr lang="en-US" sz="4400" i="1">
                                    <a:latin typeface="Cambria Math" charset="0"/>
                                  </a:rPr>
                                  <m:t>2</m:t>
                                </m:r>
                              </m:sup>
                            </m:sSup>
                          </m:den>
                        </m:f>
                        <m:r>
                          <a:rPr lang="en-US" sz="4400" i="1">
                            <a:latin typeface="Cambria Math" charset="0"/>
                          </a:rPr>
                          <m:t>+</m:t>
                        </m:r>
                        <m:f>
                          <m:fPr>
                            <m:ctrlPr>
                              <a:rPr lang="bg-BG" sz="4400" i="1">
                                <a:latin typeface="Cambria Math" panose="02040503050406030204" pitchFamily="18" charset="0"/>
                              </a:rPr>
                            </m:ctrlPr>
                          </m:fPr>
                          <m:num>
                            <m:r>
                              <a:rPr lang="en-US" sz="4400" i="1">
                                <a:latin typeface="Cambria Math" charset="0"/>
                              </a:rPr>
                              <m:t>6</m:t>
                            </m:r>
                            <m:r>
                              <a:rPr lang="en-US" sz="4400" i="1">
                                <a:latin typeface="Cambria Math" charset="0"/>
                              </a:rPr>
                              <m:t>𝑚</m:t>
                            </m:r>
                          </m:num>
                          <m:den>
                            <m:r>
                              <a:rPr lang="en-US" sz="4400" i="1">
                                <a:latin typeface="Cambria Math" charset="0"/>
                              </a:rPr>
                              <m:t>𝜖</m:t>
                            </m:r>
                          </m:den>
                        </m:f>
                      </m:e>
                    </m:d>
                  </m:oMath>
                </a14:m>
                <a:endParaRPr lang="en-US" sz="4400" dirty="0"/>
              </a:p>
              <a:p>
                <a:pPr algn="ctr"/>
                <a:endParaRPr lang="en-US" sz="4400" dirty="0"/>
              </a:p>
            </p:txBody>
          </p:sp>
        </mc:Choice>
        <mc:Fallback>
          <p:sp>
            <p:nvSpPr>
              <p:cNvPr id="4" name="Content Placeholder 2"/>
              <p:cNvSpPr>
                <a:spLocks noGrp="1" noRot="1" noChangeAspect="1" noMove="1" noResize="1" noEditPoints="1" noAdjustHandles="1" noChangeArrowheads="1" noChangeShapeType="1" noTextEdit="1"/>
              </p:cNvSpPr>
              <p:nvPr>
                <p:ph idx="1"/>
              </p:nvPr>
            </p:nvSpPr>
            <p:spPr>
              <a:xfrm>
                <a:off x="1024128" y="2286000"/>
                <a:ext cx="9720071" cy="4134678"/>
              </a:xfr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64386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700784"/>
          </a:xfrm>
        </p:spPr>
        <p:txBody>
          <a:bodyPr>
            <a:normAutofit/>
          </a:bodyPr>
          <a:lstStyle/>
          <a:p>
            <a:r>
              <a:rPr lang="en-US" sz="5400" dirty="0"/>
              <a:t>2. get zero on the right hand side</a:t>
            </a:r>
            <a:br>
              <a:rPr lang="en-US" sz="5400"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07801" y="2286000"/>
                <a:ext cx="6301958" cy="1883228"/>
              </a:xfrm>
            </p:spPr>
            <p:txBody>
              <a:bodyPr/>
              <a:lstStyle/>
              <a:p>
                <a14:m>
                  <m:oMath xmlns:m="http://schemas.openxmlformats.org/officeDocument/2006/math">
                    <m:f>
                      <m:fPr>
                        <m:ctrlPr>
                          <a:rPr lang="en-US" sz="4400" i="1" smtClean="0">
                            <a:latin typeface="Cambria Math" panose="02040503050406030204" pitchFamily="18" charset="0"/>
                          </a:rPr>
                        </m:ctrlPr>
                      </m:fPr>
                      <m:num>
                        <m:r>
                          <a:rPr lang="en-US" sz="4400" i="1">
                            <a:latin typeface="Cambria Math" charset="0"/>
                          </a:rPr>
                          <m:t>𝜕</m:t>
                        </m:r>
                        <m:r>
                          <a:rPr lang="en-US" sz="4400" i="1">
                            <a:latin typeface="Cambria Math" charset="0"/>
                            <a:ea typeface="Cambria Math" charset="0"/>
                            <a:cs typeface="Cambria Math" charset="0"/>
                          </a:rPr>
                          <m:t>𝜙</m:t>
                        </m:r>
                      </m:num>
                      <m:den>
                        <m:r>
                          <a:rPr lang="en-US" sz="4400" i="1">
                            <a:latin typeface="Cambria Math" charset="0"/>
                          </a:rPr>
                          <m:t>𝜕</m:t>
                        </m:r>
                        <m:r>
                          <a:rPr lang="en-US" sz="4400" i="1">
                            <a:latin typeface="Cambria Math" charset="0"/>
                          </a:rPr>
                          <m:t>𝑡</m:t>
                        </m:r>
                      </m:den>
                    </m:f>
                    <m:r>
                      <a:rPr lang="en-US" sz="4400" b="0" i="1" smtClean="0">
                        <a:latin typeface="Cambria Math" panose="02040503050406030204" pitchFamily="18" charset="0"/>
                      </a:rPr>
                      <m:t>−</m:t>
                    </m:r>
                    <m:r>
                      <a:rPr lang="en-US" sz="4400" i="1">
                        <a:latin typeface="Cambria Math" charset="0"/>
                      </a:rPr>
                      <m:t>2</m:t>
                    </m:r>
                    <m:r>
                      <a:rPr lang="en-US" sz="4400" i="1" smtClean="0">
                        <a:latin typeface="Cambria Math" panose="02040503050406030204" pitchFamily="18" charset="0"/>
                        <a:ea typeface="Cambria Math" panose="02040503050406030204" pitchFamily="18" charset="0"/>
                      </a:rPr>
                      <m:t>𝛻</m:t>
                    </m:r>
                    <m:r>
                      <a:rPr lang="en-US" sz="4400" b="0" i="1" smtClean="0">
                        <a:latin typeface="Cambria Math" panose="02040503050406030204" pitchFamily="18" charset="0"/>
                        <a:ea typeface="Cambria Math" panose="02040503050406030204" pitchFamily="18" charset="0"/>
                      </a:rPr>
                      <m:t> ∙</m:t>
                    </m:r>
                    <m:r>
                      <a:rPr lang="en-US" sz="4400" b="0" i="1" smtClean="0">
                        <a:latin typeface="Cambria Math" panose="02040503050406030204" pitchFamily="18" charset="0"/>
                        <a:ea typeface="Cambria Math" panose="02040503050406030204" pitchFamily="18" charset="0"/>
                      </a:rPr>
                      <m:t>𝛻𝜙</m:t>
                    </m:r>
                    <m:r>
                      <a:rPr lang="en-US" sz="4400" b="0" i="1" smtClean="0">
                        <a:latin typeface="Cambria Math" panose="02040503050406030204" pitchFamily="18" charset="0"/>
                        <a:ea typeface="Cambria Math" charset="0"/>
                        <a:cs typeface="Cambria Math" charset="0"/>
                      </a:rPr>
                      <m:t>+</m:t>
                    </m:r>
                    <m:r>
                      <a:rPr lang="en-US" sz="4400" i="1">
                        <a:latin typeface="Cambria Math" charset="0"/>
                      </a:rPr>
                      <m:t>𝑔</m:t>
                    </m:r>
                    <m:d>
                      <m:dPr>
                        <m:ctrlPr>
                          <a:rPr lang="en-US" sz="4400" i="1">
                            <a:latin typeface="Cambria Math" panose="02040503050406030204" pitchFamily="18" charset="0"/>
                          </a:rPr>
                        </m:ctrlPr>
                      </m:dPr>
                      <m:e>
                        <m:r>
                          <a:rPr lang="en-US" sz="4400" i="1">
                            <a:latin typeface="Cambria Math" charset="0"/>
                            <a:ea typeface="Cambria Math" charset="0"/>
                            <a:cs typeface="Cambria Math" charset="0"/>
                          </a:rPr>
                          <m:t>𝜙</m:t>
                        </m:r>
                      </m:e>
                    </m:d>
                    <m:r>
                      <a:rPr lang="en-US" sz="4400" b="0" i="1" smtClean="0">
                        <a:latin typeface="Cambria Math" panose="02040503050406030204" pitchFamily="18" charset="0"/>
                        <a:ea typeface="Cambria Math" charset="0"/>
                        <a:cs typeface="Cambria Math" charset="0"/>
                      </a:rPr>
                      <m:t>=0</m:t>
                    </m:r>
                  </m:oMath>
                </a14:m>
                <a:endParaRPr lang="en-US" sz="44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07801" y="2286000"/>
                <a:ext cx="6301958" cy="1883228"/>
              </a:xfr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48022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3. Multiply equation by test function</a:t>
            </a:r>
            <a:br>
              <a:rPr lang="en-US" sz="5400"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24128" y="2084833"/>
                <a:ext cx="9720071" cy="4501024"/>
              </a:xfrm>
            </p:spPr>
            <p:txBody>
              <a:bodyPr>
                <a:normAutofit/>
              </a:bodyPr>
              <a:lstStyle/>
              <a:p>
                <a14:m>
                  <m:oMath xmlns:m="http://schemas.openxmlformats.org/officeDocument/2006/math">
                    <m:nary>
                      <m:naryPr>
                        <m:chr m:val="∬"/>
                        <m:limLoc m:val="undOvr"/>
                        <m:subHide m:val="on"/>
                        <m:supHide m:val="on"/>
                        <m:ctrlPr>
                          <a:rPr lang="en-US" sz="4400" i="1" smtClean="0">
                            <a:latin typeface="Cambria Math" panose="02040503050406030204" pitchFamily="18" charset="0"/>
                          </a:rPr>
                        </m:ctrlPr>
                      </m:naryPr>
                      <m:sub/>
                      <m:sup/>
                      <m:e>
                        <m:sSup>
                          <m:sSupPr>
                            <m:ctrlPr>
                              <a:rPr lang="en-US" sz="4400" i="1" smtClean="0">
                                <a:latin typeface="Cambria Math" panose="02040503050406030204" pitchFamily="18" charset="0"/>
                              </a:rPr>
                            </m:ctrlPr>
                          </m:sSupPr>
                          <m:e>
                            <m:d>
                              <m:dPr>
                                <m:begChr m:val="["/>
                                <m:endChr m:val="]"/>
                                <m:ctrlPr>
                                  <a:rPr lang="en-US" sz="4400" i="1">
                                    <a:latin typeface="Cambria Math" panose="02040503050406030204" pitchFamily="18" charset="0"/>
                                  </a:rPr>
                                </m:ctrlPr>
                              </m:dPr>
                              <m:e>
                                <m:r>
                                  <a:rPr lang="en-US" sz="4400" b="0" i="1" smtClean="0">
                                    <a:latin typeface="Cambria Math" panose="02040503050406030204" pitchFamily="18" charset="0"/>
                                  </a:rPr>
                                  <m:t>𝑁</m:t>
                                </m:r>
                              </m:e>
                            </m:d>
                          </m:e>
                          <m:sup>
                            <m:r>
                              <a:rPr lang="en-US" sz="4400" b="0" i="1" smtClean="0">
                                <a:latin typeface="Cambria Math" panose="02040503050406030204" pitchFamily="18" charset="0"/>
                              </a:rPr>
                              <m:t>𝑇</m:t>
                            </m:r>
                          </m:sup>
                        </m:sSup>
                      </m:e>
                    </m:nary>
                    <m:d>
                      <m:dPr>
                        <m:begChr m:val="{"/>
                        <m:endChr m:val="}"/>
                        <m:ctrlPr>
                          <a:rPr lang="en-US" sz="4400" i="1" smtClean="0">
                            <a:latin typeface="Cambria Math" panose="02040503050406030204" pitchFamily="18" charset="0"/>
                          </a:rPr>
                        </m:ctrlPr>
                      </m:dPr>
                      <m:e>
                        <m:f>
                          <m:fPr>
                            <m:ctrlPr>
                              <a:rPr lang="en-US" sz="4400" i="1">
                                <a:latin typeface="Cambria Math" panose="02040503050406030204" pitchFamily="18" charset="0"/>
                              </a:rPr>
                            </m:ctrlPr>
                          </m:fPr>
                          <m:num>
                            <m:r>
                              <a:rPr lang="en-US" sz="4400" i="1">
                                <a:latin typeface="Cambria Math" charset="0"/>
                              </a:rPr>
                              <m:t>𝜕</m:t>
                            </m:r>
                            <m:r>
                              <a:rPr lang="en-US" sz="4400" i="1">
                                <a:latin typeface="Cambria Math" charset="0"/>
                                <a:ea typeface="Cambria Math" charset="0"/>
                                <a:cs typeface="Cambria Math" charset="0"/>
                              </a:rPr>
                              <m:t>𝜙</m:t>
                            </m:r>
                          </m:num>
                          <m:den>
                            <m:r>
                              <a:rPr lang="en-US" sz="4400" i="1">
                                <a:latin typeface="Cambria Math" charset="0"/>
                              </a:rPr>
                              <m:t>𝜕</m:t>
                            </m:r>
                            <m:r>
                              <a:rPr lang="en-US" sz="4400" i="1">
                                <a:latin typeface="Cambria Math" charset="0"/>
                              </a:rPr>
                              <m:t>𝑡</m:t>
                            </m:r>
                          </m:den>
                        </m:f>
                        <m:r>
                          <a:rPr lang="en-US" sz="4400" i="1">
                            <a:latin typeface="Cambria Math" panose="02040503050406030204" pitchFamily="18" charset="0"/>
                          </a:rPr>
                          <m:t>−</m:t>
                        </m:r>
                        <m:r>
                          <a:rPr lang="en-US" sz="4400" i="1">
                            <a:latin typeface="Cambria Math" charset="0"/>
                          </a:rPr>
                          <m:t>2</m:t>
                        </m:r>
                        <m:r>
                          <a:rPr lang="en-US" sz="4400" i="1">
                            <a:latin typeface="Cambria Math" panose="02040503050406030204" pitchFamily="18" charset="0"/>
                            <a:ea typeface="Cambria Math" panose="02040503050406030204" pitchFamily="18" charset="0"/>
                          </a:rPr>
                          <m:t>𝛻</m:t>
                        </m:r>
                        <m:r>
                          <a:rPr lang="en-US" sz="4400" i="1">
                            <a:latin typeface="Cambria Math" panose="02040503050406030204" pitchFamily="18" charset="0"/>
                            <a:ea typeface="Cambria Math" panose="02040503050406030204" pitchFamily="18" charset="0"/>
                          </a:rPr>
                          <m:t> ∙</m:t>
                        </m:r>
                        <m:r>
                          <a:rPr lang="en-US" sz="4400" i="1">
                            <a:latin typeface="Cambria Math" panose="02040503050406030204" pitchFamily="18" charset="0"/>
                            <a:ea typeface="Cambria Math" panose="02040503050406030204" pitchFamily="18" charset="0"/>
                          </a:rPr>
                          <m:t>𝛻𝜙</m:t>
                        </m:r>
                        <m:r>
                          <a:rPr lang="en-US" sz="4400" i="1">
                            <a:latin typeface="Cambria Math" panose="02040503050406030204" pitchFamily="18" charset="0"/>
                            <a:ea typeface="Cambria Math" charset="0"/>
                            <a:cs typeface="Cambria Math" charset="0"/>
                          </a:rPr>
                          <m:t>+</m:t>
                        </m:r>
                        <m:r>
                          <a:rPr lang="en-US" sz="4400" i="1">
                            <a:latin typeface="Cambria Math" charset="0"/>
                          </a:rPr>
                          <m:t>𝑔</m:t>
                        </m:r>
                        <m:d>
                          <m:dPr>
                            <m:ctrlPr>
                              <a:rPr lang="en-US" sz="4400" i="1">
                                <a:latin typeface="Cambria Math" panose="02040503050406030204" pitchFamily="18" charset="0"/>
                              </a:rPr>
                            </m:ctrlPr>
                          </m:dPr>
                          <m:e>
                            <m:r>
                              <a:rPr lang="en-US" sz="4400" i="1">
                                <a:latin typeface="Cambria Math" charset="0"/>
                                <a:ea typeface="Cambria Math" charset="0"/>
                                <a:cs typeface="Cambria Math" charset="0"/>
                              </a:rPr>
                              <m:t>𝜙</m:t>
                            </m:r>
                          </m:e>
                        </m:d>
                      </m:e>
                    </m:d>
                    <m:r>
                      <m:rPr>
                        <m:sty m:val="p"/>
                      </m:rPr>
                      <a:rPr lang="en-US" sz="4400" b="0" i="0" smtClean="0">
                        <a:latin typeface="Cambria Math" panose="02040503050406030204" pitchFamily="18" charset="0"/>
                      </a:rPr>
                      <m:t>dxdy</m:t>
                    </m:r>
                  </m:oMath>
                </a14:m>
                <a:endParaRPr lang="en-US" sz="4400" dirty="0"/>
              </a:p>
              <a:p>
                <a:endParaRPr lang="en-US" sz="1700" dirty="0"/>
              </a:p>
              <a:p>
                <a:pPr>
                  <a:buFont typeface="Wingdings" panose="05000000000000000000" pitchFamily="2" charset="2"/>
                  <a:buChar char="v"/>
                </a:pPr>
                <a:r>
                  <a:rPr lang="en-US" sz="4400" dirty="0"/>
                  <a:t> </a:t>
                </a:r>
                <a:r>
                  <a:rPr lang="en-US" sz="4400" dirty="0" err="1"/>
                  <a:t>Galerkin</a:t>
                </a:r>
                <a:r>
                  <a:rPr lang="en-US" sz="4400" dirty="0"/>
                  <a:t> method</a:t>
                </a:r>
              </a:p>
              <a:p>
                <a:pPr>
                  <a:buFont typeface="Wingdings" charset="2"/>
                  <a:buChar char="v"/>
                </a:pPr>
                <a:r>
                  <a:rPr lang="en-US" sz="4400" dirty="0"/>
                  <a:t> Weighted residual approach</a:t>
                </a:r>
              </a:p>
              <a:p>
                <a:pPr>
                  <a:buFont typeface="Wingdings" charset="2"/>
                  <a:buChar char="v"/>
                </a:pPr>
                <a:r>
                  <a:rPr lang="en-US" sz="4400" dirty="0"/>
                  <a:t> Assumes same shape functions are used for the solution and the weights</a:t>
                </a:r>
              </a:p>
              <a:p>
                <a:pPr>
                  <a:buFont typeface="Wingdings" panose="05000000000000000000" pitchFamily="2" charset="2"/>
                  <a:buChar char="v"/>
                </a:pPr>
                <a:endParaRPr lang="en-US" sz="4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24128" y="2084833"/>
                <a:ext cx="9720071" cy="4501024"/>
              </a:xfrm>
              <a:blipFill rotWithShape="0">
                <a:blip r:embed="rId3"/>
                <a:stretch>
                  <a:fillRect l="-2760" r="-1757" b="-3117"/>
                </a:stretch>
              </a:blipFill>
            </p:spPr>
            <p:txBody>
              <a:bodyPr/>
              <a:lstStyle/>
              <a:p>
                <a:r>
                  <a:rPr lang="en-US">
                    <a:noFill/>
                  </a:rPr>
                  <a:t> </a:t>
                </a:r>
              </a:p>
            </p:txBody>
          </p:sp>
        </mc:Fallback>
      </mc:AlternateContent>
    </p:spTree>
    <p:extLst>
      <p:ext uri="{BB962C8B-B14F-4D97-AF65-F5344CB8AC3E}">
        <p14:creationId xmlns:p14="http://schemas.microsoft.com/office/powerpoint/2010/main" val="1531370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30958" cy="1499616"/>
          </a:xfrm>
        </p:spPr>
        <p:txBody>
          <a:bodyPr/>
          <a:lstStyle/>
          <a:p>
            <a:r>
              <a:rPr lang="en-US" sz="5400" dirty="0"/>
              <a:t>4. Integrate over the domain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24128" y="2285999"/>
                <a:ext cx="9720071" cy="4155141"/>
              </a:xfrm>
            </p:spPr>
            <p:txBody>
              <a:bodyPr>
                <a:normAutofit/>
              </a:bodyPr>
              <a:lstStyle/>
              <a:p>
                <a:pPr/>
                <a14:m>
                  <m:oMath xmlns:m="http://schemas.openxmlformats.org/officeDocument/2006/math">
                    <m:nary>
                      <m:naryPr>
                        <m:chr m:val="∬"/>
                        <m:ctrlPr>
                          <a:rPr lang="is-IS" sz="4400" i="1" smtClean="0">
                            <a:latin typeface="Cambria Math" panose="02040503050406030204" pitchFamily="18" charset="0"/>
                          </a:rPr>
                        </m:ctrlPr>
                      </m:naryPr>
                      <m:sub>
                        <m:sSub>
                          <m:sSubPr>
                            <m:ctrlPr>
                              <a:rPr lang="en-US" sz="4400" i="1" smtClean="0">
                                <a:latin typeface="Cambria Math" panose="02040503050406030204" pitchFamily="18" charset="0"/>
                              </a:rPr>
                            </m:ctrlPr>
                          </m:sSubPr>
                          <m:e>
                            <m:r>
                              <m:rPr>
                                <m:sty m:val="p"/>
                                <m:brk m:alnAt="23"/>
                              </m:rPr>
                              <a:rPr lang="el-GR" sz="4400" i="1">
                                <a:latin typeface="Cambria Math" charset="0"/>
                                <a:ea typeface="Cambria Math" charset="0"/>
                                <a:cs typeface="Cambria Math" charset="0"/>
                              </a:rPr>
                              <m:t>Ω</m:t>
                            </m:r>
                          </m:e>
                          <m:sub>
                            <m:sSup>
                              <m:sSupPr>
                                <m:ctrlPr>
                                  <a:rPr lang="en-US" sz="4400" i="1" smtClean="0">
                                    <a:latin typeface="Cambria Math" panose="02040503050406030204" pitchFamily="18" charset="0"/>
                                  </a:rPr>
                                </m:ctrlPr>
                              </m:sSupPr>
                              <m:e>
                                <m:r>
                                  <a:rPr lang="en-US" sz="4400" b="0" i="1" smtClean="0">
                                    <a:latin typeface="Cambria Math" charset="0"/>
                                  </a:rPr>
                                  <m:t>𝑒</m:t>
                                </m:r>
                              </m:e>
                              <m:sup>
                                <m:r>
                                  <a:rPr lang="en-US" sz="4400" b="0" i="1" smtClean="0">
                                    <a:latin typeface="Cambria Math" charset="0"/>
                                  </a:rPr>
                                  <m:t>𝑖</m:t>
                                </m:r>
                              </m:sup>
                            </m:sSup>
                          </m:sub>
                        </m:sSub>
                      </m:sub>
                      <m:sup/>
                      <m:e>
                        <m:d>
                          <m:dPr>
                            <m:begChr m:val="{"/>
                            <m:endChr m:val="}"/>
                            <m:ctrlPr>
                              <a:rPr lang="en-US" sz="4400" i="1">
                                <a:latin typeface="Cambria Math" panose="02040503050406030204" pitchFamily="18" charset="0"/>
                              </a:rPr>
                            </m:ctrlPr>
                          </m:dPr>
                          <m:e>
                            <m:f>
                              <m:fPr>
                                <m:ctrlPr>
                                  <a:rPr lang="en-US" sz="4400" i="1">
                                    <a:latin typeface="Cambria Math" panose="02040503050406030204" pitchFamily="18" charset="0"/>
                                  </a:rPr>
                                </m:ctrlPr>
                              </m:fPr>
                              <m:num>
                                <m:r>
                                  <a:rPr lang="en-US" sz="4400" i="1">
                                    <a:latin typeface="Cambria Math" charset="0"/>
                                  </a:rPr>
                                  <m:t>𝜕</m:t>
                                </m:r>
                                <m:r>
                                  <a:rPr lang="en-US" sz="4400" i="1">
                                    <a:latin typeface="Cambria Math" charset="0"/>
                                    <a:ea typeface="Cambria Math" charset="0"/>
                                    <a:cs typeface="Cambria Math" charset="0"/>
                                  </a:rPr>
                                  <m:t>𝜙</m:t>
                                </m:r>
                              </m:num>
                              <m:den>
                                <m:r>
                                  <a:rPr lang="en-US" sz="4400" i="1">
                                    <a:latin typeface="Cambria Math" charset="0"/>
                                  </a:rPr>
                                  <m:t>𝜕</m:t>
                                </m:r>
                                <m:r>
                                  <a:rPr lang="en-US" sz="4400" i="1">
                                    <a:latin typeface="Cambria Math" charset="0"/>
                                  </a:rPr>
                                  <m:t>𝑡</m:t>
                                </m:r>
                              </m:den>
                            </m:f>
                            <m:r>
                              <a:rPr lang="en-US" sz="4400" i="1">
                                <a:latin typeface="Cambria Math" panose="02040503050406030204" pitchFamily="18" charset="0"/>
                              </a:rPr>
                              <m:t>−</m:t>
                            </m:r>
                            <m:r>
                              <a:rPr lang="en-US" sz="4400" i="1">
                                <a:latin typeface="Cambria Math" charset="0"/>
                              </a:rPr>
                              <m:t>2</m:t>
                            </m:r>
                            <m:r>
                              <a:rPr lang="en-US" sz="4400" i="1">
                                <a:latin typeface="Cambria Math" panose="02040503050406030204" pitchFamily="18" charset="0"/>
                                <a:ea typeface="Cambria Math" panose="02040503050406030204" pitchFamily="18" charset="0"/>
                              </a:rPr>
                              <m:t>𝛻</m:t>
                            </m:r>
                            <m:r>
                              <a:rPr lang="en-US" sz="4400" i="1">
                                <a:latin typeface="Cambria Math" panose="02040503050406030204" pitchFamily="18" charset="0"/>
                                <a:ea typeface="Cambria Math" panose="02040503050406030204" pitchFamily="18" charset="0"/>
                              </a:rPr>
                              <m:t> ∙</m:t>
                            </m:r>
                            <m:r>
                              <a:rPr lang="en-US" sz="4400" i="1">
                                <a:latin typeface="Cambria Math" panose="02040503050406030204" pitchFamily="18" charset="0"/>
                                <a:ea typeface="Cambria Math" panose="02040503050406030204" pitchFamily="18" charset="0"/>
                              </a:rPr>
                              <m:t>𝛻𝜙</m:t>
                            </m:r>
                            <m:r>
                              <a:rPr lang="en-US" sz="4400" i="1">
                                <a:latin typeface="Cambria Math" panose="02040503050406030204" pitchFamily="18" charset="0"/>
                                <a:ea typeface="Cambria Math" charset="0"/>
                                <a:cs typeface="Cambria Math" charset="0"/>
                              </a:rPr>
                              <m:t>+</m:t>
                            </m:r>
                            <m:r>
                              <a:rPr lang="en-US" sz="4400" i="1">
                                <a:latin typeface="Cambria Math" charset="0"/>
                              </a:rPr>
                              <m:t>𝑔</m:t>
                            </m:r>
                            <m:d>
                              <m:dPr>
                                <m:ctrlPr>
                                  <a:rPr lang="en-US" sz="4400" i="1">
                                    <a:latin typeface="Cambria Math" panose="02040503050406030204" pitchFamily="18" charset="0"/>
                                  </a:rPr>
                                </m:ctrlPr>
                              </m:dPr>
                              <m:e>
                                <m:r>
                                  <a:rPr lang="en-US" sz="4400" i="1">
                                    <a:latin typeface="Cambria Math" charset="0"/>
                                    <a:ea typeface="Cambria Math" charset="0"/>
                                    <a:cs typeface="Cambria Math" charset="0"/>
                                  </a:rPr>
                                  <m:t>𝜙</m:t>
                                </m:r>
                              </m:e>
                            </m:d>
                          </m:e>
                        </m:d>
                        <m:r>
                          <m:rPr>
                            <m:sty m:val="p"/>
                          </m:rPr>
                          <a:rPr lang="en-US" sz="4400">
                            <a:latin typeface="Cambria Math" panose="02040503050406030204" pitchFamily="18" charset="0"/>
                          </a:rPr>
                          <m:t>dxdy</m:t>
                        </m:r>
                        <m:r>
                          <a:rPr lang="en-US" sz="4400" b="0" i="0" smtClean="0">
                            <a:latin typeface="Cambria Math" panose="02040503050406030204" pitchFamily="18" charset="0"/>
                          </a:rPr>
                          <m:t>=0</m:t>
                        </m:r>
                      </m:e>
                    </m:nary>
                  </m:oMath>
                </a14:m>
                <a:endParaRPr lang="en-US" dirty="0"/>
              </a:p>
              <a:p>
                <a:endParaRPr lang="en-US" dirty="0"/>
              </a:p>
              <a:p>
                <a:pPr algn="ctr"/>
                <a:r>
                  <a:rPr lang="en-US" sz="3600" dirty="0"/>
                  <a:t>Apply Green’s Theorem to 2</a:t>
                </a:r>
                <a:r>
                  <a:rPr lang="en-US" sz="3600" baseline="30000" dirty="0"/>
                  <a:t>nd</a:t>
                </a:r>
                <a:r>
                  <a:rPr lang="en-US" sz="3600" dirty="0"/>
                  <a:t> term</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24128" y="2285999"/>
                <a:ext cx="9720071" cy="4155141"/>
              </a:xfr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8133997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1180</TotalTime>
  <Words>512</Words>
  <Application>Microsoft Office PowerPoint</Application>
  <PresentationFormat>Widescreen</PresentationFormat>
  <Paragraphs>122</Paragraphs>
  <Slides>19</Slides>
  <Notes>13</Notes>
  <HiddenSlides>0</HiddenSlides>
  <MMClips>4</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Cambria Math</vt:lpstr>
      <vt:lpstr>Tw Cen MT</vt:lpstr>
      <vt:lpstr>Tw Cen MT Condensed</vt:lpstr>
      <vt:lpstr>Wingdings</vt:lpstr>
      <vt:lpstr>Wingdings 3</vt:lpstr>
      <vt:lpstr>Integral</vt:lpstr>
      <vt:lpstr>Phase-field modeling with  finite element method</vt:lpstr>
      <vt:lpstr>PHASE-FIELD MODELING</vt:lpstr>
      <vt:lpstr>Finite element method</vt:lpstr>
      <vt:lpstr>FINITE ELEMENT method</vt:lpstr>
      <vt:lpstr>Generating a weak form</vt:lpstr>
      <vt:lpstr>1. Obtain strong form of PDE</vt:lpstr>
      <vt:lpstr>2. get zero on the right hand side </vt:lpstr>
      <vt:lpstr>3. Multiply equation by test function </vt:lpstr>
      <vt:lpstr>4. Integrate over the domain</vt:lpstr>
      <vt:lpstr>FINITE ELEMENT FORMULATION</vt:lpstr>
      <vt:lpstr>Implementing finite element method</vt:lpstr>
      <vt:lpstr>Stage 1</vt:lpstr>
      <vt:lpstr>Results: Dirichlet</vt:lpstr>
      <vt:lpstr>Results: Neumann</vt:lpstr>
      <vt:lpstr>Results: Periodic</vt:lpstr>
      <vt:lpstr>stage 2</vt:lpstr>
      <vt:lpstr>PowerPoint Presentation</vt:lpstr>
      <vt:lpstr>PowerPoint Presentation</vt:lpstr>
      <vt:lpstr>Future work</vt:lpstr>
    </vt:vector>
  </TitlesOfParts>
  <Company>University of Wyoming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field modeling with  finite element method</dc:title>
  <dc:creator>Mallory Brooke Lai</dc:creator>
  <cp:lastModifiedBy>Geeta Rajnibhai Monpara</cp:lastModifiedBy>
  <cp:revision>46</cp:revision>
  <dcterms:created xsi:type="dcterms:W3CDTF">2016-11-30T23:38:21Z</dcterms:created>
  <dcterms:modified xsi:type="dcterms:W3CDTF">2016-12-07T19:52:58Z</dcterms:modified>
</cp:coreProperties>
</file>