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i64lj3AWiHvlv0Z5qGnZSt8iWh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customschemas.google.com/relationships/presentationmetadata" Target="metadata"/><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6add8db8a_0_18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2e6add8db8a_0_18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e6add8db8a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4" name="Google Shape;584;g2e6add8db8a_0_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6add8db8a_0_1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e6add8db8a_0_1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6add8db8a_0_1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2e6add8db8a_0_1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6add8db8a_0_1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e6add8db8a_0_1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6add8db8a_0_1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2e6add8db8a_0_13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6add8db8a_0_1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2e6add8db8a_0_13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8bc4daa0e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2e8bc4daa0e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e6add8db8a_0_1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2e6add8db8a_0_1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e8bc4daa0e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g2e8bc4daa0e_2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6" name="Google Shape;26;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0.png"/><Relationship Id="rId22" Type="http://schemas.openxmlformats.org/officeDocument/2006/relationships/image" Target="../media/image4.png"/><Relationship Id="rId21" Type="http://schemas.openxmlformats.org/officeDocument/2006/relationships/image" Target="../media/image1.png"/><Relationship Id="rId24" Type="http://schemas.openxmlformats.org/officeDocument/2006/relationships/image" Target="../media/image8.png"/><Relationship Id="rId23"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hyperlink" Target="https://oceanservice.noaa.gov/facts/coral_bleach.html" TargetMode="External"/><Relationship Id="rId9" Type="http://schemas.openxmlformats.org/officeDocument/2006/relationships/image" Target="../media/image18.png"/><Relationship Id="rId26" Type="http://schemas.openxmlformats.org/officeDocument/2006/relationships/image" Target="../media/image14.png"/><Relationship Id="rId25" Type="http://schemas.openxmlformats.org/officeDocument/2006/relationships/image" Target="../media/image5.png"/><Relationship Id="rId5" Type="http://schemas.openxmlformats.org/officeDocument/2006/relationships/hyperlink" Target="https://myfwc.com/research/habitat/coral/news-information/bleaching/" TargetMode="External"/><Relationship Id="rId6" Type="http://schemas.openxmlformats.org/officeDocument/2006/relationships/hyperlink" Target="https://www.bco-dmo.org/dataset/773466" TargetMode="External"/><Relationship Id="rId7" Type="http://schemas.openxmlformats.org/officeDocument/2006/relationships/hyperlink" Target="https://www.st.nmfs.noaa.gov/SASStoredProcess/guest?_program=%2F%2FFoundation%2FSTP%2Fm%5B%E2%80%A6%5DEffort+Query&amp;qryparticipation=Select+a+Participation+Query" TargetMode="External"/><Relationship Id="rId8" Type="http://schemas.openxmlformats.org/officeDocument/2006/relationships/image" Target="../media/image12.png"/><Relationship Id="rId11" Type="http://schemas.openxmlformats.org/officeDocument/2006/relationships/image" Target="../media/image2.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3.png"/><Relationship Id="rId15" Type="http://schemas.openxmlformats.org/officeDocument/2006/relationships/image" Target="../media/image13.png"/><Relationship Id="rId14" Type="http://schemas.openxmlformats.org/officeDocument/2006/relationships/image" Target="../media/image10.png"/><Relationship Id="rId17" Type="http://schemas.openxmlformats.org/officeDocument/2006/relationships/image" Target="../media/image7.png"/><Relationship Id="rId16" Type="http://schemas.openxmlformats.org/officeDocument/2006/relationships/image" Target="../media/image17.png"/><Relationship Id="rId19" Type="http://schemas.openxmlformats.org/officeDocument/2006/relationships/image" Target="../media/image11.png"/><Relationship Id="rId1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1.png"/><Relationship Id="rId11" Type="http://schemas.openxmlformats.org/officeDocument/2006/relationships/image" Target="../media/image8.png"/><Relationship Id="rId10" Type="http://schemas.openxmlformats.org/officeDocument/2006/relationships/image" Target="../media/image6.png"/><Relationship Id="rId13" Type="http://schemas.openxmlformats.org/officeDocument/2006/relationships/image" Target="../media/image14.png"/><Relationship Id="rId1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10.png"/><Relationship Id="rId12" Type="http://schemas.openxmlformats.org/officeDocument/2006/relationships/image" Target="../media/image14.png"/><Relationship Id="rId15" Type="http://schemas.openxmlformats.org/officeDocument/2006/relationships/image" Target="../media/image17.png"/><Relationship Id="rId14" Type="http://schemas.openxmlformats.org/officeDocument/2006/relationships/image" Target="../media/image13.png"/><Relationship Id="rId1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10.png"/><Relationship Id="rId12" Type="http://schemas.openxmlformats.org/officeDocument/2006/relationships/image" Target="../media/image14.png"/><Relationship Id="rId15" Type="http://schemas.openxmlformats.org/officeDocument/2006/relationships/image" Target="../media/image17.png"/><Relationship Id="rId14" Type="http://schemas.openxmlformats.org/officeDocument/2006/relationships/image" Target="../media/image13.png"/><Relationship Id="rId1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18.png"/><Relationship Id="rId12" Type="http://schemas.openxmlformats.org/officeDocument/2006/relationships/image" Target="../media/image14.png"/><Relationship Id="rId15" Type="http://schemas.openxmlformats.org/officeDocument/2006/relationships/image" Target="../media/image10.png"/><Relationship Id="rId14" Type="http://schemas.openxmlformats.org/officeDocument/2006/relationships/image" Target="../media/image12.png"/><Relationship Id="rId17" Type="http://schemas.openxmlformats.org/officeDocument/2006/relationships/image" Target="../media/image17.png"/><Relationship Id="rId16" Type="http://schemas.openxmlformats.org/officeDocument/2006/relationships/image" Target="../media/image13.png"/><Relationship Id="rId1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3.png"/><Relationship Id="rId12" Type="http://schemas.openxmlformats.org/officeDocument/2006/relationships/image" Target="../media/image14.png"/><Relationship Id="rId15" Type="http://schemas.openxmlformats.org/officeDocument/2006/relationships/image" Target="../media/image10.png"/><Relationship Id="rId14" Type="http://schemas.openxmlformats.org/officeDocument/2006/relationships/image" Target="../media/image15.png"/><Relationship Id="rId17" Type="http://schemas.openxmlformats.org/officeDocument/2006/relationships/image" Target="../media/image17.png"/><Relationship Id="rId16" Type="http://schemas.openxmlformats.org/officeDocument/2006/relationships/image" Target="../media/image13.png"/><Relationship Id="rId1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16.png"/><Relationship Id="rId12" Type="http://schemas.openxmlformats.org/officeDocument/2006/relationships/image" Target="../media/image14.png"/><Relationship Id="rId15" Type="http://schemas.openxmlformats.org/officeDocument/2006/relationships/image" Target="../media/image10.png"/><Relationship Id="rId14" Type="http://schemas.openxmlformats.org/officeDocument/2006/relationships/image" Target="../media/image2.png"/><Relationship Id="rId17" Type="http://schemas.openxmlformats.org/officeDocument/2006/relationships/image" Target="../media/image17.png"/><Relationship Id="rId16" Type="http://schemas.openxmlformats.org/officeDocument/2006/relationships/image" Target="../media/image13.png"/><Relationship Id="rId18" Type="http://schemas.openxmlformats.org/officeDocument/2006/relationships/image" Target="../media/image7.png"/></Relationships>
</file>

<file path=ppt/slides/_rels/slide7.xml.rels><?xml version="1.0" encoding="UTF-8" standalone="yes"?><Relationships xmlns="http://schemas.openxmlformats.org/package/2006/relationships"><Relationship Id="rId20" Type="http://schemas.openxmlformats.org/officeDocument/2006/relationships/image" Target="../media/image20.png"/><Relationship Id="rId22" Type="http://schemas.openxmlformats.org/officeDocument/2006/relationships/image" Target="../media/image4.png"/><Relationship Id="rId21" Type="http://schemas.openxmlformats.org/officeDocument/2006/relationships/image" Target="../media/image1.png"/><Relationship Id="rId24" Type="http://schemas.openxmlformats.org/officeDocument/2006/relationships/image" Target="../media/image8.png"/><Relationship Id="rId23"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hyperlink" Target="https://oceanservice.noaa.gov/facts/coral_bleach.html" TargetMode="External"/><Relationship Id="rId9" Type="http://schemas.openxmlformats.org/officeDocument/2006/relationships/image" Target="../media/image18.png"/><Relationship Id="rId26" Type="http://schemas.openxmlformats.org/officeDocument/2006/relationships/image" Target="../media/image14.png"/><Relationship Id="rId25" Type="http://schemas.openxmlformats.org/officeDocument/2006/relationships/image" Target="../media/image5.png"/><Relationship Id="rId5" Type="http://schemas.openxmlformats.org/officeDocument/2006/relationships/hyperlink" Target="https://myfwc.com/research/habitat/coral/news-information/bleaching/" TargetMode="External"/><Relationship Id="rId6" Type="http://schemas.openxmlformats.org/officeDocument/2006/relationships/hyperlink" Target="https://www.bco-dmo.org/dataset/773466" TargetMode="External"/><Relationship Id="rId7" Type="http://schemas.openxmlformats.org/officeDocument/2006/relationships/hyperlink" Target="https://www.st.nmfs.noaa.gov/SASStoredProcess/guest?_program=%2F%2FFoundation%2FSTP%2Fm%5B%E2%80%A6%5DEffort+Query&amp;qryparticipation=Select+a+Participation+Query" TargetMode="External"/><Relationship Id="rId8" Type="http://schemas.openxmlformats.org/officeDocument/2006/relationships/image" Target="../media/image12.png"/><Relationship Id="rId11" Type="http://schemas.openxmlformats.org/officeDocument/2006/relationships/image" Target="../media/image2.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3.png"/><Relationship Id="rId15" Type="http://schemas.openxmlformats.org/officeDocument/2006/relationships/image" Target="../media/image13.png"/><Relationship Id="rId14" Type="http://schemas.openxmlformats.org/officeDocument/2006/relationships/image" Target="../media/image10.png"/><Relationship Id="rId17" Type="http://schemas.openxmlformats.org/officeDocument/2006/relationships/image" Target="../media/image7.png"/><Relationship Id="rId16" Type="http://schemas.openxmlformats.org/officeDocument/2006/relationships/image" Target="../media/image17.png"/><Relationship Id="rId19" Type="http://schemas.openxmlformats.org/officeDocument/2006/relationships/image" Target="../media/image11.png"/><Relationship Id="rId1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10.png"/><Relationship Id="rId12" Type="http://schemas.openxmlformats.org/officeDocument/2006/relationships/image" Target="../media/image14.png"/><Relationship Id="rId15" Type="http://schemas.openxmlformats.org/officeDocument/2006/relationships/image" Target="../media/image17.png"/><Relationship Id="rId14" Type="http://schemas.openxmlformats.org/officeDocument/2006/relationships/image" Target="../media/image13.png"/><Relationship Id="rId16" Type="http://schemas.openxmlformats.org/officeDocument/2006/relationships/image" Target="../media/image7.png"/></Relationships>
</file>

<file path=ppt/slides/_rels/slide9.xml.rels><?xml version="1.0" encoding="UTF-8" standalone="yes"?><Relationships xmlns="http://schemas.openxmlformats.org/package/2006/relationships"><Relationship Id="rId20" Type="http://schemas.openxmlformats.org/officeDocument/2006/relationships/image" Target="../media/image20.png"/><Relationship Id="rId22" Type="http://schemas.openxmlformats.org/officeDocument/2006/relationships/image" Target="../media/image4.png"/><Relationship Id="rId21" Type="http://schemas.openxmlformats.org/officeDocument/2006/relationships/image" Target="../media/image1.png"/><Relationship Id="rId24" Type="http://schemas.openxmlformats.org/officeDocument/2006/relationships/image" Target="../media/image8.png"/><Relationship Id="rId23"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hyperlink" Target="https://oceanservice.noaa.gov/facts/coral_bleach.html" TargetMode="External"/><Relationship Id="rId9" Type="http://schemas.openxmlformats.org/officeDocument/2006/relationships/image" Target="../media/image18.png"/><Relationship Id="rId26" Type="http://schemas.openxmlformats.org/officeDocument/2006/relationships/image" Target="../media/image14.png"/><Relationship Id="rId25" Type="http://schemas.openxmlformats.org/officeDocument/2006/relationships/image" Target="../media/image5.png"/><Relationship Id="rId5" Type="http://schemas.openxmlformats.org/officeDocument/2006/relationships/hyperlink" Target="https://myfwc.com/research/habitat/coral/news-information/bleaching/" TargetMode="External"/><Relationship Id="rId6" Type="http://schemas.openxmlformats.org/officeDocument/2006/relationships/hyperlink" Target="https://www.bco-dmo.org/dataset/773466" TargetMode="External"/><Relationship Id="rId7" Type="http://schemas.openxmlformats.org/officeDocument/2006/relationships/hyperlink" Target="https://www.st.nmfs.noaa.gov/SASStoredProcess/guest?_program=%2F%2FFoundation%2FSTP%2Fm%5B%E2%80%A6%5DEffort+Query&amp;qryparticipation=Select+a+Participation+Query" TargetMode="External"/><Relationship Id="rId8" Type="http://schemas.openxmlformats.org/officeDocument/2006/relationships/image" Target="../media/image12.png"/><Relationship Id="rId11" Type="http://schemas.openxmlformats.org/officeDocument/2006/relationships/image" Target="../media/image2.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3.png"/><Relationship Id="rId15" Type="http://schemas.openxmlformats.org/officeDocument/2006/relationships/image" Target="../media/image13.png"/><Relationship Id="rId14" Type="http://schemas.openxmlformats.org/officeDocument/2006/relationships/image" Target="../media/image10.png"/><Relationship Id="rId17" Type="http://schemas.openxmlformats.org/officeDocument/2006/relationships/image" Target="../media/image7.png"/><Relationship Id="rId16" Type="http://schemas.openxmlformats.org/officeDocument/2006/relationships/image" Target="../media/image17.png"/><Relationship Id="rId19" Type="http://schemas.openxmlformats.org/officeDocument/2006/relationships/image" Target="../media/image11.png"/><Relationship Id="rId1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3" name="Shape 83"/>
        <p:cNvGrpSpPr/>
        <p:nvPr/>
      </p:nvGrpSpPr>
      <p:grpSpPr>
        <a:xfrm>
          <a:off x="0" y="0"/>
          <a:ext cx="0" cy="0"/>
          <a:chOff x="0" y="0"/>
          <a:chExt cx="0" cy="0"/>
        </a:xfrm>
      </p:grpSpPr>
      <p:pic>
        <p:nvPicPr>
          <p:cNvPr id="84" name="Google Shape;84;g2e6add8db8a_0_1854"/>
          <p:cNvPicPr preferRelativeResize="0"/>
          <p:nvPr/>
        </p:nvPicPr>
        <p:blipFill>
          <a:blip r:embed="rId3">
            <a:alphaModFix amt="61000"/>
          </a:blip>
          <a:stretch>
            <a:fillRect/>
          </a:stretch>
        </p:blipFill>
        <p:spPr>
          <a:xfrm>
            <a:off x="-90050" y="-37850"/>
            <a:ext cx="44376100" cy="33298900"/>
          </a:xfrm>
          <a:prstGeom prst="rect">
            <a:avLst/>
          </a:prstGeom>
          <a:noFill/>
          <a:ln>
            <a:noFill/>
          </a:ln>
        </p:spPr>
      </p:pic>
      <p:sp>
        <p:nvSpPr>
          <p:cNvPr id="85" name="Google Shape;85;g2e6add8db8a_0_1854"/>
          <p:cNvSpPr txBox="1"/>
          <p:nvPr/>
        </p:nvSpPr>
        <p:spPr>
          <a:xfrm>
            <a:off x="13856300" y="5157875"/>
            <a:ext cx="16952700" cy="24713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Data Visualizations</a:t>
            </a:r>
            <a:endParaRPr b="0" i="0" sz="64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p:txBody>
      </p:sp>
      <p:sp>
        <p:nvSpPr>
          <p:cNvPr id="86" name="Google Shape;86;g2e6add8db8a_0_1854"/>
          <p:cNvSpPr txBox="1"/>
          <p:nvPr/>
        </p:nvSpPr>
        <p:spPr>
          <a:xfrm>
            <a:off x="660850" y="5157875"/>
            <a:ext cx="12841500" cy="13237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6000">
                <a:solidFill>
                  <a:schemeClr val="dk1"/>
                </a:solidFill>
                <a:latin typeface="Times New Roman"/>
                <a:ea typeface="Times New Roman"/>
                <a:cs typeface="Times New Roman"/>
                <a:sym typeface="Times New Roman"/>
              </a:rPr>
              <a:t>Introduction</a:t>
            </a:r>
            <a:endParaRPr b="1" i="0" sz="6000" u="none" cap="none" strike="noStrike">
              <a:solidFill>
                <a:srgbClr val="000000"/>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0"/>
                  </a:ext>
                </a:extLst>
              </a:rPr>
              <a:t>an </a:t>
            </a:r>
            <a:r>
              <a:rPr lang="en-US" sz="36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 </a:t>
            </a:r>
            <a:endParaRPr sz="36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
                  </a:ext>
                </a:extLst>
              </a:rPr>
              <a:t>. Changes such as the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
                  </a:ext>
                </a:extLst>
              </a:rPr>
              <a:t>water</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
                  </a:ext>
                </a:extLst>
              </a:rPr>
              <a:t> temperature or pH levels can lead to the gradual loss of vibrant coral reefs, leaving behind graveyards of white, ‘bleached’ coral skeletons</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8"/>
                  </a:ext>
                </a:extLst>
              </a:rPr>
              <a:t>2</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9"/>
                  </a:ext>
                </a:extLst>
              </a:rPr>
              <a:t>.</a:t>
            </a:r>
            <a:endParaRPr sz="10600">
              <a:solidFill>
                <a:schemeClr val="dk1"/>
              </a:solidFill>
              <a:latin typeface="Times New Roman"/>
              <a:ea typeface="Times New Roman"/>
              <a:cs typeface="Times New Roman"/>
              <a:sym typeface="Times New Roman"/>
            </a:endParaRPr>
          </a:p>
        </p:txBody>
      </p:sp>
      <p:sp>
        <p:nvSpPr>
          <p:cNvPr id="87" name="Google Shape;87;g2e6add8db8a_0_1854"/>
          <p:cNvSpPr txBox="1"/>
          <p:nvPr/>
        </p:nvSpPr>
        <p:spPr>
          <a:xfrm>
            <a:off x="659700" y="22668575"/>
            <a:ext cx="12841500" cy="72027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Methods</a:t>
            </a:r>
            <a:endParaRPr b="1" sz="60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3600">
                <a:latin typeface="Times New Roman"/>
                <a:ea typeface="Times New Roman"/>
                <a:cs typeface="Times New Roman"/>
                <a:sym typeface="Times New Roman"/>
              </a:rPr>
              <a:t>3</a:t>
            </a:r>
            <a:endParaRPr baseline="30000"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3600">
                <a:solidFill>
                  <a:schemeClr val="dk1"/>
                </a:solidFill>
                <a:latin typeface="Times New Roman"/>
                <a:ea typeface="Times New Roman"/>
                <a:cs typeface="Times New Roman"/>
                <a:sym typeface="Times New Roman"/>
              </a:rPr>
              <a:t>4</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solidFill>
                  <a:schemeClr val="dk1"/>
                </a:solidFill>
                <a:latin typeface="Times New Roman"/>
                <a:ea typeface="Times New Roman"/>
                <a:cs typeface="Times New Roman"/>
                <a:sym typeface="Times New Roman"/>
              </a:rPr>
              <a:t>Data was curated using R Studio, TACC Analysis Portal, Lonestar6 and Frontera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0"/>
                  </a:ext>
                </a:extLst>
              </a:rPr>
              <a:t>Supercomputer</a:t>
            </a:r>
            <a:r>
              <a:rPr lang="en-US" sz="3600">
                <a:solidFill>
                  <a:schemeClr val="dk1"/>
                </a:solidFill>
                <a:latin typeface="Times New Roman"/>
                <a:ea typeface="Times New Roman"/>
                <a:cs typeface="Times New Roman"/>
                <a:sym typeface="Times New Roman"/>
              </a:rPr>
              <a:t>s, and Microsoft Excel</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3600">
              <a:latin typeface="Times New Roman"/>
              <a:ea typeface="Times New Roman"/>
              <a:cs typeface="Times New Roman"/>
              <a:sym typeface="Times New Roman"/>
            </a:endParaRPr>
          </a:p>
        </p:txBody>
      </p:sp>
      <p:sp>
        <p:nvSpPr>
          <p:cNvPr id="88" name="Google Shape;88;g2e6add8db8a_0_1854"/>
          <p:cNvSpPr txBox="1"/>
          <p:nvPr/>
        </p:nvSpPr>
        <p:spPr>
          <a:xfrm>
            <a:off x="31162960" y="5157882"/>
            <a:ext cx="12006600" cy="123606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Results</a:t>
            </a:r>
            <a:endParaRPr b="1" sz="6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Coral Bleaching Trends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Sample sites are distributed along the southern Florida coastline with various distances from the shoreline</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Post-2005, there is an increase in bleaching frequency and severity, with bleaching percentages often exceeding 70%</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temperature values range between 19°C and 33°C, the lowest as 19.99°C in 2010 and highest as 32.33°C in 2005</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highest temperatures were experienced in 2005, 2010, and 2011 during the month of August</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Reef Fish Population</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Fish populations remain in an upward, albeit fluctuating, trend</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1"/>
                  </a:ext>
                </a:extLst>
              </a:rPr>
              <a:t> with noticeable declines in the years 2005-2006 and 2014-2015</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2"/>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3"/>
                  </a:ext>
                </a:extLst>
              </a:rPr>
              <a:t>The Red Snapper experienced a r</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4"/>
                  </a:ext>
                </a:extLst>
              </a:rPr>
              <a:t>apid increase in population </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5"/>
                  </a:ext>
                </a:extLst>
              </a:rPr>
              <a:t>from 2016-2018</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6"/>
                </a:ext>
              </a:extLst>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7"/>
                  </a:ext>
                </a:extLst>
              </a:rPr>
              <a:t>Pelagic Fish Population</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8"/>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Great Barracuda and Great Amberjack undergo a </a:t>
            </a:r>
            <a:r>
              <a:rPr lang="en-US" sz="3400">
                <a:solidFill>
                  <a:schemeClr val="dk1"/>
                </a:solidFill>
                <a:latin typeface="Times New Roman"/>
                <a:ea typeface="Times New Roman"/>
                <a:cs typeface="Times New Roman"/>
                <a:sym typeface="Times New Roman"/>
              </a:rPr>
              <a:t>declining</a:t>
            </a:r>
            <a:r>
              <a:rPr lang="en-US" sz="3400">
                <a:solidFill>
                  <a:schemeClr val="dk1"/>
                </a:solidFill>
                <a:latin typeface="Times New Roman"/>
                <a:ea typeface="Times New Roman"/>
                <a:cs typeface="Times New Roman"/>
                <a:sym typeface="Times New Roman"/>
              </a:rPr>
              <a:t> trend of </a:t>
            </a:r>
            <a:r>
              <a:rPr lang="en-US" sz="3400">
                <a:solidFill>
                  <a:schemeClr val="dk1"/>
                </a:solidFill>
                <a:latin typeface="Times New Roman"/>
                <a:ea typeface="Times New Roman"/>
                <a:cs typeface="Times New Roman"/>
                <a:sym typeface="Times New Roman"/>
              </a:rPr>
              <a:t>catches</a:t>
            </a:r>
            <a:r>
              <a:rPr lang="en-US" sz="3400">
                <a:solidFill>
                  <a:schemeClr val="dk1"/>
                </a:solidFill>
                <a:latin typeface="Times New Roman"/>
                <a:ea typeface="Times New Roman"/>
                <a:cs typeface="Times New Roman"/>
                <a:sym typeface="Times New Roman"/>
              </a:rPr>
              <a:t> in the early 1990s</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Blackfin Tuna remains consistent throughout 1987-2018</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Human Implications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Reef </a:t>
            </a:r>
            <a:r>
              <a:rPr lang="en-US" sz="3400">
                <a:solidFill>
                  <a:schemeClr val="dk1"/>
                </a:solidFill>
                <a:latin typeface="Times New Roman"/>
                <a:ea typeface="Times New Roman"/>
                <a:cs typeface="Times New Roman"/>
                <a:sym typeface="Times New Roman"/>
              </a:rPr>
              <a:t>degradation</a:t>
            </a:r>
            <a:r>
              <a:rPr lang="en-US" sz="3400">
                <a:solidFill>
                  <a:schemeClr val="dk1"/>
                </a:solidFill>
                <a:latin typeface="Times New Roman"/>
                <a:ea typeface="Times New Roman"/>
                <a:cs typeface="Times New Roman"/>
                <a:sym typeface="Times New Roman"/>
              </a:rPr>
              <a:t> can impact local fisheries, cause economic hardship for coastal communities, and inhibit climate regulatory abilities</a:t>
            </a:r>
            <a:endParaRPr sz="3400">
              <a:solidFill>
                <a:schemeClr val="dk1"/>
              </a:solidFill>
              <a:latin typeface="Times New Roman"/>
              <a:ea typeface="Times New Roman"/>
              <a:cs typeface="Times New Roman"/>
              <a:sym typeface="Times New Roman"/>
            </a:endParaRPr>
          </a:p>
        </p:txBody>
      </p:sp>
      <p:sp>
        <p:nvSpPr>
          <p:cNvPr id="89" name="Google Shape;89;g2e6add8db8a_0_1854"/>
          <p:cNvSpPr txBox="1"/>
          <p:nvPr/>
        </p:nvSpPr>
        <p:spPr>
          <a:xfrm>
            <a:off x="31164107" y="22526847"/>
            <a:ext cx="12006600" cy="3709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Future Works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Expanding the sample size to collect data for more locations along the entire coast of </a:t>
            </a:r>
            <a:r>
              <a:rPr lang="en-US" sz="35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9"/>
                  </a:ext>
                </a:extLst>
              </a:rPr>
              <a:t>Florida</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Conducting research to consider additional scientific measurements to expand the study and potential relationships between variables</a:t>
            </a:r>
            <a:endParaRPr sz="3500">
              <a:solidFill>
                <a:schemeClr val="dk1"/>
              </a:solidFill>
              <a:latin typeface="Times New Roman"/>
              <a:ea typeface="Times New Roman"/>
              <a:cs typeface="Times New Roman"/>
              <a:sym typeface="Times New Roman"/>
            </a:endParaRPr>
          </a:p>
        </p:txBody>
      </p:sp>
      <p:sp>
        <p:nvSpPr>
          <p:cNvPr id="90" name="Google Shape;90;g2e6add8db8a_0_1854"/>
          <p:cNvSpPr txBox="1"/>
          <p:nvPr/>
        </p:nvSpPr>
        <p:spPr>
          <a:xfrm>
            <a:off x="660850" y="18774775"/>
            <a:ext cx="12841500" cy="3514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Research Question</a:t>
            </a:r>
            <a:endParaRPr b="1"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40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4000">
              <a:solidFill>
                <a:schemeClr val="dk1"/>
              </a:solidFill>
              <a:latin typeface="Times New Roman"/>
              <a:ea typeface="Times New Roman"/>
              <a:cs typeface="Times New Roman"/>
              <a:sym typeface="Times New Roman"/>
            </a:endParaRPr>
          </a:p>
        </p:txBody>
      </p:sp>
      <p:sp>
        <p:nvSpPr>
          <p:cNvPr id="91" name="Google Shape;91;g2e6add8db8a_0_1854"/>
          <p:cNvSpPr txBox="1"/>
          <p:nvPr/>
        </p:nvSpPr>
        <p:spPr>
          <a:xfrm>
            <a:off x="31164106" y="26638781"/>
            <a:ext cx="12006600" cy="3232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References</a:t>
            </a:r>
            <a:endParaRPr b="1" sz="6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[1] “What is coral bleaching?” 2024. NOAA's National Ocean Service. </a:t>
            </a:r>
            <a:r>
              <a:rPr lang="en-US" sz="1800" u="sng">
                <a:solidFill>
                  <a:schemeClr val="hlink"/>
                </a:solidFill>
                <a:latin typeface="Times New Roman"/>
                <a:ea typeface="Times New Roman"/>
                <a:cs typeface="Times New Roman"/>
                <a:sym typeface="Times New Roman"/>
                <a:hlinkClick r:id="rId4"/>
              </a:rPr>
              <a:t>https://oceanservice.noaa.gov/facts/coral_bleach.html</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[2] “Coral Bleaching | FWC.” n.d. Florida Fish And Wildlife Conservation Commission. Accessed June 23, 2024. </a:t>
            </a:r>
            <a:r>
              <a:rPr lang="en-US" sz="1800" u="sng">
                <a:solidFill>
                  <a:schemeClr val="hlink"/>
                </a:solidFill>
                <a:latin typeface="Times New Roman"/>
                <a:ea typeface="Times New Roman"/>
                <a:cs typeface="Times New Roman"/>
                <a:sym typeface="Times New Roman"/>
                <a:hlinkClick r:id="rId5"/>
              </a:rPr>
              <a:t>https://myfwc.com/research/habitat/coral/news-information/bleaching/</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[3] “Dataset: Bleaching and environmental data for global coral reef sites from 1980-2020.” n.d. Biological and Chemical Oceanography Data Management Office. Accessed June 24, 2024. </a:t>
            </a:r>
            <a:r>
              <a:rPr lang="en-US" sz="1800" u="sng">
                <a:solidFill>
                  <a:schemeClr val="hlink"/>
                </a:solidFill>
                <a:latin typeface="Times New Roman"/>
                <a:ea typeface="Times New Roman"/>
                <a:cs typeface="Times New Roman"/>
                <a:sym typeface="Times New Roman"/>
                <a:hlinkClick r:id="rId6"/>
              </a:rPr>
              <a:t>https://www.bco-dmo.org/dataset/773466</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[4] “MRIP Catch Time Series Query.” n.d. NOAA Fisheries Service. Accessed June 24, 2024. </a:t>
            </a:r>
            <a:r>
              <a:rPr lang="en-US" sz="1800" u="sng">
                <a:solidFill>
                  <a:schemeClr val="hlink"/>
                </a:solidFill>
                <a:latin typeface="Times New Roman"/>
                <a:ea typeface="Times New Roman"/>
                <a:cs typeface="Times New Roman"/>
                <a:sym typeface="Times New Roman"/>
                <a:hlinkClick r:id="rId7"/>
              </a:rPr>
              <a:t>https://www.st.nmfs.noaa.gov/SASStoredProcess/guest?_program=%2F%2FFoundation%2FSTP%2Fm[…]Effort+Query&amp;qryparticipation=Select+a+Participation+Query</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92" name="Google Shape;92;g2e6add8db8a_0_1854"/>
          <p:cNvSpPr txBox="1"/>
          <p:nvPr/>
        </p:nvSpPr>
        <p:spPr>
          <a:xfrm>
            <a:off x="31162957" y="17913672"/>
            <a:ext cx="12006600" cy="4248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000">
                <a:solidFill>
                  <a:schemeClr val="dk1"/>
                </a:solidFill>
                <a:latin typeface="Times New Roman"/>
                <a:ea typeface="Times New Roman"/>
                <a:cs typeface="Times New Roman"/>
                <a:sym typeface="Times New Roman"/>
              </a:rPr>
              <a:t>Limitations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Data Availability and Quality</a:t>
            </a:r>
            <a:r>
              <a:rPr lang="en-US" sz="35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Temporal and Spatial Constraints</a:t>
            </a:r>
            <a:r>
              <a:rPr lang="en-US" sz="35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3500">
              <a:solidFill>
                <a:schemeClr val="dk1"/>
              </a:solidFill>
              <a:latin typeface="Times New Roman"/>
              <a:ea typeface="Times New Roman"/>
              <a:cs typeface="Times New Roman"/>
              <a:sym typeface="Times New Roman"/>
            </a:endParaRPr>
          </a:p>
        </p:txBody>
      </p:sp>
      <p:grpSp>
        <p:nvGrpSpPr>
          <p:cNvPr id="93" name="Google Shape;93;g2e6add8db8a_0_1854"/>
          <p:cNvGrpSpPr/>
          <p:nvPr/>
        </p:nvGrpSpPr>
        <p:grpSpPr>
          <a:xfrm>
            <a:off x="14140177" y="6631570"/>
            <a:ext cx="16386087" cy="22641467"/>
            <a:chOff x="14139464" y="6346195"/>
            <a:chExt cx="16386087" cy="22641467"/>
          </a:xfrm>
        </p:grpSpPr>
        <p:grpSp>
          <p:nvGrpSpPr>
            <p:cNvPr id="94" name="Google Shape;94;g2e6add8db8a_0_1854"/>
            <p:cNvGrpSpPr/>
            <p:nvPr/>
          </p:nvGrpSpPr>
          <p:grpSpPr>
            <a:xfrm>
              <a:off x="14139746" y="6346195"/>
              <a:ext cx="16385805" cy="6075429"/>
              <a:chOff x="14135497" y="6370528"/>
              <a:chExt cx="16000200" cy="5674259"/>
            </a:xfrm>
          </p:grpSpPr>
          <p:sp>
            <p:nvSpPr>
              <p:cNvPr id="95" name="Google Shape;95;g2e6add8db8a_0_1854"/>
              <p:cNvSpPr/>
              <p:nvPr/>
            </p:nvSpPr>
            <p:spPr>
              <a:xfrm>
                <a:off x="21727656"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6" name="Google Shape;96;g2e6add8db8a_0_1854"/>
              <p:cNvSpPr/>
              <p:nvPr/>
            </p:nvSpPr>
            <p:spPr>
              <a:xfrm>
                <a:off x="14135497"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7" name="Google Shape;97;g2e6add8db8a_0_1854"/>
              <p:cNvSpPr/>
              <p:nvPr/>
            </p:nvSpPr>
            <p:spPr>
              <a:xfrm>
                <a:off x="14135497" y="6860787"/>
                <a:ext cx="16000200" cy="5184000"/>
              </a:xfrm>
              <a:prstGeom prst="rect">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98" name="Google Shape;98;g2e6add8db8a_0_1854"/>
              <p:cNvPicPr preferRelativeResize="0"/>
              <p:nvPr/>
            </p:nvPicPr>
            <p:blipFill rotWithShape="1">
              <a:blip r:embed="rId8">
                <a:alphaModFix/>
              </a:blip>
              <a:srcRect b="15620" l="20856" r="21830" t="21367"/>
              <a:stretch/>
            </p:blipFill>
            <p:spPr>
              <a:xfrm>
                <a:off x="22016088" y="7023325"/>
                <a:ext cx="7951927" cy="4858975"/>
              </a:xfrm>
              <a:prstGeom prst="rect">
                <a:avLst/>
              </a:prstGeom>
              <a:noFill/>
              <a:ln>
                <a:noFill/>
              </a:ln>
            </p:spPr>
          </p:pic>
          <p:pic>
            <p:nvPicPr>
              <p:cNvPr id="99" name="Google Shape;99;g2e6add8db8a_0_1854"/>
              <p:cNvPicPr preferRelativeResize="0"/>
              <p:nvPr/>
            </p:nvPicPr>
            <p:blipFill rotWithShape="1">
              <a:blip r:embed="rId9">
                <a:alphaModFix/>
              </a:blip>
              <a:srcRect b="1419" l="12102" r="12254" t="5798"/>
              <a:stretch/>
            </p:blipFill>
            <p:spPr>
              <a:xfrm>
                <a:off x="14380115" y="7023320"/>
                <a:ext cx="7347547" cy="4858986"/>
              </a:xfrm>
              <a:prstGeom prst="rect">
                <a:avLst/>
              </a:prstGeom>
              <a:noFill/>
              <a:ln>
                <a:noFill/>
              </a:ln>
            </p:spPr>
          </p:pic>
          <p:sp>
            <p:nvSpPr>
              <p:cNvPr id="100" name="Google Shape;100;g2e6add8db8a_0_1854"/>
              <p:cNvSpPr txBox="1"/>
              <p:nvPr/>
            </p:nvSpPr>
            <p:spPr>
              <a:xfrm>
                <a:off x="14265304" y="641307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1:</a:t>
                </a:r>
                <a:endParaRPr sz="2700">
                  <a:solidFill>
                    <a:schemeClr val="dk1"/>
                  </a:solidFill>
                  <a:latin typeface="Times New Roman"/>
                  <a:ea typeface="Times New Roman"/>
                  <a:cs typeface="Times New Roman"/>
                  <a:sym typeface="Times New Roman"/>
                </a:endParaRPr>
              </a:p>
            </p:txBody>
          </p:sp>
          <p:sp>
            <p:nvSpPr>
              <p:cNvPr id="101" name="Google Shape;101;g2e6add8db8a_0_1854"/>
              <p:cNvSpPr txBox="1"/>
              <p:nvPr/>
            </p:nvSpPr>
            <p:spPr>
              <a:xfrm>
                <a:off x="21870175" y="637052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2:</a:t>
                </a:r>
                <a:endParaRPr sz="2700">
                  <a:solidFill>
                    <a:schemeClr val="dk1"/>
                  </a:solidFill>
                  <a:latin typeface="Times New Roman"/>
                  <a:ea typeface="Times New Roman"/>
                  <a:cs typeface="Times New Roman"/>
                  <a:sym typeface="Times New Roman"/>
                </a:endParaRPr>
              </a:p>
            </p:txBody>
          </p:sp>
        </p:grpSp>
        <p:grpSp>
          <p:nvGrpSpPr>
            <p:cNvPr id="102" name="Google Shape;102;g2e6add8db8a_0_1854"/>
            <p:cNvGrpSpPr/>
            <p:nvPr/>
          </p:nvGrpSpPr>
          <p:grpSpPr>
            <a:xfrm>
              <a:off x="14139795" y="21856167"/>
              <a:ext cx="16385709" cy="5714535"/>
              <a:chOff x="12801700" y="11700102"/>
              <a:chExt cx="16094400" cy="5674248"/>
            </a:xfrm>
          </p:grpSpPr>
          <p:sp>
            <p:nvSpPr>
              <p:cNvPr id="103" name="Google Shape;103;g2e6add8db8a_0_1854"/>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4" name="Google Shape;104;g2e6add8db8a_0_1854"/>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5" name="Google Shape;105;g2e6add8db8a_0_1854"/>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 name="Google Shape;106;g2e6add8db8a_0_1854"/>
              <p:cNvSpPr txBox="1"/>
              <p:nvPr/>
            </p:nvSpPr>
            <p:spPr>
              <a:xfrm>
                <a:off x="12963765"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3:</a:t>
                </a:r>
                <a:endParaRPr sz="2700">
                  <a:solidFill>
                    <a:schemeClr val="dk1"/>
                  </a:solidFill>
                  <a:latin typeface="Times New Roman"/>
                  <a:ea typeface="Times New Roman"/>
                  <a:cs typeface="Times New Roman"/>
                  <a:sym typeface="Times New Roman"/>
                </a:endParaRPr>
              </a:p>
            </p:txBody>
          </p:sp>
          <p:sp>
            <p:nvSpPr>
              <p:cNvPr id="107" name="Google Shape;107;g2e6add8db8a_0_1854"/>
              <p:cNvSpPr txBox="1"/>
              <p:nvPr/>
            </p:nvSpPr>
            <p:spPr>
              <a:xfrm>
                <a:off x="20833900"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4:</a:t>
                </a:r>
                <a:endParaRPr sz="2700">
                  <a:solidFill>
                    <a:schemeClr val="dk1"/>
                  </a:solidFill>
                  <a:latin typeface="Times New Roman"/>
                  <a:ea typeface="Times New Roman"/>
                  <a:cs typeface="Times New Roman"/>
                  <a:sym typeface="Times New Roman"/>
                </a:endParaRPr>
              </a:p>
            </p:txBody>
          </p:sp>
          <p:pic>
            <p:nvPicPr>
              <p:cNvPr id="108" name="Google Shape;108;g2e6add8db8a_0_1854"/>
              <p:cNvPicPr preferRelativeResize="0"/>
              <p:nvPr/>
            </p:nvPicPr>
            <p:blipFill>
              <a:blip r:embed="rId10">
                <a:alphaModFix/>
              </a:blip>
              <a:stretch>
                <a:fillRect/>
              </a:stretch>
            </p:blipFill>
            <p:spPr>
              <a:xfrm>
                <a:off x="20986920" y="12365398"/>
                <a:ext cx="7727632" cy="4833895"/>
              </a:xfrm>
              <a:prstGeom prst="rect">
                <a:avLst/>
              </a:prstGeom>
              <a:noFill/>
              <a:ln>
                <a:noFill/>
              </a:ln>
            </p:spPr>
          </p:pic>
          <p:pic>
            <p:nvPicPr>
              <p:cNvPr id="109" name="Google Shape;109;g2e6add8db8a_0_1854"/>
              <p:cNvPicPr preferRelativeResize="0"/>
              <p:nvPr/>
            </p:nvPicPr>
            <p:blipFill>
              <a:blip r:embed="rId11">
                <a:alphaModFix/>
              </a:blip>
              <a:stretch>
                <a:fillRect/>
              </a:stretch>
            </p:blipFill>
            <p:spPr>
              <a:xfrm>
                <a:off x="12963773" y="12365398"/>
                <a:ext cx="7727633" cy="4833895"/>
              </a:xfrm>
              <a:prstGeom prst="rect">
                <a:avLst/>
              </a:prstGeom>
              <a:noFill/>
              <a:ln>
                <a:noFill/>
              </a:ln>
            </p:spPr>
          </p:pic>
        </p:grpSp>
        <p:grpSp>
          <p:nvGrpSpPr>
            <p:cNvPr id="110" name="Google Shape;110;g2e6add8db8a_0_1854"/>
            <p:cNvGrpSpPr/>
            <p:nvPr/>
          </p:nvGrpSpPr>
          <p:grpSpPr>
            <a:xfrm>
              <a:off x="14139464" y="14346718"/>
              <a:ext cx="16385419" cy="5714538"/>
              <a:chOff x="12159325" y="12367124"/>
              <a:chExt cx="16226400" cy="5674251"/>
            </a:xfrm>
          </p:grpSpPr>
          <p:sp>
            <p:nvSpPr>
              <p:cNvPr id="111" name="Google Shape;111;g2e6add8db8a_0_1854"/>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2" name="Google Shape;112;g2e6add8db8a_0_1854"/>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3" name="Google Shape;113;g2e6add8db8a_0_1854"/>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4" name="Google Shape;114;g2e6add8db8a_0_1854"/>
              <p:cNvSpPr txBox="1"/>
              <p:nvPr/>
            </p:nvSpPr>
            <p:spPr>
              <a:xfrm>
                <a:off x="12289148"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1:</a:t>
                </a:r>
                <a:endParaRPr sz="2700">
                  <a:solidFill>
                    <a:schemeClr val="dk1"/>
                  </a:solidFill>
                  <a:latin typeface="Times New Roman"/>
                  <a:ea typeface="Times New Roman"/>
                  <a:cs typeface="Times New Roman"/>
                  <a:sym typeface="Times New Roman"/>
                </a:endParaRPr>
              </a:p>
            </p:txBody>
          </p:sp>
          <p:sp>
            <p:nvSpPr>
              <p:cNvPr id="115" name="Google Shape;115;g2e6add8db8a_0_1854"/>
              <p:cNvSpPr txBox="1"/>
              <p:nvPr/>
            </p:nvSpPr>
            <p:spPr>
              <a:xfrm>
                <a:off x="20237850"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2:</a:t>
                </a:r>
                <a:endParaRPr sz="2700">
                  <a:solidFill>
                    <a:schemeClr val="dk1"/>
                  </a:solidFill>
                  <a:latin typeface="Times New Roman"/>
                  <a:ea typeface="Times New Roman"/>
                  <a:cs typeface="Times New Roman"/>
                  <a:sym typeface="Times New Roman"/>
                </a:endParaRPr>
              </a:p>
            </p:txBody>
          </p:sp>
          <p:pic>
            <p:nvPicPr>
              <p:cNvPr id="116" name="Google Shape;116;g2e6add8db8a_0_1854"/>
              <p:cNvPicPr preferRelativeResize="0"/>
              <p:nvPr/>
            </p:nvPicPr>
            <p:blipFill>
              <a:blip r:embed="rId12">
                <a:alphaModFix/>
              </a:blip>
              <a:stretch>
                <a:fillRect/>
              </a:stretch>
            </p:blipFill>
            <p:spPr>
              <a:xfrm>
                <a:off x="12313050" y="13085875"/>
                <a:ext cx="7782299" cy="4747875"/>
              </a:xfrm>
              <a:prstGeom prst="rect">
                <a:avLst/>
              </a:prstGeom>
              <a:noFill/>
              <a:ln>
                <a:noFill/>
              </a:ln>
            </p:spPr>
          </p:pic>
          <p:pic>
            <p:nvPicPr>
              <p:cNvPr id="117" name="Google Shape;117;g2e6add8db8a_0_1854"/>
              <p:cNvPicPr preferRelativeResize="0"/>
              <p:nvPr/>
            </p:nvPicPr>
            <p:blipFill>
              <a:blip r:embed="rId13">
                <a:alphaModFix/>
              </a:blip>
              <a:stretch>
                <a:fillRect/>
              </a:stretch>
            </p:blipFill>
            <p:spPr>
              <a:xfrm>
                <a:off x="20390975" y="13085850"/>
                <a:ext cx="7782299" cy="4747875"/>
              </a:xfrm>
              <a:prstGeom prst="rect">
                <a:avLst/>
              </a:prstGeom>
              <a:noFill/>
              <a:ln>
                <a:noFill/>
              </a:ln>
            </p:spPr>
          </p:pic>
        </p:grpSp>
        <p:sp>
          <p:nvSpPr>
            <p:cNvPr id="118" name="Google Shape;118;g2e6add8db8a_0_1854"/>
            <p:cNvSpPr txBox="1"/>
            <p:nvPr/>
          </p:nvSpPr>
          <p:spPr>
            <a:xfrm>
              <a:off x="14332550" y="12557175"/>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1: A bathymetric map showing the entire state of Florida. The area of study for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0"/>
                    </a:ext>
                  </a:extLst>
                </a:rPr>
                <a:t>Florida</a:t>
              </a:r>
              <a:r>
                <a:rPr lang="en-US" sz="1700">
                  <a:solidFill>
                    <a:schemeClr val="dk1"/>
                  </a:solidFill>
                  <a:latin typeface="Times New Roman"/>
                  <a:ea typeface="Times New Roman"/>
                  <a:cs typeface="Times New Roman"/>
                  <a:sym typeface="Times New Roman"/>
                </a:rPr>
                <a:t>’s</a:t>
              </a:r>
              <a:r>
                <a:rPr lang="en-US" sz="1700">
                  <a:solidFill>
                    <a:schemeClr val="dk1"/>
                  </a:solidFill>
                  <a:latin typeface="Times New Roman"/>
                  <a:ea typeface="Times New Roman"/>
                  <a:cs typeface="Times New Roman"/>
                  <a:sym typeface="Times New Roman"/>
                </a:rPr>
                <a:t> coral reefs are displayed in red.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119" name="Google Shape;119;g2e6add8db8a_0_1854"/>
            <p:cNvSpPr txBox="1"/>
            <p:nvPr/>
          </p:nvSpPr>
          <p:spPr>
            <a:xfrm>
              <a:off x="22422450" y="12557163"/>
              <a:ext cx="7638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2: A bathymetric map showing a zoomed in image of the study area of southern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1"/>
                    </a:ext>
                  </a:extLst>
                </a:rPr>
                <a:t>Florida</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2"/>
                    </a:ext>
                  </a:extLst>
                </a:rPr>
                <a:t>.</a:t>
              </a:r>
              <a:r>
                <a:rPr lang="en-US" sz="1700">
                  <a:solidFill>
                    <a:schemeClr val="dk1"/>
                  </a:solidFill>
                  <a:latin typeface="Times New Roman"/>
                  <a:ea typeface="Times New Roman"/>
                  <a:cs typeface="Times New Roman"/>
                  <a:sym typeface="Times New Roman"/>
                </a:rPr>
                <a:t> The red plot points represent the individual sample sites, collected from the ‘Global Bleaching and Environmental Data.’</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120" name="Google Shape;120;g2e6add8db8a_0_1854"/>
            <p:cNvSpPr txBox="1"/>
            <p:nvPr/>
          </p:nvSpPr>
          <p:spPr>
            <a:xfrm>
              <a:off x="143325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1800">
                <a:solidFill>
                  <a:schemeClr val="dk1"/>
                </a:solidFill>
                <a:latin typeface="Times New Roman"/>
                <a:ea typeface="Times New Roman"/>
                <a:cs typeface="Times New Roman"/>
                <a:sym typeface="Times New Roman"/>
              </a:endParaRPr>
            </a:p>
          </p:txBody>
        </p:sp>
        <p:sp>
          <p:nvSpPr>
            <p:cNvPr id="121" name="Google Shape;121;g2e6add8db8a_0_1854"/>
            <p:cNvSpPr txBox="1"/>
            <p:nvPr/>
          </p:nvSpPr>
          <p:spPr>
            <a:xfrm>
              <a:off x="224224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1800">
                <a:solidFill>
                  <a:schemeClr val="dk1"/>
                </a:solidFill>
                <a:latin typeface="Times New Roman"/>
                <a:ea typeface="Times New Roman"/>
                <a:cs typeface="Times New Roman"/>
                <a:sym typeface="Times New Roman"/>
              </a:endParaRPr>
            </a:p>
          </p:txBody>
        </p:sp>
        <p:sp>
          <p:nvSpPr>
            <p:cNvPr id="122" name="Google Shape;122;g2e6add8db8a_0_1854"/>
            <p:cNvSpPr txBox="1"/>
            <p:nvPr/>
          </p:nvSpPr>
          <p:spPr>
            <a:xfrm>
              <a:off x="224224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3"/>
                    </a:ext>
                  </a:extLst>
                </a:rPr>
                <a:t>Florida</a:t>
              </a:r>
              <a:r>
                <a:rPr lang="en-US" sz="1700">
                  <a:solidFill>
                    <a:schemeClr val="dk1"/>
                  </a:solidFill>
                  <a:latin typeface="Times New Roman"/>
                  <a:ea typeface="Times New Roman"/>
                  <a:cs typeface="Times New Roman"/>
                  <a:sym typeface="Times New Roman"/>
                </a:rPr>
                <a:t> for the years 1987 to 2018.</a:t>
              </a:r>
              <a:endParaRPr sz="1700">
                <a:solidFill>
                  <a:schemeClr val="dk1"/>
                </a:solidFill>
                <a:latin typeface="Times New Roman"/>
                <a:ea typeface="Times New Roman"/>
                <a:cs typeface="Times New Roman"/>
                <a:sym typeface="Times New Roman"/>
              </a:endParaRPr>
            </a:p>
          </p:txBody>
        </p:sp>
        <p:sp>
          <p:nvSpPr>
            <p:cNvPr id="123" name="Google Shape;123;g2e6add8db8a_0_1854"/>
            <p:cNvSpPr txBox="1"/>
            <p:nvPr/>
          </p:nvSpPr>
          <p:spPr>
            <a:xfrm>
              <a:off x="143325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4"/>
                    </a:ext>
                  </a:extLst>
                </a:rPr>
                <a:t>Florida</a:t>
              </a:r>
              <a:r>
                <a:rPr lang="en-US" sz="1700">
                  <a:solidFill>
                    <a:schemeClr val="dk1"/>
                  </a:solidFill>
                  <a:latin typeface="Times New Roman"/>
                  <a:ea typeface="Times New Roman"/>
                  <a:cs typeface="Times New Roman"/>
                  <a:sym typeface="Times New Roman"/>
                </a:rPr>
                <a:t> for the years 1987 to 2018. </a:t>
              </a:r>
              <a:endParaRPr sz="1700">
                <a:solidFill>
                  <a:schemeClr val="dk1"/>
                </a:solidFill>
                <a:latin typeface="Times New Roman"/>
                <a:ea typeface="Times New Roman"/>
                <a:cs typeface="Times New Roman"/>
                <a:sym typeface="Times New Roman"/>
              </a:endParaRPr>
            </a:p>
          </p:txBody>
        </p:sp>
      </p:grpSp>
      <p:grpSp>
        <p:nvGrpSpPr>
          <p:cNvPr id="124" name="Google Shape;124;g2e6add8db8a_0_1854"/>
          <p:cNvGrpSpPr/>
          <p:nvPr/>
        </p:nvGrpSpPr>
        <p:grpSpPr>
          <a:xfrm>
            <a:off x="690600" y="386975"/>
            <a:ext cx="42510000" cy="4395300"/>
            <a:chOff x="690600" y="386975"/>
            <a:chExt cx="42510000" cy="4395300"/>
          </a:xfrm>
        </p:grpSpPr>
        <p:sp>
          <p:nvSpPr>
            <p:cNvPr id="125" name="Google Shape;125;g2e6add8db8a_0_1854"/>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126" name="Google Shape;126;g2e6add8db8a_0_1854"/>
            <p:cNvPicPr preferRelativeResize="0"/>
            <p:nvPr/>
          </p:nvPicPr>
          <p:blipFill rotWithShape="1">
            <a:blip r:embed="rId14">
              <a:alphaModFix/>
            </a:blip>
            <a:srcRect b="0" l="0" r="0" t="0"/>
            <a:stretch/>
          </p:blipFill>
          <p:spPr>
            <a:xfrm>
              <a:off x="1152725" y="1163650"/>
              <a:ext cx="7108425" cy="2841944"/>
            </a:xfrm>
            <a:prstGeom prst="rect">
              <a:avLst/>
            </a:prstGeom>
            <a:noFill/>
            <a:ln>
              <a:noFill/>
            </a:ln>
          </p:spPr>
        </p:pic>
        <p:grpSp>
          <p:nvGrpSpPr>
            <p:cNvPr id="127" name="Google Shape;127;g2e6add8db8a_0_1854"/>
            <p:cNvGrpSpPr/>
            <p:nvPr/>
          </p:nvGrpSpPr>
          <p:grpSpPr>
            <a:xfrm>
              <a:off x="35719927" y="1480516"/>
              <a:ext cx="7021716" cy="2208220"/>
              <a:chOff x="34931901" y="5611475"/>
              <a:chExt cx="7679882" cy="2501949"/>
            </a:xfrm>
          </p:grpSpPr>
          <p:pic>
            <p:nvPicPr>
              <p:cNvPr id="128" name="Google Shape;128;g2e6add8db8a_0_1854"/>
              <p:cNvPicPr preferRelativeResize="0"/>
              <p:nvPr/>
            </p:nvPicPr>
            <p:blipFill>
              <a:blip r:embed="rId15">
                <a:alphaModFix/>
              </a:blip>
              <a:stretch>
                <a:fillRect/>
              </a:stretch>
            </p:blipFill>
            <p:spPr>
              <a:xfrm>
                <a:off x="37476813" y="5611709"/>
                <a:ext cx="2488607" cy="2501565"/>
              </a:xfrm>
              <a:prstGeom prst="rect">
                <a:avLst/>
              </a:prstGeom>
              <a:noFill/>
              <a:ln>
                <a:noFill/>
              </a:ln>
            </p:spPr>
          </p:pic>
          <p:pic>
            <p:nvPicPr>
              <p:cNvPr id="129" name="Google Shape;129;g2e6add8db8a_0_1854"/>
              <p:cNvPicPr preferRelativeResize="0"/>
              <p:nvPr/>
            </p:nvPicPr>
            <p:blipFill>
              <a:blip r:embed="rId16">
                <a:alphaModFix/>
              </a:blip>
              <a:stretch>
                <a:fillRect/>
              </a:stretch>
            </p:blipFill>
            <p:spPr>
              <a:xfrm>
                <a:off x="40123176" y="5611706"/>
                <a:ext cx="2488607" cy="2501565"/>
              </a:xfrm>
              <a:prstGeom prst="rect">
                <a:avLst/>
              </a:prstGeom>
              <a:noFill/>
              <a:ln>
                <a:noFill/>
              </a:ln>
            </p:spPr>
          </p:pic>
          <p:pic>
            <p:nvPicPr>
              <p:cNvPr id="130" name="Google Shape;130;g2e6add8db8a_0_1854"/>
              <p:cNvPicPr preferRelativeResize="0"/>
              <p:nvPr/>
            </p:nvPicPr>
            <p:blipFill>
              <a:blip r:embed="rId17">
                <a:alphaModFix/>
              </a:blip>
              <a:stretch>
                <a:fillRect/>
              </a:stretch>
            </p:blipFill>
            <p:spPr>
              <a:xfrm>
                <a:off x="34931901" y="5611475"/>
                <a:ext cx="2387172" cy="2501949"/>
              </a:xfrm>
              <a:prstGeom prst="rect">
                <a:avLst/>
              </a:prstGeom>
              <a:noFill/>
              <a:ln>
                <a:noFill/>
              </a:ln>
            </p:spPr>
          </p:pic>
        </p:grpSp>
      </p:grpSp>
      <p:grpSp>
        <p:nvGrpSpPr>
          <p:cNvPr id="131" name="Google Shape;131;g2e6add8db8a_0_1854"/>
          <p:cNvGrpSpPr/>
          <p:nvPr/>
        </p:nvGrpSpPr>
        <p:grpSpPr>
          <a:xfrm>
            <a:off x="343063" y="30112164"/>
            <a:ext cx="42992838" cy="2660229"/>
            <a:chOff x="343063" y="29998464"/>
            <a:chExt cx="42992838" cy="2660229"/>
          </a:xfrm>
        </p:grpSpPr>
        <p:grpSp>
          <p:nvGrpSpPr>
            <p:cNvPr id="132" name="Google Shape;132;g2e6add8db8a_0_1854"/>
            <p:cNvGrpSpPr/>
            <p:nvPr/>
          </p:nvGrpSpPr>
          <p:grpSpPr>
            <a:xfrm>
              <a:off x="19470270" y="30324092"/>
              <a:ext cx="5378517" cy="1958354"/>
              <a:chOff x="23373425" y="29783325"/>
              <a:chExt cx="6749300" cy="2790473"/>
            </a:xfrm>
          </p:grpSpPr>
          <p:sp>
            <p:nvSpPr>
              <p:cNvPr id="133" name="Google Shape;133;g2e6add8db8a_0_1854"/>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34" name="Google Shape;134;g2e6add8db8a_0_1854"/>
              <p:cNvPicPr preferRelativeResize="0"/>
              <p:nvPr/>
            </p:nvPicPr>
            <p:blipFill rotWithShape="1">
              <a:blip r:embed="rId18">
                <a:alphaModFix/>
              </a:blip>
              <a:srcRect b="32065" l="9324" r="6817" t="33880"/>
              <a:stretch/>
            </p:blipFill>
            <p:spPr>
              <a:xfrm>
                <a:off x="23552725" y="29905624"/>
                <a:ext cx="6570000" cy="2668174"/>
              </a:xfrm>
              <a:prstGeom prst="rect">
                <a:avLst/>
              </a:prstGeom>
              <a:noFill/>
              <a:ln>
                <a:noFill/>
              </a:ln>
            </p:spPr>
          </p:pic>
        </p:grpSp>
        <p:grpSp>
          <p:nvGrpSpPr>
            <p:cNvPr id="135" name="Google Shape;135;g2e6add8db8a_0_1854"/>
            <p:cNvGrpSpPr/>
            <p:nvPr/>
          </p:nvGrpSpPr>
          <p:grpSpPr>
            <a:xfrm>
              <a:off x="34171375" y="30324075"/>
              <a:ext cx="4028350" cy="1958399"/>
              <a:chOff x="36422913" y="29383911"/>
              <a:chExt cx="5840728" cy="3282600"/>
            </a:xfrm>
          </p:grpSpPr>
          <p:sp>
            <p:nvSpPr>
              <p:cNvPr id="136" name="Google Shape;136;g2e6add8db8a_0_1854"/>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37" name="Google Shape;137;g2e6add8db8a_0_1854"/>
              <p:cNvPicPr preferRelativeResize="0"/>
              <p:nvPr/>
            </p:nvPicPr>
            <p:blipFill rotWithShape="1">
              <a:blip r:embed="rId19">
                <a:alphaModFix/>
              </a:blip>
              <a:srcRect b="0" l="0" r="3818" t="0"/>
              <a:stretch/>
            </p:blipFill>
            <p:spPr>
              <a:xfrm>
                <a:off x="36422913" y="29645268"/>
                <a:ext cx="5840728" cy="2759890"/>
              </a:xfrm>
              <a:prstGeom prst="rect">
                <a:avLst/>
              </a:prstGeom>
              <a:noFill/>
              <a:ln>
                <a:noFill/>
              </a:ln>
            </p:spPr>
          </p:pic>
        </p:grpSp>
        <p:grpSp>
          <p:nvGrpSpPr>
            <p:cNvPr id="138" name="Google Shape;138;g2e6add8db8a_0_1854"/>
            <p:cNvGrpSpPr/>
            <p:nvPr/>
          </p:nvGrpSpPr>
          <p:grpSpPr>
            <a:xfrm>
              <a:off x="3719728" y="30099105"/>
              <a:ext cx="2658182" cy="2405638"/>
              <a:chOff x="4680750" y="29796075"/>
              <a:chExt cx="2873400" cy="2842200"/>
            </a:xfrm>
          </p:grpSpPr>
          <p:sp>
            <p:nvSpPr>
              <p:cNvPr id="139" name="Google Shape;139;g2e6add8db8a_0_1854"/>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40" name="Google Shape;140;g2e6add8db8a_0_1854"/>
              <p:cNvPicPr preferRelativeResize="0"/>
              <p:nvPr/>
            </p:nvPicPr>
            <p:blipFill>
              <a:blip r:embed="rId20">
                <a:alphaModFix/>
              </a:blip>
              <a:stretch>
                <a:fillRect/>
              </a:stretch>
            </p:blipFill>
            <p:spPr>
              <a:xfrm>
                <a:off x="4680750" y="29796075"/>
                <a:ext cx="2766993" cy="2780825"/>
              </a:xfrm>
              <a:prstGeom prst="rect">
                <a:avLst/>
              </a:prstGeom>
              <a:noFill/>
              <a:ln>
                <a:noFill/>
              </a:ln>
            </p:spPr>
          </p:pic>
        </p:grpSp>
        <p:pic>
          <p:nvPicPr>
            <p:cNvPr id="141" name="Google Shape;141;g2e6add8db8a_0_1854"/>
            <p:cNvPicPr preferRelativeResize="0"/>
            <p:nvPr/>
          </p:nvPicPr>
          <p:blipFill rotWithShape="1">
            <a:blip r:embed="rId21">
              <a:alphaModFix/>
            </a:blip>
            <a:srcRect b="0" l="13635" r="13605" t="0"/>
            <a:stretch/>
          </p:blipFill>
          <p:spPr>
            <a:xfrm>
              <a:off x="343063" y="30100390"/>
              <a:ext cx="3102498" cy="2405760"/>
            </a:xfrm>
            <a:prstGeom prst="rect">
              <a:avLst/>
            </a:prstGeom>
            <a:noFill/>
            <a:ln>
              <a:noFill/>
            </a:ln>
          </p:spPr>
        </p:pic>
        <p:grpSp>
          <p:nvGrpSpPr>
            <p:cNvPr id="142" name="Google Shape;142;g2e6add8db8a_0_1854"/>
            <p:cNvGrpSpPr/>
            <p:nvPr/>
          </p:nvGrpSpPr>
          <p:grpSpPr>
            <a:xfrm>
              <a:off x="6652213" y="30408368"/>
              <a:ext cx="5254802" cy="1840412"/>
              <a:chOff x="7760525" y="26638775"/>
              <a:chExt cx="6089700" cy="2174400"/>
            </a:xfrm>
          </p:grpSpPr>
          <p:sp>
            <p:nvSpPr>
              <p:cNvPr id="143" name="Google Shape;143;g2e6add8db8a_0_1854"/>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44" name="Google Shape;144;g2e6add8db8a_0_1854"/>
              <p:cNvPicPr preferRelativeResize="0"/>
              <p:nvPr/>
            </p:nvPicPr>
            <p:blipFill>
              <a:blip r:embed="rId22">
                <a:alphaModFix/>
              </a:blip>
              <a:stretch>
                <a:fillRect/>
              </a:stretch>
            </p:blipFill>
            <p:spPr>
              <a:xfrm>
                <a:off x="7827475" y="26713100"/>
                <a:ext cx="5943600" cy="1981200"/>
              </a:xfrm>
              <a:prstGeom prst="rect">
                <a:avLst/>
              </a:prstGeom>
              <a:noFill/>
              <a:ln>
                <a:noFill/>
              </a:ln>
            </p:spPr>
          </p:pic>
        </p:grpSp>
        <p:grpSp>
          <p:nvGrpSpPr>
            <p:cNvPr id="145" name="Google Shape;145;g2e6add8db8a_0_1854"/>
            <p:cNvGrpSpPr/>
            <p:nvPr/>
          </p:nvGrpSpPr>
          <p:grpSpPr>
            <a:xfrm>
              <a:off x="12181106" y="30342454"/>
              <a:ext cx="7015057" cy="1918873"/>
              <a:chOff x="13919500" y="30068700"/>
              <a:chExt cx="7960800" cy="2267100"/>
            </a:xfrm>
          </p:grpSpPr>
          <p:sp>
            <p:nvSpPr>
              <p:cNvPr id="146" name="Google Shape;146;g2e6add8db8a_0_1854"/>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47" name="Google Shape;147;g2e6add8db8a_0_1854"/>
              <p:cNvPicPr preferRelativeResize="0"/>
              <p:nvPr/>
            </p:nvPicPr>
            <p:blipFill>
              <a:blip r:embed="rId23">
                <a:alphaModFix/>
              </a:blip>
              <a:stretch>
                <a:fillRect/>
              </a:stretch>
            </p:blipFill>
            <p:spPr>
              <a:xfrm>
                <a:off x="13971813" y="30129975"/>
                <a:ext cx="7850353" cy="2174400"/>
              </a:xfrm>
              <a:prstGeom prst="rect">
                <a:avLst/>
              </a:prstGeom>
              <a:noFill/>
              <a:ln>
                <a:noFill/>
              </a:ln>
            </p:spPr>
          </p:pic>
        </p:grpSp>
        <p:pic>
          <p:nvPicPr>
            <p:cNvPr id="148" name="Google Shape;148;g2e6add8db8a_0_1854"/>
            <p:cNvPicPr preferRelativeResize="0"/>
            <p:nvPr/>
          </p:nvPicPr>
          <p:blipFill>
            <a:blip r:embed="rId24">
              <a:alphaModFix/>
            </a:blip>
            <a:stretch>
              <a:fillRect/>
            </a:stretch>
          </p:blipFill>
          <p:spPr>
            <a:xfrm>
              <a:off x="25122888" y="30342325"/>
              <a:ext cx="5037150" cy="1919125"/>
            </a:xfrm>
            <a:prstGeom prst="rect">
              <a:avLst/>
            </a:prstGeom>
            <a:noFill/>
            <a:ln>
              <a:noFill/>
            </a:ln>
          </p:spPr>
        </p:pic>
        <p:grpSp>
          <p:nvGrpSpPr>
            <p:cNvPr id="149" name="Google Shape;149;g2e6add8db8a_0_1854"/>
            <p:cNvGrpSpPr/>
            <p:nvPr/>
          </p:nvGrpSpPr>
          <p:grpSpPr>
            <a:xfrm>
              <a:off x="30434131" y="29998464"/>
              <a:ext cx="3463162" cy="2660229"/>
              <a:chOff x="27498250" y="22300925"/>
              <a:chExt cx="5758500" cy="4563000"/>
            </a:xfrm>
          </p:grpSpPr>
          <p:sp>
            <p:nvSpPr>
              <p:cNvPr id="150" name="Google Shape;150;g2e6add8db8a_0_1854"/>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1" name="Google Shape;151;g2e6add8db8a_0_1854"/>
              <p:cNvPicPr preferRelativeResize="0"/>
              <p:nvPr/>
            </p:nvPicPr>
            <p:blipFill>
              <a:blip r:embed="rId25">
                <a:alphaModFix/>
              </a:blip>
              <a:stretch>
                <a:fillRect/>
              </a:stretch>
            </p:blipFill>
            <p:spPr>
              <a:xfrm>
                <a:off x="27515275" y="22349000"/>
                <a:ext cx="5715000" cy="4514850"/>
              </a:xfrm>
              <a:prstGeom prst="rect">
                <a:avLst/>
              </a:prstGeom>
              <a:noFill/>
              <a:ln>
                <a:noFill/>
              </a:ln>
            </p:spPr>
          </p:pic>
        </p:grpSp>
        <p:grpSp>
          <p:nvGrpSpPr>
            <p:cNvPr id="152" name="Google Shape;152;g2e6add8db8a_0_1854"/>
            <p:cNvGrpSpPr/>
            <p:nvPr/>
          </p:nvGrpSpPr>
          <p:grpSpPr>
            <a:xfrm>
              <a:off x="38473804" y="30369040"/>
              <a:ext cx="4862096" cy="1919056"/>
              <a:chOff x="27726025" y="27063425"/>
              <a:chExt cx="6253500" cy="2691900"/>
            </a:xfrm>
          </p:grpSpPr>
          <p:sp>
            <p:nvSpPr>
              <p:cNvPr id="153" name="Google Shape;153;g2e6add8db8a_0_1854"/>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4" name="Google Shape;154;g2e6add8db8a_0_1854"/>
              <p:cNvPicPr preferRelativeResize="0"/>
              <p:nvPr/>
            </p:nvPicPr>
            <p:blipFill rotWithShape="1">
              <a:blip r:embed="rId26">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85" name="Shape 585"/>
        <p:cNvGrpSpPr/>
        <p:nvPr/>
      </p:nvGrpSpPr>
      <p:grpSpPr>
        <a:xfrm>
          <a:off x="0" y="0"/>
          <a:ext cx="0" cy="0"/>
          <a:chOff x="0" y="0"/>
          <a:chExt cx="0" cy="0"/>
        </a:xfrm>
      </p:grpSpPr>
      <p:grpSp>
        <p:nvGrpSpPr>
          <p:cNvPr id="586" name="Google Shape;586;g2e6add8db8a_0_333"/>
          <p:cNvGrpSpPr/>
          <p:nvPr/>
        </p:nvGrpSpPr>
        <p:grpSpPr>
          <a:xfrm>
            <a:off x="-242462" y="-95250"/>
            <a:ext cx="44376100" cy="33108900"/>
            <a:chOff x="-242462" y="-95250"/>
            <a:chExt cx="44376100" cy="33108900"/>
          </a:xfrm>
        </p:grpSpPr>
        <p:pic>
          <p:nvPicPr>
            <p:cNvPr id="587" name="Google Shape;587;g2e6add8db8a_0_333"/>
            <p:cNvPicPr preferRelativeResize="0"/>
            <p:nvPr/>
          </p:nvPicPr>
          <p:blipFill>
            <a:blip r:embed="rId3">
              <a:alphaModFix amt="61000"/>
            </a:blip>
            <a:stretch>
              <a:fillRect/>
            </a:stretch>
          </p:blipFill>
          <p:spPr>
            <a:xfrm>
              <a:off x="-242462" y="-95250"/>
              <a:ext cx="44376100" cy="33108900"/>
            </a:xfrm>
            <a:prstGeom prst="rect">
              <a:avLst/>
            </a:prstGeom>
            <a:noFill/>
            <a:ln>
              <a:noFill/>
            </a:ln>
          </p:spPr>
        </p:pic>
        <p:sp>
          <p:nvSpPr>
            <p:cNvPr id="588" name="Google Shape;588;g2e6add8db8a_0_333"/>
            <p:cNvSpPr txBox="1"/>
            <p:nvPr/>
          </p:nvSpPr>
          <p:spPr>
            <a:xfrm>
              <a:off x="3289050" y="4713300"/>
              <a:ext cx="37313100" cy="2349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100">
                  <a:solidFill>
                    <a:schemeClr val="dk1"/>
                  </a:solidFill>
                  <a:latin typeface="Times New Roman"/>
                  <a:ea typeface="Times New Roman"/>
                  <a:cs typeface="Times New Roman"/>
                  <a:sym typeface="Times New Roman"/>
                </a:rPr>
                <a:t>Acknowledgements</a:t>
              </a:r>
              <a:endParaRPr b="0" i="0" sz="101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Times New Roman"/>
                <a:ea typeface="Times New Roman"/>
                <a:cs typeface="Times New Roman"/>
                <a:sym typeface="Times New Roman"/>
              </a:endParaRPr>
            </a:p>
          </p:txBody>
        </p:sp>
      </p:grpSp>
      <p:sp>
        <p:nvSpPr>
          <p:cNvPr id="589" name="Google Shape;589;g2e6add8db8a_0_333"/>
          <p:cNvSpPr txBox="1"/>
          <p:nvPr/>
        </p:nvSpPr>
        <p:spPr>
          <a:xfrm>
            <a:off x="21850525" y="11647850"/>
            <a:ext cx="18769800" cy="1053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b="1" lang="en-US" sz="10000">
                <a:solidFill>
                  <a:schemeClr val="dk1"/>
                </a:solidFill>
                <a:latin typeface="Times New Roman"/>
                <a:ea typeface="Times New Roman"/>
                <a:cs typeface="Times New Roman"/>
                <a:sym typeface="Times New Roman"/>
              </a:rPr>
              <a:t>Mahalo nui loa!</a:t>
            </a:r>
            <a:endParaRPr b="1" sz="10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b="1"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7500">
                <a:solidFill>
                  <a:schemeClr val="dk1"/>
                </a:solidFill>
                <a:latin typeface="Times New Roman"/>
                <a:ea typeface="Times New Roman"/>
                <a:cs typeface="Times New Roman"/>
                <a:sym typeface="Times New Roman"/>
              </a:rPr>
              <a:t>Kelly Gaither</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7500">
                <a:solidFill>
                  <a:schemeClr val="dk1"/>
                </a:solidFill>
                <a:latin typeface="Times New Roman"/>
                <a:ea typeface="Times New Roman"/>
                <a:cs typeface="Times New Roman"/>
                <a:sym typeface="Times New Roman"/>
              </a:rPr>
              <a:t>Kahoalii Keahi-Wood</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7500">
                <a:solidFill>
                  <a:schemeClr val="dk1"/>
                </a:solidFill>
                <a:latin typeface="Times New Roman"/>
                <a:ea typeface="Times New Roman"/>
                <a:cs typeface="Times New Roman"/>
                <a:sym typeface="Times New Roman"/>
              </a:rPr>
              <a:t>Alexis-Rachelle Ramelb</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7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b="1" lang="en-US" sz="10000">
                <a:solidFill>
                  <a:schemeClr val="dk1"/>
                </a:solidFill>
                <a:latin typeface="Times New Roman"/>
                <a:ea typeface="Times New Roman"/>
                <a:cs typeface="Times New Roman"/>
                <a:sym typeface="Times New Roman"/>
              </a:rPr>
              <a:t>Questions?</a:t>
            </a:r>
            <a:endParaRPr sz="7500">
              <a:solidFill>
                <a:schemeClr val="dk1"/>
              </a:solidFill>
              <a:latin typeface="Times New Roman"/>
              <a:ea typeface="Times New Roman"/>
              <a:cs typeface="Times New Roman"/>
              <a:sym typeface="Times New Roman"/>
            </a:endParaRPr>
          </a:p>
        </p:txBody>
      </p:sp>
      <p:grpSp>
        <p:nvGrpSpPr>
          <p:cNvPr id="590" name="Google Shape;590;g2e6add8db8a_0_333"/>
          <p:cNvGrpSpPr/>
          <p:nvPr/>
        </p:nvGrpSpPr>
        <p:grpSpPr>
          <a:xfrm>
            <a:off x="5152615" y="7520142"/>
            <a:ext cx="16983096" cy="18959339"/>
            <a:chOff x="5419419" y="11673050"/>
            <a:chExt cx="13492569" cy="15710424"/>
          </a:xfrm>
        </p:grpSpPr>
        <p:grpSp>
          <p:nvGrpSpPr>
            <p:cNvPr id="591" name="Google Shape;591;g2e6add8db8a_0_333"/>
            <p:cNvGrpSpPr/>
            <p:nvPr/>
          </p:nvGrpSpPr>
          <p:grpSpPr>
            <a:xfrm>
              <a:off x="13533470" y="18704054"/>
              <a:ext cx="5378517" cy="1958354"/>
              <a:chOff x="23373425" y="29783325"/>
              <a:chExt cx="6749300" cy="2790473"/>
            </a:xfrm>
          </p:grpSpPr>
          <p:sp>
            <p:nvSpPr>
              <p:cNvPr id="592" name="Google Shape;592;g2e6add8db8a_0_333"/>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93" name="Google Shape;593;g2e6add8db8a_0_333"/>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594" name="Google Shape;594;g2e6add8db8a_0_333"/>
            <p:cNvGrpSpPr/>
            <p:nvPr/>
          </p:nvGrpSpPr>
          <p:grpSpPr>
            <a:xfrm>
              <a:off x="7166612" y="25425075"/>
              <a:ext cx="4028350" cy="1958399"/>
              <a:chOff x="36422913" y="29383911"/>
              <a:chExt cx="5840728" cy="3282600"/>
            </a:xfrm>
          </p:grpSpPr>
          <p:sp>
            <p:nvSpPr>
              <p:cNvPr id="595" name="Google Shape;595;g2e6add8db8a_0_333"/>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96" name="Google Shape;596;g2e6add8db8a_0_333"/>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597" name="Google Shape;597;g2e6add8db8a_0_333"/>
            <p:cNvGrpSpPr/>
            <p:nvPr/>
          </p:nvGrpSpPr>
          <p:grpSpPr>
            <a:xfrm>
              <a:off x="7131804" y="15182336"/>
              <a:ext cx="2910754" cy="2964983"/>
              <a:chOff x="4680750" y="29796075"/>
              <a:chExt cx="2873400" cy="2842200"/>
            </a:xfrm>
          </p:grpSpPr>
          <p:sp>
            <p:nvSpPr>
              <p:cNvPr id="598" name="Google Shape;598;g2e6add8db8a_0_333"/>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99" name="Google Shape;599;g2e6add8db8a_0_333"/>
              <p:cNvPicPr preferRelativeResize="0"/>
              <p:nvPr/>
            </p:nvPicPr>
            <p:blipFill>
              <a:blip r:embed="rId6">
                <a:alphaModFix/>
              </a:blip>
              <a:stretch>
                <a:fillRect/>
              </a:stretch>
            </p:blipFill>
            <p:spPr>
              <a:xfrm>
                <a:off x="4680750" y="29796075"/>
                <a:ext cx="2766993" cy="2780825"/>
              </a:xfrm>
              <a:prstGeom prst="rect">
                <a:avLst/>
              </a:prstGeom>
              <a:noFill/>
              <a:ln>
                <a:noFill/>
              </a:ln>
            </p:spPr>
          </p:pic>
        </p:grpSp>
        <p:grpSp>
          <p:nvGrpSpPr>
            <p:cNvPr id="600" name="Google Shape;600;g2e6add8db8a_0_333"/>
            <p:cNvGrpSpPr/>
            <p:nvPr/>
          </p:nvGrpSpPr>
          <p:grpSpPr>
            <a:xfrm>
              <a:off x="6913775" y="11673050"/>
              <a:ext cx="10619311" cy="2660225"/>
              <a:chOff x="6856050" y="11965375"/>
              <a:chExt cx="10619311" cy="2660225"/>
            </a:xfrm>
          </p:grpSpPr>
          <p:pic>
            <p:nvPicPr>
              <p:cNvPr id="601" name="Google Shape;601;g2e6add8db8a_0_333"/>
              <p:cNvPicPr preferRelativeResize="0"/>
              <p:nvPr/>
            </p:nvPicPr>
            <p:blipFill rotWithShape="1">
              <a:blip r:embed="rId7">
                <a:alphaModFix/>
              </a:blip>
              <a:srcRect b="0" l="0" r="0" t="0"/>
              <a:stretch/>
            </p:blipFill>
            <p:spPr>
              <a:xfrm>
                <a:off x="6856050" y="11965375"/>
                <a:ext cx="6303786" cy="2660225"/>
              </a:xfrm>
              <a:prstGeom prst="rect">
                <a:avLst/>
              </a:prstGeom>
              <a:noFill/>
              <a:ln>
                <a:noFill/>
              </a:ln>
            </p:spPr>
          </p:pic>
          <p:pic>
            <p:nvPicPr>
              <p:cNvPr id="602" name="Google Shape;602;g2e6add8db8a_0_333"/>
              <p:cNvPicPr preferRelativeResize="0"/>
              <p:nvPr/>
            </p:nvPicPr>
            <p:blipFill rotWithShape="1">
              <a:blip r:embed="rId8">
                <a:alphaModFix/>
              </a:blip>
              <a:srcRect b="0" l="13635" r="13605" t="0"/>
              <a:stretch/>
            </p:blipFill>
            <p:spPr>
              <a:xfrm>
                <a:off x="14372863" y="12092615"/>
                <a:ext cx="3102498" cy="2405760"/>
              </a:xfrm>
              <a:prstGeom prst="rect">
                <a:avLst/>
              </a:prstGeom>
              <a:noFill/>
              <a:ln>
                <a:noFill/>
              </a:ln>
            </p:spPr>
          </p:pic>
        </p:grpSp>
        <p:grpSp>
          <p:nvGrpSpPr>
            <p:cNvPr id="603" name="Google Shape;603;g2e6add8db8a_0_333"/>
            <p:cNvGrpSpPr/>
            <p:nvPr/>
          </p:nvGrpSpPr>
          <p:grpSpPr>
            <a:xfrm>
              <a:off x="11255588" y="15384489"/>
              <a:ext cx="5754158" cy="2268334"/>
              <a:chOff x="7760525" y="26638775"/>
              <a:chExt cx="6089700" cy="2174400"/>
            </a:xfrm>
          </p:grpSpPr>
          <p:sp>
            <p:nvSpPr>
              <p:cNvPr id="604" name="Google Shape;604;g2e6add8db8a_0_333"/>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05" name="Google Shape;605;g2e6add8db8a_0_333"/>
              <p:cNvPicPr preferRelativeResize="0"/>
              <p:nvPr/>
            </p:nvPicPr>
            <p:blipFill>
              <a:blip r:embed="rId9">
                <a:alphaModFix/>
              </a:blip>
              <a:stretch>
                <a:fillRect/>
              </a:stretch>
            </p:blipFill>
            <p:spPr>
              <a:xfrm>
                <a:off x="7827475" y="26713100"/>
                <a:ext cx="5943600" cy="1981200"/>
              </a:xfrm>
              <a:prstGeom prst="rect">
                <a:avLst/>
              </a:prstGeom>
              <a:noFill/>
              <a:ln>
                <a:noFill/>
              </a:ln>
            </p:spPr>
          </p:pic>
        </p:grpSp>
        <p:grpSp>
          <p:nvGrpSpPr>
            <p:cNvPr id="606" name="Google Shape;606;g2e6add8db8a_0_333"/>
            <p:cNvGrpSpPr/>
            <p:nvPr/>
          </p:nvGrpSpPr>
          <p:grpSpPr>
            <a:xfrm>
              <a:off x="5419419" y="18723779"/>
              <a:ext cx="7015057" cy="1918873"/>
              <a:chOff x="13919500" y="30068700"/>
              <a:chExt cx="7960800" cy="2267100"/>
            </a:xfrm>
          </p:grpSpPr>
          <p:sp>
            <p:nvSpPr>
              <p:cNvPr id="607" name="Google Shape;607;g2e6add8db8a_0_333"/>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08" name="Google Shape;608;g2e6add8db8a_0_333"/>
              <p:cNvPicPr preferRelativeResize="0"/>
              <p:nvPr/>
            </p:nvPicPr>
            <p:blipFill>
              <a:blip r:embed="rId10">
                <a:alphaModFix/>
              </a:blip>
              <a:stretch>
                <a:fillRect/>
              </a:stretch>
            </p:blipFill>
            <p:spPr>
              <a:xfrm>
                <a:off x="13971813" y="30129975"/>
                <a:ext cx="7850353" cy="2174400"/>
              </a:xfrm>
              <a:prstGeom prst="rect">
                <a:avLst/>
              </a:prstGeom>
              <a:noFill/>
              <a:ln>
                <a:noFill/>
              </a:ln>
            </p:spPr>
          </p:pic>
        </p:grpSp>
        <p:pic>
          <p:nvPicPr>
            <p:cNvPr id="609" name="Google Shape;609;g2e6add8db8a_0_333"/>
            <p:cNvPicPr preferRelativeResize="0"/>
            <p:nvPr/>
          </p:nvPicPr>
          <p:blipFill>
            <a:blip r:embed="rId11">
              <a:alphaModFix/>
            </a:blip>
            <a:stretch>
              <a:fillRect/>
            </a:stretch>
          </p:blipFill>
          <p:spPr>
            <a:xfrm>
              <a:off x="7361663" y="22074300"/>
              <a:ext cx="5037150" cy="1919125"/>
            </a:xfrm>
            <a:prstGeom prst="rect">
              <a:avLst/>
            </a:prstGeom>
            <a:noFill/>
            <a:ln>
              <a:noFill/>
            </a:ln>
          </p:spPr>
        </p:pic>
        <p:grpSp>
          <p:nvGrpSpPr>
            <p:cNvPr id="610" name="Google Shape;610;g2e6add8db8a_0_333"/>
            <p:cNvGrpSpPr/>
            <p:nvPr/>
          </p:nvGrpSpPr>
          <p:grpSpPr>
            <a:xfrm>
              <a:off x="13506569" y="21703751"/>
              <a:ext cx="3463162" cy="2660229"/>
              <a:chOff x="27498250" y="22300925"/>
              <a:chExt cx="5758500" cy="4563000"/>
            </a:xfrm>
          </p:grpSpPr>
          <p:sp>
            <p:nvSpPr>
              <p:cNvPr id="611" name="Google Shape;611;g2e6add8db8a_0_333"/>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12" name="Google Shape;612;g2e6add8db8a_0_333"/>
              <p:cNvPicPr preferRelativeResize="0"/>
              <p:nvPr/>
            </p:nvPicPr>
            <p:blipFill>
              <a:blip r:embed="rId12">
                <a:alphaModFix/>
              </a:blip>
              <a:stretch>
                <a:fillRect/>
              </a:stretch>
            </p:blipFill>
            <p:spPr>
              <a:xfrm>
                <a:off x="27515275" y="22349000"/>
                <a:ext cx="5715000" cy="4514850"/>
              </a:xfrm>
              <a:prstGeom prst="rect">
                <a:avLst/>
              </a:prstGeom>
              <a:noFill/>
              <a:ln>
                <a:noFill/>
              </a:ln>
            </p:spPr>
          </p:pic>
        </p:grpSp>
        <p:grpSp>
          <p:nvGrpSpPr>
            <p:cNvPr id="613" name="Google Shape;613;g2e6add8db8a_0_333"/>
            <p:cNvGrpSpPr/>
            <p:nvPr/>
          </p:nvGrpSpPr>
          <p:grpSpPr>
            <a:xfrm>
              <a:off x="12302704" y="25444740"/>
              <a:ext cx="4862096" cy="1919056"/>
              <a:chOff x="27726025" y="27063425"/>
              <a:chExt cx="6253500" cy="2691900"/>
            </a:xfrm>
          </p:grpSpPr>
          <p:sp>
            <p:nvSpPr>
              <p:cNvPr id="614" name="Google Shape;614;g2e6add8db8a_0_333"/>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15" name="Google Shape;615;g2e6add8db8a_0_333"/>
              <p:cNvPicPr preferRelativeResize="0"/>
              <p:nvPr/>
            </p:nvPicPr>
            <p:blipFill rotWithShape="1">
              <a:blip r:embed="rId13">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8" name="Shape 158"/>
        <p:cNvGrpSpPr/>
        <p:nvPr/>
      </p:nvGrpSpPr>
      <p:grpSpPr>
        <a:xfrm>
          <a:off x="0" y="0"/>
          <a:ext cx="0" cy="0"/>
          <a:chOff x="0" y="0"/>
          <a:chExt cx="0" cy="0"/>
        </a:xfrm>
      </p:grpSpPr>
      <p:pic>
        <p:nvPicPr>
          <p:cNvPr id="159" name="Google Shape;159;g2e6add8db8a_0_1218"/>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160" name="Google Shape;160;g2e6add8db8a_0_1218"/>
          <p:cNvGrpSpPr/>
          <p:nvPr/>
        </p:nvGrpSpPr>
        <p:grpSpPr>
          <a:xfrm>
            <a:off x="343063" y="30112164"/>
            <a:ext cx="42992838" cy="2660229"/>
            <a:chOff x="343063" y="29998464"/>
            <a:chExt cx="42992838" cy="2660229"/>
          </a:xfrm>
        </p:grpSpPr>
        <p:grpSp>
          <p:nvGrpSpPr>
            <p:cNvPr id="161" name="Google Shape;161;g2e6add8db8a_0_1218"/>
            <p:cNvGrpSpPr/>
            <p:nvPr/>
          </p:nvGrpSpPr>
          <p:grpSpPr>
            <a:xfrm>
              <a:off x="19470270" y="30324092"/>
              <a:ext cx="5378517" cy="1958354"/>
              <a:chOff x="23373425" y="29783325"/>
              <a:chExt cx="6749300" cy="2790473"/>
            </a:xfrm>
          </p:grpSpPr>
          <p:sp>
            <p:nvSpPr>
              <p:cNvPr id="162" name="Google Shape;162;g2e6add8db8a_0_1218"/>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63" name="Google Shape;163;g2e6add8db8a_0_1218"/>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164" name="Google Shape;164;g2e6add8db8a_0_1218"/>
            <p:cNvGrpSpPr/>
            <p:nvPr/>
          </p:nvGrpSpPr>
          <p:grpSpPr>
            <a:xfrm>
              <a:off x="34171375" y="30324075"/>
              <a:ext cx="4028350" cy="1958399"/>
              <a:chOff x="36422913" y="29383911"/>
              <a:chExt cx="5840728" cy="3282600"/>
            </a:xfrm>
          </p:grpSpPr>
          <p:sp>
            <p:nvSpPr>
              <p:cNvPr id="165" name="Google Shape;165;g2e6add8db8a_0_1218"/>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66" name="Google Shape;166;g2e6add8db8a_0_1218"/>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167" name="Google Shape;167;g2e6add8db8a_0_1218"/>
            <p:cNvGrpSpPr/>
            <p:nvPr/>
          </p:nvGrpSpPr>
          <p:grpSpPr>
            <a:xfrm>
              <a:off x="3719728" y="30099105"/>
              <a:ext cx="2658182" cy="2405638"/>
              <a:chOff x="4680750" y="29796075"/>
              <a:chExt cx="2873400" cy="2842200"/>
            </a:xfrm>
          </p:grpSpPr>
          <p:sp>
            <p:nvSpPr>
              <p:cNvPr id="168" name="Google Shape;168;g2e6add8db8a_0_1218"/>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9" name="Google Shape;169;g2e6add8db8a_0_1218"/>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170" name="Google Shape;170;g2e6add8db8a_0_1218"/>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171" name="Google Shape;171;g2e6add8db8a_0_1218"/>
            <p:cNvGrpSpPr/>
            <p:nvPr/>
          </p:nvGrpSpPr>
          <p:grpSpPr>
            <a:xfrm>
              <a:off x="6652213" y="30408368"/>
              <a:ext cx="5254802" cy="1840412"/>
              <a:chOff x="7760525" y="26638775"/>
              <a:chExt cx="6089700" cy="2174400"/>
            </a:xfrm>
          </p:grpSpPr>
          <p:sp>
            <p:nvSpPr>
              <p:cNvPr id="172" name="Google Shape;172;g2e6add8db8a_0_1218"/>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3" name="Google Shape;173;g2e6add8db8a_0_1218"/>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174" name="Google Shape;174;g2e6add8db8a_0_1218"/>
            <p:cNvGrpSpPr/>
            <p:nvPr/>
          </p:nvGrpSpPr>
          <p:grpSpPr>
            <a:xfrm>
              <a:off x="12181106" y="30342454"/>
              <a:ext cx="7015057" cy="1918873"/>
              <a:chOff x="13919500" y="30068700"/>
              <a:chExt cx="7960800" cy="2267100"/>
            </a:xfrm>
          </p:grpSpPr>
          <p:sp>
            <p:nvSpPr>
              <p:cNvPr id="175" name="Google Shape;175;g2e6add8db8a_0_1218"/>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6" name="Google Shape;176;g2e6add8db8a_0_1218"/>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177" name="Google Shape;177;g2e6add8db8a_0_1218"/>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178" name="Google Shape;178;g2e6add8db8a_0_1218"/>
            <p:cNvGrpSpPr/>
            <p:nvPr/>
          </p:nvGrpSpPr>
          <p:grpSpPr>
            <a:xfrm>
              <a:off x="30434131" y="29998464"/>
              <a:ext cx="3463162" cy="2660229"/>
              <a:chOff x="27498250" y="22300925"/>
              <a:chExt cx="5758500" cy="4563000"/>
            </a:xfrm>
          </p:grpSpPr>
          <p:sp>
            <p:nvSpPr>
              <p:cNvPr id="179" name="Google Shape;179;g2e6add8db8a_0_1218"/>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80" name="Google Shape;180;g2e6add8db8a_0_1218"/>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181" name="Google Shape;181;g2e6add8db8a_0_1218"/>
            <p:cNvGrpSpPr/>
            <p:nvPr/>
          </p:nvGrpSpPr>
          <p:grpSpPr>
            <a:xfrm>
              <a:off x="38473804" y="30369040"/>
              <a:ext cx="4862096" cy="1919056"/>
              <a:chOff x="27726025" y="27063425"/>
              <a:chExt cx="6253500" cy="2691900"/>
            </a:xfrm>
          </p:grpSpPr>
          <p:sp>
            <p:nvSpPr>
              <p:cNvPr id="182" name="Google Shape;182;g2e6add8db8a_0_1218"/>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83" name="Google Shape;183;g2e6add8db8a_0_1218"/>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nvGrpSpPr>
          <p:cNvPr id="184" name="Google Shape;184;g2e6add8db8a_0_1218"/>
          <p:cNvGrpSpPr/>
          <p:nvPr/>
        </p:nvGrpSpPr>
        <p:grpSpPr>
          <a:xfrm>
            <a:off x="343063" y="30112164"/>
            <a:ext cx="42992838" cy="2660229"/>
            <a:chOff x="343063" y="29998464"/>
            <a:chExt cx="42992838" cy="2660229"/>
          </a:xfrm>
        </p:grpSpPr>
        <p:grpSp>
          <p:nvGrpSpPr>
            <p:cNvPr id="185" name="Google Shape;185;g2e6add8db8a_0_1218"/>
            <p:cNvGrpSpPr/>
            <p:nvPr/>
          </p:nvGrpSpPr>
          <p:grpSpPr>
            <a:xfrm>
              <a:off x="19470270" y="30324092"/>
              <a:ext cx="5378517" cy="1958354"/>
              <a:chOff x="23373425" y="29783325"/>
              <a:chExt cx="6749300" cy="2790473"/>
            </a:xfrm>
          </p:grpSpPr>
          <p:sp>
            <p:nvSpPr>
              <p:cNvPr id="186" name="Google Shape;186;g2e6add8db8a_0_1218"/>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87" name="Google Shape;187;g2e6add8db8a_0_1218"/>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188" name="Google Shape;188;g2e6add8db8a_0_1218"/>
            <p:cNvGrpSpPr/>
            <p:nvPr/>
          </p:nvGrpSpPr>
          <p:grpSpPr>
            <a:xfrm>
              <a:off x="34171375" y="30324075"/>
              <a:ext cx="4028350" cy="1958399"/>
              <a:chOff x="36422913" y="29383911"/>
              <a:chExt cx="5840728" cy="3282600"/>
            </a:xfrm>
          </p:grpSpPr>
          <p:sp>
            <p:nvSpPr>
              <p:cNvPr id="189" name="Google Shape;189;g2e6add8db8a_0_1218"/>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90" name="Google Shape;190;g2e6add8db8a_0_1218"/>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191" name="Google Shape;191;g2e6add8db8a_0_1218"/>
            <p:cNvGrpSpPr/>
            <p:nvPr/>
          </p:nvGrpSpPr>
          <p:grpSpPr>
            <a:xfrm>
              <a:off x="3719728" y="30099105"/>
              <a:ext cx="2658182" cy="2405638"/>
              <a:chOff x="4680750" y="29796075"/>
              <a:chExt cx="2873400" cy="2842200"/>
            </a:xfrm>
          </p:grpSpPr>
          <p:sp>
            <p:nvSpPr>
              <p:cNvPr id="192" name="Google Shape;192;g2e6add8db8a_0_1218"/>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93" name="Google Shape;193;g2e6add8db8a_0_1218"/>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194" name="Google Shape;194;g2e6add8db8a_0_1218"/>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195" name="Google Shape;195;g2e6add8db8a_0_1218"/>
            <p:cNvGrpSpPr/>
            <p:nvPr/>
          </p:nvGrpSpPr>
          <p:grpSpPr>
            <a:xfrm>
              <a:off x="6652213" y="30408368"/>
              <a:ext cx="5254802" cy="1840412"/>
              <a:chOff x="7760525" y="26638775"/>
              <a:chExt cx="6089700" cy="2174400"/>
            </a:xfrm>
          </p:grpSpPr>
          <p:sp>
            <p:nvSpPr>
              <p:cNvPr id="196" name="Google Shape;196;g2e6add8db8a_0_1218"/>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97" name="Google Shape;197;g2e6add8db8a_0_1218"/>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198" name="Google Shape;198;g2e6add8db8a_0_1218"/>
            <p:cNvGrpSpPr/>
            <p:nvPr/>
          </p:nvGrpSpPr>
          <p:grpSpPr>
            <a:xfrm>
              <a:off x="12181106" y="30342454"/>
              <a:ext cx="7015057" cy="1918873"/>
              <a:chOff x="13919500" y="30068700"/>
              <a:chExt cx="7960800" cy="2267100"/>
            </a:xfrm>
          </p:grpSpPr>
          <p:sp>
            <p:nvSpPr>
              <p:cNvPr id="199" name="Google Shape;199;g2e6add8db8a_0_1218"/>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0" name="Google Shape;200;g2e6add8db8a_0_1218"/>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201" name="Google Shape;201;g2e6add8db8a_0_1218"/>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202" name="Google Shape;202;g2e6add8db8a_0_1218"/>
            <p:cNvGrpSpPr/>
            <p:nvPr/>
          </p:nvGrpSpPr>
          <p:grpSpPr>
            <a:xfrm>
              <a:off x="30434131" y="29998464"/>
              <a:ext cx="3463162" cy="2660229"/>
              <a:chOff x="27498250" y="22300925"/>
              <a:chExt cx="5758500" cy="4563000"/>
            </a:xfrm>
          </p:grpSpPr>
          <p:sp>
            <p:nvSpPr>
              <p:cNvPr id="203" name="Google Shape;203;g2e6add8db8a_0_1218"/>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4" name="Google Shape;204;g2e6add8db8a_0_1218"/>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205" name="Google Shape;205;g2e6add8db8a_0_1218"/>
            <p:cNvGrpSpPr/>
            <p:nvPr/>
          </p:nvGrpSpPr>
          <p:grpSpPr>
            <a:xfrm>
              <a:off x="38473804" y="30369040"/>
              <a:ext cx="4862096" cy="1919056"/>
              <a:chOff x="27726025" y="27063425"/>
              <a:chExt cx="6253500" cy="2691900"/>
            </a:xfrm>
          </p:grpSpPr>
          <p:sp>
            <p:nvSpPr>
              <p:cNvPr id="206" name="Google Shape;206;g2e6add8db8a_0_1218"/>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7" name="Google Shape;207;g2e6add8db8a_0_1218"/>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sp>
        <p:nvSpPr>
          <p:cNvPr id="208" name="Google Shape;208;g2e6add8db8a_0_1218"/>
          <p:cNvSpPr txBox="1"/>
          <p:nvPr/>
        </p:nvSpPr>
        <p:spPr>
          <a:xfrm>
            <a:off x="3135450" y="6123275"/>
            <a:ext cx="37620300" cy="221889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10500">
                <a:solidFill>
                  <a:schemeClr val="dk1"/>
                </a:solidFill>
                <a:latin typeface="Times New Roman"/>
                <a:ea typeface="Times New Roman"/>
                <a:cs typeface="Times New Roman"/>
                <a:sym typeface="Times New Roman"/>
              </a:rPr>
              <a:t>Introduction</a:t>
            </a:r>
            <a:endParaRPr b="1" i="0" sz="10500" u="none" cap="none" strike="noStrike">
              <a:solidFill>
                <a:srgbClr val="000000"/>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rPr lang="en-US" sz="80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5"/>
                  </a:ext>
                </a:extLst>
              </a:rPr>
              <a:t>an </a:t>
            </a:r>
            <a:r>
              <a:rPr lang="en-US" sz="80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a:t>
            </a:r>
            <a:r>
              <a:rPr lang="en-US" sz="8600">
                <a:solidFill>
                  <a:schemeClr val="dk1"/>
                </a:solidFill>
                <a:latin typeface="Times New Roman"/>
                <a:ea typeface="Times New Roman"/>
                <a:cs typeface="Times New Roman"/>
                <a:sym typeface="Times New Roman"/>
              </a:rPr>
              <a:t> </a:t>
            </a:r>
            <a:endParaRPr sz="8600">
              <a:solidFill>
                <a:schemeClr val="dk1"/>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6"/>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7"/>
                  </a:ext>
                </a:extLst>
              </a:rPr>
              <a:t>1</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8"/>
                  </a:ext>
                </a:extLst>
              </a:rPr>
              <a:t>. Changes such as the </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9"/>
                  </a:ext>
                </a:extLst>
              </a:rPr>
              <a:t>water</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0"/>
                  </a:ext>
                </a:extLst>
              </a:rPr>
              <a:t> temperature or pH levels can lead to the gradual loss of vibrant coral reefs, leaving behind graveyards of white, ‘bleached’ coral skeletons</a:t>
            </a:r>
            <a:r>
              <a:rPr baseline="30000"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1"/>
                  </a:ext>
                </a:extLst>
              </a:rPr>
              <a:t>1</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2"/>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3"/>
                  </a:ext>
                </a:extLst>
              </a:rPr>
              <a:t>2</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4"/>
                  </a:ext>
                </a:extLst>
              </a:rPr>
              <a:t>.</a:t>
            </a:r>
            <a:endParaRPr sz="8000">
              <a:solidFill>
                <a:schemeClr val="dk1"/>
              </a:solidFill>
              <a:latin typeface="Times New Roman"/>
              <a:ea typeface="Times New Roman"/>
              <a:cs typeface="Times New Roman"/>
              <a:sym typeface="Times New Roman"/>
            </a:endParaRPr>
          </a:p>
        </p:txBody>
      </p:sp>
      <p:grpSp>
        <p:nvGrpSpPr>
          <p:cNvPr id="209" name="Google Shape;209;g2e6add8db8a_0_1218"/>
          <p:cNvGrpSpPr/>
          <p:nvPr/>
        </p:nvGrpSpPr>
        <p:grpSpPr>
          <a:xfrm>
            <a:off x="690600" y="386975"/>
            <a:ext cx="42510000" cy="4395300"/>
            <a:chOff x="690600" y="386975"/>
            <a:chExt cx="42510000" cy="4395300"/>
          </a:xfrm>
        </p:grpSpPr>
        <p:sp>
          <p:nvSpPr>
            <p:cNvPr id="210" name="Google Shape;210;g2e6add8db8a_0_1218"/>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211" name="Google Shape;211;g2e6add8db8a_0_1218"/>
            <p:cNvPicPr preferRelativeResize="0"/>
            <p:nvPr/>
          </p:nvPicPr>
          <p:blipFill rotWithShape="1">
            <a:blip r:embed="rId13">
              <a:alphaModFix/>
            </a:blip>
            <a:srcRect b="0" l="0" r="0" t="0"/>
            <a:stretch/>
          </p:blipFill>
          <p:spPr>
            <a:xfrm>
              <a:off x="1152725" y="1163650"/>
              <a:ext cx="7108425" cy="2841944"/>
            </a:xfrm>
            <a:prstGeom prst="rect">
              <a:avLst/>
            </a:prstGeom>
            <a:noFill/>
            <a:ln>
              <a:noFill/>
            </a:ln>
          </p:spPr>
        </p:pic>
        <p:grpSp>
          <p:nvGrpSpPr>
            <p:cNvPr id="212" name="Google Shape;212;g2e6add8db8a_0_1218"/>
            <p:cNvGrpSpPr/>
            <p:nvPr/>
          </p:nvGrpSpPr>
          <p:grpSpPr>
            <a:xfrm>
              <a:off x="35719927" y="1480516"/>
              <a:ext cx="7021716" cy="2208220"/>
              <a:chOff x="34931901" y="5611475"/>
              <a:chExt cx="7679882" cy="2501949"/>
            </a:xfrm>
          </p:grpSpPr>
          <p:pic>
            <p:nvPicPr>
              <p:cNvPr id="213" name="Google Shape;213;g2e6add8db8a_0_1218"/>
              <p:cNvPicPr preferRelativeResize="0"/>
              <p:nvPr/>
            </p:nvPicPr>
            <p:blipFill>
              <a:blip r:embed="rId14">
                <a:alphaModFix/>
              </a:blip>
              <a:stretch>
                <a:fillRect/>
              </a:stretch>
            </p:blipFill>
            <p:spPr>
              <a:xfrm>
                <a:off x="37476813" y="5611709"/>
                <a:ext cx="2488607" cy="2501565"/>
              </a:xfrm>
              <a:prstGeom prst="rect">
                <a:avLst/>
              </a:prstGeom>
              <a:noFill/>
              <a:ln>
                <a:noFill/>
              </a:ln>
            </p:spPr>
          </p:pic>
          <p:pic>
            <p:nvPicPr>
              <p:cNvPr id="214" name="Google Shape;214;g2e6add8db8a_0_1218"/>
              <p:cNvPicPr preferRelativeResize="0"/>
              <p:nvPr/>
            </p:nvPicPr>
            <p:blipFill>
              <a:blip r:embed="rId15">
                <a:alphaModFix/>
              </a:blip>
              <a:stretch>
                <a:fillRect/>
              </a:stretch>
            </p:blipFill>
            <p:spPr>
              <a:xfrm>
                <a:off x="40123176" y="5611706"/>
                <a:ext cx="2488607" cy="2501565"/>
              </a:xfrm>
              <a:prstGeom prst="rect">
                <a:avLst/>
              </a:prstGeom>
              <a:noFill/>
              <a:ln>
                <a:noFill/>
              </a:ln>
            </p:spPr>
          </p:pic>
          <p:pic>
            <p:nvPicPr>
              <p:cNvPr id="215" name="Google Shape;215;g2e6add8db8a_0_1218"/>
              <p:cNvPicPr preferRelativeResize="0"/>
              <p:nvPr/>
            </p:nvPicPr>
            <p:blipFill>
              <a:blip r:embed="rId16">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9" name="Shape 219"/>
        <p:cNvGrpSpPr/>
        <p:nvPr/>
      </p:nvGrpSpPr>
      <p:grpSpPr>
        <a:xfrm>
          <a:off x="0" y="0"/>
          <a:ext cx="0" cy="0"/>
          <a:chOff x="0" y="0"/>
          <a:chExt cx="0" cy="0"/>
        </a:xfrm>
      </p:grpSpPr>
      <p:pic>
        <p:nvPicPr>
          <p:cNvPr id="220" name="Google Shape;220;g2e6add8db8a_0_1145"/>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221" name="Google Shape;221;g2e6add8db8a_0_1145"/>
          <p:cNvGrpSpPr/>
          <p:nvPr/>
        </p:nvGrpSpPr>
        <p:grpSpPr>
          <a:xfrm>
            <a:off x="343063" y="30112164"/>
            <a:ext cx="42992838" cy="2660229"/>
            <a:chOff x="343063" y="29998464"/>
            <a:chExt cx="42992838" cy="2660229"/>
          </a:xfrm>
        </p:grpSpPr>
        <p:grpSp>
          <p:nvGrpSpPr>
            <p:cNvPr id="222" name="Google Shape;222;g2e6add8db8a_0_1145"/>
            <p:cNvGrpSpPr/>
            <p:nvPr/>
          </p:nvGrpSpPr>
          <p:grpSpPr>
            <a:xfrm>
              <a:off x="19470270" y="30324092"/>
              <a:ext cx="5378517" cy="1958354"/>
              <a:chOff x="23373425" y="29783325"/>
              <a:chExt cx="6749300" cy="2790473"/>
            </a:xfrm>
          </p:grpSpPr>
          <p:sp>
            <p:nvSpPr>
              <p:cNvPr id="223" name="Google Shape;223;g2e6add8db8a_0_1145"/>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24" name="Google Shape;224;g2e6add8db8a_0_1145"/>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225" name="Google Shape;225;g2e6add8db8a_0_1145"/>
            <p:cNvGrpSpPr/>
            <p:nvPr/>
          </p:nvGrpSpPr>
          <p:grpSpPr>
            <a:xfrm>
              <a:off x="34171375" y="30324075"/>
              <a:ext cx="4028350" cy="1958399"/>
              <a:chOff x="36422913" y="29383911"/>
              <a:chExt cx="5840728" cy="3282600"/>
            </a:xfrm>
          </p:grpSpPr>
          <p:sp>
            <p:nvSpPr>
              <p:cNvPr id="226" name="Google Shape;226;g2e6add8db8a_0_1145"/>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27" name="Google Shape;227;g2e6add8db8a_0_1145"/>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228" name="Google Shape;228;g2e6add8db8a_0_1145"/>
            <p:cNvGrpSpPr/>
            <p:nvPr/>
          </p:nvGrpSpPr>
          <p:grpSpPr>
            <a:xfrm>
              <a:off x="3719728" y="30099105"/>
              <a:ext cx="2658182" cy="2405638"/>
              <a:chOff x="4680750" y="29796075"/>
              <a:chExt cx="2873400" cy="2842200"/>
            </a:xfrm>
          </p:grpSpPr>
          <p:sp>
            <p:nvSpPr>
              <p:cNvPr id="229" name="Google Shape;229;g2e6add8db8a_0_1145"/>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0" name="Google Shape;230;g2e6add8db8a_0_1145"/>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231" name="Google Shape;231;g2e6add8db8a_0_1145"/>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232" name="Google Shape;232;g2e6add8db8a_0_1145"/>
            <p:cNvGrpSpPr/>
            <p:nvPr/>
          </p:nvGrpSpPr>
          <p:grpSpPr>
            <a:xfrm>
              <a:off x="6652213" y="30408368"/>
              <a:ext cx="5254802" cy="1840412"/>
              <a:chOff x="7760525" y="26638775"/>
              <a:chExt cx="6089700" cy="2174400"/>
            </a:xfrm>
          </p:grpSpPr>
          <p:sp>
            <p:nvSpPr>
              <p:cNvPr id="233" name="Google Shape;233;g2e6add8db8a_0_1145"/>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4" name="Google Shape;234;g2e6add8db8a_0_1145"/>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235" name="Google Shape;235;g2e6add8db8a_0_1145"/>
            <p:cNvGrpSpPr/>
            <p:nvPr/>
          </p:nvGrpSpPr>
          <p:grpSpPr>
            <a:xfrm>
              <a:off x="12181106" y="30342454"/>
              <a:ext cx="7015057" cy="1918873"/>
              <a:chOff x="13919500" y="30068700"/>
              <a:chExt cx="7960800" cy="2267100"/>
            </a:xfrm>
          </p:grpSpPr>
          <p:sp>
            <p:nvSpPr>
              <p:cNvPr id="236" name="Google Shape;236;g2e6add8db8a_0_1145"/>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7" name="Google Shape;237;g2e6add8db8a_0_1145"/>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238" name="Google Shape;238;g2e6add8db8a_0_1145"/>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239" name="Google Shape;239;g2e6add8db8a_0_1145"/>
            <p:cNvGrpSpPr/>
            <p:nvPr/>
          </p:nvGrpSpPr>
          <p:grpSpPr>
            <a:xfrm>
              <a:off x="30434131" y="29998464"/>
              <a:ext cx="3463162" cy="2660229"/>
              <a:chOff x="27498250" y="22300925"/>
              <a:chExt cx="5758500" cy="4563000"/>
            </a:xfrm>
          </p:grpSpPr>
          <p:sp>
            <p:nvSpPr>
              <p:cNvPr id="240" name="Google Shape;240;g2e6add8db8a_0_1145"/>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41" name="Google Shape;241;g2e6add8db8a_0_1145"/>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242" name="Google Shape;242;g2e6add8db8a_0_1145"/>
            <p:cNvGrpSpPr/>
            <p:nvPr/>
          </p:nvGrpSpPr>
          <p:grpSpPr>
            <a:xfrm>
              <a:off x="38473804" y="30369040"/>
              <a:ext cx="4862096" cy="1919056"/>
              <a:chOff x="27726025" y="27063425"/>
              <a:chExt cx="6253500" cy="2691900"/>
            </a:xfrm>
          </p:grpSpPr>
          <p:sp>
            <p:nvSpPr>
              <p:cNvPr id="243" name="Google Shape;243;g2e6add8db8a_0_1145"/>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44" name="Google Shape;244;g2e6add8db8a_0_1145"/>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sp>
        <p:nvSpPr>
          <p:cNvPr id="245" name="Google Shape;245;g2e6add8db8a_0_1145"/>
          <p:cNvSpPr txBox="1"/>
          <p:nvPr/>
        </p:nvSpPr>
        <p:spPr>
          <a:xfrm>
            <a:off x="3135450" y="6123275"/>
            <a:ext cx="37620300" cy="5914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10500" u="none" cap="none" strike="noStrike">
                <a:solidFill>
                  <a:schemeClr val="dk1"/>
                </a:solidFill>
                <a:latin typeface="Times New Roman"/>
                <a:ea typeface="Times New Roman"/>
                <a:cs typeface="Times New Roman"/>
                <a:sym typeface="Times New Roman"/>
              </a:rPr>
              <a:t>Research Question</a:t>
            </a:r>
            <a:endParaRPr b="1" sz="10500">
              <a:solidFill>
                <a:schemeClr val="dk1"/>
              </a:solidFill>
              <a:latin typeface="Times New Roman"/>
              <a:ea typeface="Times New Roman"/>
              <a:cs typeface="Times New Roman"/>
              <a:sym typeface="Times New Roman"/>
            </a:endParaRPr>
          </a:p>
          <a:p>
            <a:pPr indent="0" lvl="0" marL="400050" marR="0" rtl="0" algn="l">
              <a:lnSpc>
                <a:spcPct val="100000"/>
              </a:lnSpc>
              <a:spcBef>
                <a:spcPts val="0"/>
              </a:spcBef>
              <a:spcAft>
                <a:spcPts val="0"/>
              </a:spcAft>
              <a:buClr>
                <a:srgbClr val="000000"/>
              </a:buClr>
              <a:buSzPts val="10000"/>
              <a:buFont typeface="Arial"/>
              <a:buNone/>
            </a:pPr>
            <a:r>
              <a:rPr lang="en-US" sz="81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8100">
              <a:solidFill>
                <a:schemeClr val="dk1"/>
              </a:solidFill>
              <a:latin typeface="Times New Roman"/>
              <a:ea typeface="Times New Roman"/>
              <a:cs typeface="Times New Roman"/>
              <a:sym typeface="Times New Roman"/>
            </a:endParaRPr>
          </a:p>
        </p:txBody>
      </p:sp>
      <p:sp>
        <p:nvSpPr>
          <p:cNvPr id="246" name="Google Shape;246;g2e6add8db8a_0_1145"/>
          <p:cNvSpPr txBox="1"/>
          <p:nvPr/>
        </p:nvSpPr>
        <p:spPr>
          <a:xfrm>
            <a:off x="3135450" y="13821625"/>
            <a:ext cx="37620300" cy="14179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10500" u="none" cap="none" strike="noStrike">
                <a:solidFill>
                  <a:schemeClr val="dk1"/>
                </a:solidFill>
                <a:latin typeface="Times New Roman"/>
                <a:ea typeface="Times New Roman"/>
                <a:cs typeface="Times New Roman"/>
                <a:sym typeface="Times New Roman"/>
              </a:rPr>
              <a:t>Methods</a:t>
            </a:r>
            <a:endParaRPr b="1" sz="10500">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7800">
                <a:solidFill>
                  <a:schemeClr val="dk1"/>
                </a:solidFill>
                <a:latin typeface="Times New Roman"/>
                <a:ea typeface="Times New Roman"/>
                <a:cs typeface="Times New Roman"/>
                <a:sym typeface="Times New Roman"/>
              </a:rPr>
              <a:t>3</a:t>
            </a:r>
            <a:endParaRPr baseline="30000" sz="7800">
              <a:solidFill>
                <a:schemeClr val="dk1"/>
              </a:solidFill>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7800">
                <a:solidFill>
                  <a:schemeClr val="dk1"/>
                </a:solidFill>
                <a:latin typeface="Times New Roman"/>
                <a:ea typeface="Times New Roman"/>
                <a:cs typeface="Times New Roman"/>
                <a:sym typeface="Times New Roman"/>
              </a:rPr>
              <a:t>4</a:t>
            </a:r>
            <a:endParaRPr sz="7800">
              <a:solidFill>
                <a:schemeClr val="dk1"/>
              </a:solidFill>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Data was curated using R Studio, TACC Analysis Portal, Lonestar6 and Frontera </a:t>
            </a:r>
            <a:r>
              <a:rPr lang="en-US" sz="78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5"/>
                  </a:ext>
                </a:extLst>
              </a:rPr>
              <a:t>Supercomputer</a:t>
            </a:r>
            <a:r>
              <a:rPr lang="en-US" sz="7800">
                <a:solidFill>
                  <a:schemeClr val="dk1"/>
                </a:solidFill>
                <a:latin typeface="Times New Roman"/>
                <a:ea typeface="Times New Roman"/>
                <a:cs typeface="Times New Roman"/>
                <a:sym typeface="Times New Roman"/>
              </a:rPr>
              <a:t>s, and Microsoft Excel</a:t>
            </a:r>
            <a:endParaRPr sz="7800">
              <a:solidFill>
                <a:schemeClr val="dk1"/>
              </a:solidFill>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7800">
              <a:latin typeface="Times New Roman"/>
              <a:ea typeface="Times New Roman"/>
              <a:cs typeface="Times New Roman"/>
              <a:sym typeface="Times New Roman"/>
            </a:endParaRPr>
          </a:p>
        </p:txBody>
      </p:sp>
      <p:grpSp>
        <p:nvGrpSpPr>
          <p:cNvPr id="247" name="Google Shape;247;g2e6add8db8a_0_1145"/>
          <p:cNvGrpSpPr/>
          <p:nvPr/>
        </p:nvGrpSpPr>
        <p:grpSpPr>
          <a:xfrm>
            <a:off x="690600" y="386975"/>
            <a:ext cx="42510000" cy="4395300"/>
            <a:chOff x="690600" y="386975"/>
            <a:chExt cx="42510000" cy="4395300"/>
          </a:xfrm>
        </p:grpSpPr>
        <p:sp>
          <p:nvSpPr>
            <p:cNvPr id="248" name="Google Shape;248;g2e6add8db8a_0_1145"/>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249" name="Google Shape;249;g2e6add8db8a_0_1145"/>
            <p:cNvPicPr preferRelativeResize="0"/>
            <p:nvPr/>
          </p:nvPicPr>
          <p:blipFill rotWithShape="1">
            <a:blip r:embed="rId13">
              <a:alphaModFix/>
            </a:blip>
            <a:srcRect b="0" l="0" r="0" t="0"/>
            <a:stretch/>
          </p:blipFill>
          <p:spPr>
            <a:xfrm>
              <a:off x="1152725" y="1163650"/>
              <a:ext cx="7108425" cy="2841944"/>
            </a:xfrm>
            <a:prstGeom prst="rect">
              <a:avLst/>
            </a:prstGeom>
            <a:noFill/>
            <a:ln>
              <a:noFill/>
            </a:ln>
          </p:spPr>
        </p:pic>
        <p:grpSp>
          <p:nvGrpSpPr>
            <p:cNvPr id="250" name="Google Shape;250;g2e6add8db8a_0_1145"/>
            <p:cNvGrpSpPr/>
            <p:nvPr/>
          </p:nvGrpSpPr>
          <p:grpSpPr>
            <a:xfrm>
              <a:off x="35719927" y="1480516"/>
              <a:ext cx="7021716" cy="2208220"/>
              <a:chOff x="34931901" y="5611475"/>
              <a:chExt cx="7679882" cy="2501949"/>
            </a:xfrm>
          </p:grpSpPr>
          <p:pic>
            <p:nvPicPr>
              <p:cNvPr id="251" name="Google Shape;251;g2e6add8db8a_0_1145"/>
              <p:cNvPicPr preferRelativeResize="0"/>
              <p:nvPr/>
            </p:nvPicPr>
            <p:blipFill>
              <a:blip r:embed="rId14">
                <a:alphaModFix/>
              </a:blip>
              <a:stretch>
                <a:fillRect/>
              </a:stretch>
            </p:blipFill>
            <p:spPr>
              <a:xfrm>
                <a:off x="37476813" y="5611709"/>
                <a:ext cx="2488607" cy="2501565"/>
              </a:xfrm>
              <a:prstGeom prst="rect">
                <a:avLst/>
              </a:prstGeom>
              <a:noFill/>
              <a:ln>
                <a:noFill/>
              </a:ln>
            </p:spPr>
          </p:pic>
          <p:pic>
            <p:nvPicPr>
              <p:cNvPr id="252" name="Google Shape;252;g2e6add8db8a_0_1145"/>
              <p:cNvPicPr preferRelativeResize="0"/>
              <p:nvPr/>
            </p:nvPicPr>
            <p:blipFill>
              <a:blip r:embed="rId15">
                <a:alphaModFix/>
              </a:blip>
              <a:stretch>
                <a:fillRect/>
              </a:stretch>
            </p:blipFill>
            <p:spPr>
              <a:xfrm>
                <a:off x="40123176" y="5611706"/>
                <a:ext cx="2488607" cy="2501565"/>
              </a:xfrm>
              <a:prstGeom prst="rect">
                <a:avLst/>
              </a:prstGeom>
              <a:noFill/>
              <a:ln>
                <a:noFill/>
              </a:ln>
            </p:spPr>
          </p:pic>
          <p:pic>
            <p:nvPicPr>
              <p:cNvPr id="253" name="Google Shape;253;g2e6add8db8a_0_1145"/>
              <p:cNvPicPr preferRelativeResize="0"/>
              <p:nvPr/>
            </p:nvPicPr>
            <p:blipFill>
              <a:blip r:embed="rId16">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57" name="Shape 257"/>
        <p:cNvGrpSpPr/>
        <p:nvPr/>
      </p:nvGrpSpPr>
      <p:grpSpPr>
        <a:xfrm>
          <a:off x="0" y="0"/>
          <a:ext cx="0" cy="0"/>
          <a:chOff x="0" y="0"/>
          <a:chExt cx="0" cy="0"/>
        </a:xfrm>
      </p:grpSpPr>
      <p:grpSp>
        <p:nvGrpSpPr>
          <p:cNvPr id="258" name="Google Shape;258;g2e6add8db8a_0_1256"/>
          <p:cNvGrpSpPr/>
          <p:nvPr/>
        </p:nvGrpSpPr>
        <p:grpSpPr>
          <a:xfrm>
            <a:off x="-242450" y="-190250"/>
            <a:ext cx="44376100" cy="33298900"/>
            <a:chOff x="-242450" y="-190250"/>
            <a:chExt cx="44376100" cy="33298900"/>
          </a:xfrm>
        </p:grpSpPr>
        <p:pic>
          <p:nvPicPr>
            <p:cNvPr id="259" name="Google Shape;259;g2e6add8db8a_0_1256"/>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260" name="Google Shape;260;g2e6add8db8a_0_1256"/>
            <p:cNvGrpSpPr/>
            <p:nvPr/>
          </p:nvGrpSpPr>
          <p:grpSpPr>
            <a:xfrm>
              <a:off x="343063" y="30112164"/>
              <a:ext cx="42992838" cy="2660229"/>
              <a:chOff x="343063" y="29998464"/>
              <a:chExt cx="42992838" cy="2660229"/>
            </a:xfrm>
          </p:grpSpPr>
          <p:grpSp>
            <p:nvGrpSpPr>
              <p:cNvPr id="261" name="Google Shape;261;g2e6add8db8a_0_1256"/>
              <p:cNvGrpSpPr/>
              <p:nvPr/>
            </p:nvGrpSpPr>
            <p:grpSpPr>
              <a:xfrm>
                <a:off x="19470270" y="30324092"/>
                <a:ext cx="5378517" cy="1958354"/>
                <a:chOff x="23373425" y="29783325"/>
                <a:chExt cx="6749300" cy="2790473"/>
              </a:xfrm>
            </p:grpSpPr>
            <p:sp>
              <p:nvSpPr>
                <p:cNvPr id="262" name="Google Shape;262;g2e6add8db8a_0_1256"/>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63" name="Google Shape;263;g2e6add8db8a_0_1256"/>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264" name="Google Shape;264;g2e6add8db8a_0_1256"/>
              <p:cNvGrpSpPr/>
              <p:nvPr/>
            </p:nvGrpSpPr>
            <p:grpSpPr>
              <a:xfrm>
                <a:off x="34171375" y="30324075"/>
                <a:ext cx="4028350" cy="1958399"/>
                <a:chOff x="36422913" y="29383911"/>
                <a:chExt cx="5840728" cy="3282600"/>
              </a:xfrm>
            </p:grpSpPr>
            <p:sp>
              <p:nvSpPr>
                <p:cNvPr id="265" name="Google Shape;265;g2e6add8db8a_0_1256"/>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66" name="Google Shape;266;g2e6add8db8a_0_1256"/>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267" name="Google Shape;267;g2e6add8db8a_0_1256"/>
              <p:cNvGrpSpPr/>
              <p:nvPr/>
            </p:nvGrpSpPr>
            <p:grpSpPr>
              <a:xfrm>
                <a:off x="3719728" y="30099105"/>
                <a:ext cx="2658182" cy="2405638"/>
                <a:chOff x="4680750" y="29796075"/>
                <a:chExt cx="2873400" cy="2842200"/>
              </a:xfrm>
            </p:grpSpPr>
            <p:sp>
              <p:nvSpPr>
                <p:cNvPr id="268" name="Google Shape;268;g2e6add8db8a_0_1256"/>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69" name="Google Shape;269;g2e6add8db8a_0_1256"/>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270" name="Google Shape;270;g2e6add8db8a_0_1256"/>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271" name="Google Shape;271;g2e6add8db8a_0_1256"/>
              <p:cNvGrpSpPr/>
              <p:nvPr/>
            </p:nvGrpSpPr>
            <p:grpSpPr>
              <a:xfrm>
                <a:off x="6652213" y="30408368"/>
                <a:ext cx="5254802" cy="1840412"/>
                <a:chOff x="7760525" y="26638775"/>
                <a:chExt cx="6089700" cy="2174400"/>
              </a:xfrm>
            </p:grpSpPr>
            <p:sp>
              <p:nvSpPr>
                <p:cNvPr id="272" name="Google Shape;272;g2e6add8db8a_0_1256"/>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73" name="Google Shape;273;g2e6add8db8a_0_1256"/>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274" name="Google Shape;274;g2e6add8db8a_0_1256"/>
              <p:cNvGrpSpPr/>
              <p:nvPr/>
            </p:nvGrpSpPr>
            <p:grpSpPr>
              <a:xfrm>
                <a:off x="12181106" y="30342454"/>
                <a:ext cx="7015057" cy="1918873"/>
                <a:chOff x="13919500" y="30068700"/>
                <a:chExt cx="7960800" cy="2267100"/>
              </a:xfrm>
            </p:grpSpPr>
            <p:sp>
              <p:nvSpPr>
                <p:cNvPr id="275" name="Google Shape;275;g2e6add8db8a_0_1256"/>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76" name="Google Shape;276;g2e6add8db8a_0_1256"/>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277" name="Google Shape;277;g2e6add8db8a_0_1256"/>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278" name="Google Shape;278;g2e6add8db8a_0_1256"/>
              <p:cNvGrpSpPr/>
              <p:nvPr/>
            </p:nvGrpSpPr>
            <p:grpSpPr>
              <a:xfrm>
                <a:off x="30434131" y="29998464"/>
                <a:ext cx="3463162" cy="2660229"/>
                <a:chOff x="27498250" y="22300925"/>
                <a:chExt cx="5758500" cy="4563000"/>
              </a:xfrm>
            </p:grpSpPr>
            <p:sp>
              <p:nvSpPr>
                <p:cNvPr id="279" name="Google Shape;279;g2e6add8db8a_0_1256"/>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80" name="Google Shape;280;g2e6add8db8a_0_1256"/>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281" name="Google Shape;281;g2e6add8db8a_0_1256"/>
              <p:cNvGrpSpPr/>
              <p:nvPr/>
            </p:nvGrpSpPr>
            <p:grpSpPr>
              <a:xfrm>
                <a:off x="38473804" y="30369040"/>
                <a:ext cx="4862096" cy="1919056"/>
                <a:chOff x="27726025" y="27063425"/>
                <a:chExt cx="6253500" cy="2691900"/>
              </a:xfrm>
            </p:grpSpPr>
            <p:sp>
              <p:nvSpPr>
                <p:cNvPr id="282" name="Google Shape;282;g2e6add8db8a_0_1256"/>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83" name="Google Shape;283;g2e6add8db8a_0_1256"/>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grpSp>
        <p:nvGrpSpPr>
          <p:cNvPr id="284" name="Google Shape;284;g2e6add8db8a_0_1256"/>
          <p:cNvGrpSpPr/>
          <p:nvPr/>
        </p:nvGrpSpPr>
        <p:grpSpPr>
          <a:xfrm>
            <a:off x="3134725" y="6380875"/>
            <a:ext cx="37620300" cy="21811800"/>
            <a:chOff x="3134725" y="6380875"/>
            <a:chExt cx="37620300" cy="21811800"/>
          </a:xfrm>
        </p:grpSpPr>
        <p:grpSp>
          <p:nvGrpSpPr>
            <p:cNvPr id="285" name="Google Shape;285;g2e6add8db8a_0_1256"/>
            <p:cNvGrpSpPr/>
            <p:nvPr/>
          </p:nvGrpSpPr>
          <p:grpSpPr>
            <a:xfrm>
              <a:off x="3134725" y="6380875"/>
              <a:ext cx="37620300" cy="21811800"/>
              <a:chOff x="3134725" y="6380875"/>
              <a:chExt cx="37620300" cy="21811800"/>
            </a:xfrm>
          </p:grpSpPr>
          <p:sp>
            <p:nvSpPr>
              <p:cNvPr id="286" name="Google Shape;286;g2e6add8db8a_0_1256"/>
              <p:cNvSpPr txBox="1"/>
              <p:nvPr/>
            </p:nvSpPr>
            <p:spPr>
              <a:xfrm>
                <a:off x="3134725" y="6380875"/>
                <a:ext cx="37620300" cy="2181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000">
                    <a:solidFill>
                      <a:schemeClr val="dk1"/>
                    </a:solidFill>
                    <a:latin typeface="Times New Roman"/>
                    <a:ea typeface="Times New Roman"/>
                    <a:cs typeface="Times New Roman"/>
                    <a:sym typeface="Times New Roman"/>
                  </a:rPr>
                  <a:t>Florida Sample Sites</a:t>
                </a:r>
                <a:endParaRPr b="0" i="0" sz="100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Figure 1: A bathymetric map showing the entire state of Florida. The area of study for Florida’s coral reefs are displayed in red. </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 Note: For the purpose of this research investigation, the outlier plot points (red points that are located on land areas) are </a:t>
                </a:r>
                <a:r>
                  <a:rPr lang="en-US" sz="5400">
                    <a:solidFill>
                      <a:schemeClr val="dk1"/>
                    </a:solidFill>
                    <a:latin typeface="Times New Roman"/>
                    <a:ea typeface="Times New Roman"/>
                    <a:cs typeface="Times New Roman"/>
                    <a:sym typeface="Times New Roman"/>
                  </a:rPr>
                  <a:t>omitted</a:t>
                </a:r>
                <a:r>
                  <a:rPr lang="en-US" sz="5400">
                    <a:solidFill>
                      <a:schemeClr val="dk1"/>
                    </a:solidFill>
                    <a:latin typeface="Times New Roman"/>
                    <a:ea typeface="Times New Roman"/>
                    <a:cs typeface="Times New Roman"/>
                    <a:sym typeface="Times New Roman"/>
                  </a:rPr>
                  <a:t>.</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Figure 2: A bathymetric map showing a zoomed in image of the study area of southern Florida. The red plot points represent the individual sample sites, collected from the ‘Global Bleaching and Environmental Data.’</a:t>
                </a:r>
                <a:r>
                  <a:rPr lang="en-US" sz="5400">
                    <a:solidFill>
                      <a:schemeClr val="dk1"/>
                    </a:solidFill>
                    <a:latin typeface="Times New Roman"/>
                    <a:ea typeface="Times New Roman"/>
                    <a:cs typeface="Times New Roman"/>
                    <a:sym typeface="Times New Roman"/>
                  </a:rPr>
                  <a:t> </a:t>
                </a:r>
                <a:endParaRPr sz="5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  * Note: For the purpose of this research investigation, the outlier plot points (red points that are located on land areas) are omitted.</a:t>
                </a:r>
                <a:endParaRPr sz="5400">
                  <a:solidFill>
                    <a:schemeClr val="dk1"/>
                  </a:solidFill>
                  <a:latin typeface="Times New Roman"/>
                  <a:ea typeface="Times New Roman"/>
                  <a:cs typeface="Times New Roman"/>
                  <a:sym typeface="Times New Roman"/>
                </a:endParaRPr>
              </a:p>
            </p:txBody>
          </p:sp>
          <p:grpSp>
            <p:nvGrpSpPr>
              <p:cNvPr id="287" name="Google Shape;287;g2e6add8db8a_0_1256"/>
              <p:cNvGrpSpPr/>
              <p:nvPr/>
            </p:nvGrpSpPr>
            <p:grpSpPr>
              <a:xfrm>
                <a:off x="4113450" y="8812132"/>
                <a:ext cx="35662846" cy="11503407"/>
                <a:chOff x="14135497" y="6370536"/>
                <a:chExt cx="16000200" cy="5674250"/>
              </a:xfrm>
            </p:grpSpPr>
            <p:sp>
              <p:nvSpPr>
                <p:cNvPr id="288" name="Google Shape;288;g2e6add8db8a_0_1256"/>
                <p:cNvSpPr/>
                <p:nvPr/>
              </p:nvSpPr>
              <p:spPr>
                <a:xfrm>
                  <a:off x="21727660" y="6370536"/>
                  <a:ext cx="2297400" cy="1753800"/>
                </a:xfrm>
                <a:prstGeom prst="round2SameRect">
                  <a:avLst>
                    <a:gd fmla="val 16667" name="adj1"/>
                    <a:gd fmla="val 0" name="adj2"/>
                  </a:avLst>
                </a:prstGeom>
                <a:solidFill>
                  <a:srgbClr val="5A919F"/>
                </a:solidFill>
                <a:ln cap="flat" cmpd="sng" w="9525">
                  <a:solidFill>
                    <a:srgbClr val="5A91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9" name="Google Shape;289;g2e6add8db8a_0_1256"/>
                <p:cNvSpPr/>
                <p:nvPr/>
              </p:nvSpPr>
              <p:spPr>
                <a:xfrm>
                  <a:off x="14135497" y="6370536"/>
                  <a:ext cx="2297400" cy="1753800"/>
                </a:xfrm>
                <a:prstGeom prst="round2SameRect">
                  <a:avLst>
                    <a:gd fmla="val 16667" name="adj1"/>
                    <a:gd fmla="val 0" name="adj2"/>
                  </a:avLst>
                </a:prstGeom>
                <a:solidFill>
                  <a:srgbClr val="5A919F"/>
                </a:solidFill>
                <a:ln cap="flat" cmpd="sng" w="9525">
                  <a:solidFill>
                    <a:srgbClr val="5A91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0" name="Google Shape;290;g2e6add8db8a_0_1256"/>
                <p:cNvSpPr/>
                <p:nvPr/>
              </p:nvSpPr>
              <p:spPr>
                <a:xfrm>
                  <a:off x="14135497" y="6860787"/>
                  <a:ext cx="16000200" cy="5184000"/>
                </a:xfrm>
                <a:prstGeom prst="rect">
                  <a:avLst/>
                </a:prstGeom>
                <a:solidFill>
                  <a:srgbClr val="5A919F"/>
                </a:solidFill>
                <a:ln cap="flat" cmpd="sng" w="9525">
                  <a:solidFill>
                    <a:srgbClr val="5A91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91" name="Google Shape;291;g2e6add8db8a_0_1256"/>
                <p:cNvPicPr preferRelativeResize="0"/>
                <p:nvPr/>
              </p:nvPicPr>
              <p:blipFill rotWithShape="1">
                <a:blip r:embed="rId13">
                  <a:alphaModFix/>
                </a:blip>
                <a:srcRect b="1419" l="12102" r="12254" t="5798"/>
                <a:stretch/>
              </p:blipFill>
              <p:spPr>
                <a:xfrm>
                  <a:off x="14312737" y="7023322"/>
                  <a:ext cx="7414925" cy="4858988"/>
                </a:xfrm>
                <a:prstGeom prst="rect">
                  <a:avLst/>
                </a:prstGeom>
                <a:noFill/>
                <a:ln>
                  <a:noFill/>
                </a:ln>
              </p:spPr>
            </p:pic>
            <p:sp>
              <p:nvSpPr>
                <p:cNvPr id="292" name="Google Shape;292;g2e6add8db8a_0_1256"/>
                <p:cNvSpPr txBox="1"/>
                <p:nvPr/>
              </p:nvSpPr>
              <p:spPr>
                <a:xfrm>
                  <a:off x="14265304" y="6413078"/>
                  <a:ext cx="20124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Figure 1:</a:t>
                  </a:r>
                  <a:endParaRPr sz="6500">
                    <a:solidFill>
                      <a:schemeClr val="dk1"/>
                    </a:solidFill>
                    <a:latin typeface="Times New Roman"/>
                    <a:ea typeface="Times New Roman"/>
                    <a:cs typeface="Times New Roman"/>
                    <a:sym typeface="Times New Roman"/>
                  </a:endParaRPr>
                </a:p>
              </p:txBody>
            </p:sp>
            <p:sp>
              <p:nvSpPr>
                <p:cNvPr id="293" name="Google Shape;293;g2e6add8db8a_0_1256"/>
                <p:cNvSpPr txBox="1"/>
                <p:nvPr/>
              </p:nvSpPr>
              <p:spPr>
                <a:xfrm>
                  <a:off x="21870166" y="6413078"/>
                  <a:ext cx="20124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Figure 2:</a:t>
                  </a:r>
                  <a:endParaRPr sz="6500">
                    <a:solidFill>
                      <a:schemeClr val="dk1"/>
                    </a:solidFill>
                    <a:latin typeface="Times New Roman"/>
                    <a:ea typeface="Times New Roman"/>
                    <a:cs typeface="Times New Roman"/>
                    <a:sym typeface="Times New Roman"/>
                  </a:endParaRPr>
                </a:p>
              </p:txBody>
            </p:sp>
          </p:grpSp>
        </p:grpSp>
        <p:pic>
          <p:nvPicPr>
            <p:cNvPr id="294" name="Google Shape;294;g2e6add8db8a_0_1256"/>
            <p:cNvPicPr preferRelativeResize="0"/>
            <p:nvPr/>
          </p:nvPicPr>
          <p:blipFill rotWithShape="1">
            <a:blip r:embed="rId14">
              <a:alphaModFix/>
            </a:blip>
            <a:srcRect b="15620" l="20856" r="21830" t="21367"/>
            <a:stretch/>
          </p:blipFill>
          <p:spPr>
            <a:xfrm>
              <a:off x="21678036" y="10147822"/>
              <a:ext cx="17725971" cy="9837783"/>
            </a:xfrm>
            <a:prstGeom prst="rect">
              <a:avLst/>
            </a:prstGeom>
            <a:noFill/>
            <a:ln>
              <a:noFill/>
            </a:ln>
          </p:spPr>
        </p:pic>
      </p:grpSp>
      <p:grpSp>
        <p:nvGrpSpPr>
          <p:cNvPr id="295" name="Google Shape;295;g2e6add8db8a_0_1256"/>
          <p:cNvGrpSpPr/>
          <p:nvPr/>
        </p:nvGrpSpPr>
        <p:grpSpPr>
          <a:xfrm>
            <a:off x="690600" y="386975"/>
            <a:ext cx="42510000" cy="4395300"/>
            <a:chOff x="690600" y="386975"/>
            <a:chExt cx="42510000" cy="4395300"/>
          </a:xfrm>
        </p:grpSpPr>
        <p:sp>
          <p:nvSpPr>
            <p:cNvPr id="296" name="Google Shape;296;g2e6add8db8a_0_1256"/>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297" name="Google Shape;297;g2e6add8db8a_0_1256"/>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298" name="Google Shape;298;g2e6add8db8a_0_1256"/>
            <p:cNvGrpSpPr/>
            <p:nvPr/>
          </p:nvGrpSpPr>
          <p:grpSpPr>
            <a:xfrm>
              <a:off x="35719927" y="1480516"/>
              <a:ext cx="7021716" cy="2208220"/>
              <a:chOff x="34931901" y="5611475"/>
              <a:chExt cx="7679882" cy="2501949"/>
            </a:xfrm>
          </p:grpSpPr>
          <p:pic>
            <p:nvPicPr>
              <p:cNvPr id="299" name="Google Shape;299;g2e6add8db8a_0_1256"/>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300" name="Google Shape;300;g2e6add8db8a_0_1256"/>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301" name="Google Shape;301;g2e6add8db8a_0_1256"/>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5" name="Shape 305"/>
        <p:cNvGrpSpPr/>
        <p:nvPr/>
      </p:nvGrpSpPr>
      <p:grpSpPr>
        <a:xfrm>
          <a:off x="0" y="0"/>
          <a:ext cx="0" cy="0"/>
          <a:chOff x="0" y="0"/>
          <a:chExt cx="0" cy="0"/>
        </a:xfrm>
      </p:grpSpPr>
      <p:pic>
        <p:nvPicPr>
          <p:cNvPr id="306" name="Google Shape;306;g2e6add8db8a_0_1363"/>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307" name="Google Shape;307;g2e6add8db8a_0_1363"/>
          <p:cNvGrpSpPr/>
          <p:nvPr/>
        </p:nvGrpSpPr>
        <p:grpSpPr>
          <a:xfrm>
            <a:off x="343063" y="30112164"/>
            <a:ext cx="42992838" cy="2660229"/>
            <a:chOff x="343063" y="29998464"/>
            <a:chExt cx="42992838" cy="2660229"/>
          </a:xfrm>
        </p:grpSpPr>
        <p:grpSp>
          <p:nvGrpSpPr>
            <p:cNvPr id="308" name="Google Shape;308;g2e6add8db8a_0_1363"/>
            <p:cNvGrpSpPr/>
            <p:nvPr/>
          </p:nvGrpSpPr>
          <p:grpSpPr>
            <a:xfrm>
              <a:off x="19470270" y="30324092"/>
              <a:ext cx="5378517" cy="1958354"/>
              <a:chOff x="23373425" y="29783325"/>
              <a:chExt cx="6749300" cy="2790473"/>
            </a:xfrm>
          </p:grpSpPr>
          <p:sp>
            <p:nvSpPr>
              <p:cNvPr id="309" name="Google Shape;309;g2e6add8db8a_0_1363"/>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10" name="Google Shape;310;g2e6add8db8a_0_1363"/>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311" name="Google Shape;311;g2e6add8db8a_0_1363"/>
            <p:cNvGrpSpPr/>
            <p:nvPr/>
          </p:nvGrpSpPr>
          <p:grpSpPr>
            <a:xfrm>
              <a:off x="34171375" y="30324075"/>
              <a:ext cx="4028350" cy="1958399"/>
              <a:chOff x="36422913" y="29383911"/>
              <a:chExt cx="5840728" cy="3282600"/>
            </a:xfrm>
          </p:grpSpPr>
          <p:sp>
            <p:nvSpPr>
              <p:cNvPr id="312" name="Google Shape;312;g2e6add8db8a_0_1363"/>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13" name="Google Shape;313;g2e6add8db8a_0_1363"/>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314" name="Google Shape;314;g2e6add8db8a_0_1363"/>
            <p:cNvGrpSpPr/>
            <p:nvPr/>
          </p:nvGrpSpPr>
          <p:grpSpPr>
            <a:xfrm>
              <a:off x="3719728" y="30099105"/>
              <a:ext cx="2658182" cy="2405638"/>
              <a:chOff x="4680750" y="29796075"/>
              <a:chExt cx="2873400" cy="2842200"/>
            </a:xfrm>
          </p:grpSpPr>
          <p:sp>
            <p:nvSpPr>
              <p:cNvPr id="315" name="Google Shape;315;g2e6add8db8a_0_1363"/>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16" name="Google Shape;316;g2e6add8db8a_0_1363"/>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317" name="Google Shape;317;g2e6add8db8a_0_1363"/>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318" name="Google Shape;318;g2e6add8db8a_0_1363"/>
            <p:cNvGrpSpPr/>
            <p:nvPr/>
          </p:nvGrpSpPr>
          <p:grpSpPr>
            <a:xfrm>
              <a:off x="6652213" y="30408368"/>
              <a:ext cx="5254802" cy="1840412"/>
              <a:chOff x="7760525" y="26638775"/>
              <a:chExt cx="6089700" cy="2174400"/>
            </a:xfrm>
          </p:grpSpPr>
          <p:sp>
            <p:nvSpPr>
              <p:cNvPr id="319" name="Google Shape;319;g2e6add8db8a_0_1363"/>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20" name="Google Shape;320;g2e6add8db8a_0_1363"/>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321" name="Google Shape;321;g2e6add8db8a_0_1363"/>
            <p:cNvGrpSpPr/>
            <p:nvPr/>
          </p:nvGrpSpPr>
          <p:grpSpPr>
            <a:xfrm>
              <a:off x="12181106" y="30342454"/>
              <a:ext cx="7015057" cy="1918873"/>
              <a:chOff x="13919500" y="30068700"/>
              <a:chExt cx="7960800" cy="2267100"/>
            </a:xfrm>
          </p:grpSpPr>
          <p:sp>
            <p:nvSpPr>
              <p:cNvPr id="322" name="Google Shape;322;g2e6add8db8a_0_1363"/>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23" name="Google Shape;323;g2e6add8db8a_0_1363"/>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324" name="Google Shape;324;g2e6add8db8a_0_1363"/>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325" name="Google Shape;325;g2e6add8db8a_0_1363"/>
            <p:cNvGrpSpPr/>
            <p:nvPr/>
          </p:nvGrpSpPr>
          <p:grpSpPr>
            <a:xfrm>
              <a:off x="30434131" y="29998464"/>
              <a:ext cx="3463162" cy="2660229"/>
              <a:chOff x="27498250" y="22300925"/>
              <a:chExt cx="5758500" cy="4563000"/>
            </a:xfrm>
          </p:grpSpPr>
          <p:sp>
            <p:nvSpPr>
              <p:cNvPr id="326" name="Google Shape;326;g2e6add8db8a_0_1363"/>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27" name="Google Shape;327;g2e6add8db8a_0_1363"/>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328" name="Google Shape;328;g2e6add8db8a_0_1363"/>
            <p:cNvGrpSpPr/>
            <p:nvPr/>
          </p:nvGrpSpPr>
          <p:grpSpPr>
            <a:xfrm>
              <a:off x="38473804" y="30369040"/>
              <a:ext cx="4862096" cy="1919056"/>
              <a:chOff x="27726025" y="27063425"/>
              <a:chExt cx="6253500" cy="2691900"/>
            </a:xfrm>
          </p:grpSpPr>
          <p:sp>
            <p:nvSpPr>
              <p:cNvPr id="329" name="Google Shape;329;g2e6add8db8a_0_1363"/>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30" name="Google Shape;330;g2e6add8db8a_0_1363"/>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nvGrpSpPr>
          <p:cNvPr id="331" name="Google Shape;331;g2e6add8db8a_0_1363"/>
          <p:cNvGrpSpPr/>
          <p:nvPr/>
        </p:nvGrpSpPr>
        <p:grpSpPr>
          <a:xfrm>
            <a:off x="3134725" y="6380875"/>
            <a:ext cx="37620300" cy="21811800"/>
            <a:chOff x="3134725" y="6380875"/>
            <a:chExt cx="37620300" cy="21811800"/>
          </a:xfrm>
        </p:grpSpPr>
        <p:sp>
          <p:nvSpPr>
            <p:cNvPr id="332" name="Google Shape;332;g2e6add8db8a_0_1363"/>
            <p:cNvSpPr txBox="1"/>
            <p:nvPr/>
          </p:nvSpPr>
          <p:spPr>
            <a:xfrm>
              <a:off x="3134725" y="6380875"/>
              <a:ext cx="37620300" cy="2181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000">
                  <a:solidFill>
                    <a:schemeClr val="dk1"/>
                  </a:solidFill>
                  <a:latin typeface="Times New Roman"/>
                  <a:ea typeface="Times New Roman"/>
                  <a:cs typeface="Times New Roman"/>
                  <a:sym typeface="Times New Roman"/>
                </a:rPr>
                <a:t>Bleaching and Temperature</a:t>
              </a:r>
              <a:endParaRPr b="0" i="0" sz="100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5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5800">
                <a:solidFill>
                  <a:schemeClr val="dk1"/>
                </a:solidFill>
                <a:latin typeface="Times New Roman"/>
                <a:ea typeface="Times New Roman"/>
                <a:cs typeface="Times New Roman"/>
                <a:sym typeface="Times New Roman"/>
              </a:endParaRPr>
            </a:p>
          </p:txBody>
        </p:sp>
        <p:grpSp>
          <p:nvGrpSpPr>
            <p:cNvPr id="333" name="Google Shape;333;g2e6add8db8a_0_1363"/>
            <p:cNvGrpSpPr/>
            <p:nvPr/>
          </p:nvGrpSpPr>
          <p:grpSpPr>
            <a:xfrm>
              <a:off x="4112874" y="9044109"/>
              <a:ext cx="35664005" cy="11503977"/>
              <a:chOff x="12159325" y="12367124"/>
              <a:chExt cx="16226400" cy="5674251"/>
            </a:xfrm>
          </p:grpSpPr>
          <p:sp>
            <p:nvSpPr>
              <p:cNvPr id="334" name="Google Shape;334;g2e6add8db8a_0_1363"/>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5" name="Google Shape;335;g2e6add8db8a_0_1363"/>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6" name="Google Shape;336;g2e6add8db8a_0_1363"/>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7" name="Google Shape;337;g2e6add8db8a_0_1363"/>
              <p:cNvSpPr txBox="1"/>
              <p:nvPr/>
            </p:nvSpPr>
            <p:spPr>
              <a:xfrm>
                <a:off x="12289148" y="12409663"/>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1:</a:t>
                </a:r>
                <a:endParaRPr sz="6500">
                  <a:solidFill>
                    <a:schemeClr val="dk1"/>
                  </a:solidFill>
                  <a:latin typeface="Times New Roman"/>
                  <a:ea typeface="Times New Roman"/>
                  <a:cs typeface="Times New Roman"/>
                  <a:sym typeface="Times New Roman"/>
                </a:endParaRPr>
              </a:p>
            </p:txBody>
          </p:sp>
          <p:sp>
            <p:nvSpPr>
              <p:cNvPr id="338" name="Google Shape;338;g2e6add8db8a_0_1363"/>
              <p:cNvSpPr txBox="1"/>
              <p:nvPr/>
            </p:nvSpPr>
            <p:spPr>
              <a:xfrm>
                <a:off x="20237850" y="12409663"/>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2:</a:t>
                </a:r>
                <a:endParaRPr sz="6500">
                  <a:solidFill>
                    <a:schemeClr val="dk1"/>
                  </a:solidFill>
                  <a:latin typeface="Times New Roman"/>
                  <a:ea typeface="Times New Roman"/>
                  <a:cs typeface="Times New Roman"/>
                  <a:sym typeface="Times New Roman"/>
                </a:endParaRPr>
              </a:p>
            </p:txBody>
          </p:sp>
          <p:pic>
            <p:nvPicPr>
              <p:cNvPr id="339" name="Google Shape;339;g2e6add8db8a_0_1363"/>
              <p:cNvPicPr preferRelativeResize="0"/>
              <p:nvPr/>
            </p:nvPicPr>
            <p:blipFill>
              <a:blip r:embed="rId13">
                <a:alphaModFix/>
              </a:blip>
              <a:stretch>
                <a:fillRect/>
              </a:stretch>
            </p:blipFill>
            <p:spPr>
              <a:xfrm>
                <a:off x="12313050" y="13085875"/>
                <a:ext cx="7782299" cy="4747875"/>
              </a:xfrm>
              <a:prstGeom prst="rect">
                <a:avLst/>
              </a:prstGeom>
              <a:noFill/>
              <a:ln>
                <a:noFill/>
              </a:ln>
            </p:spPr>
          </p:pic>
          <p:pic>
            <p:nvPicPr>
              <p:cNvPr id="340" name="Google Shape;340;g2e6add8db8a_0_1363"/>
              <p:cNvPicPr preferRelativeResize="0"/>
              <p:nvPr/>
            </p:nvPicPr>
            <p:blipFill>
              <a:blip r:embed="rId14">
                <a:alphaModFix/>
              </a:blip>
              <a:stretch>
                <a:fillRect/>
              </a:stretch>
            </p:blipFill>
            <p:spPr>
              <a:xfrm>
                <a:off x="20390975" y="13085850"/>
                <a:ext cx="7782299" cy="4747875"/>
              </a:xfrm>
              <a:prstGeom prst="rect">
                <a:avLst/>
              </a:prstGeom>
              <a:noFill/>
              <a:ln>
                <a:noFill/>
              </a:ln>
            </p:spPr>
          </p:pic>
        </p:grpSp>
      </p:grpSp>
      <p:grpSp>
        <p:nvGrpSpPr>
          <p:cNvPr id="341" name="Google Shape;341;g2e6add8db8a_0_1363"/>
          <p:cNvGrpSpPr/>
          <p:nvPr/>
        </p:nvGrpSpPr>
        <p:grpSpPr>
          <a:xfrm>
            <a:off x="690600" y="386975"/>
            <a:ext cx="42510000" cy="4395300"/>
            <a:chOff x="690600" y="386975"/>
            <a:chExt cx="42510000" cy="4395300"/>
          </a:xfrm>
        </p:grpSpPr>
        <p:sp>
          <p:nvSpPr>
            <p:cNvPr id="342" name="Google Shape;342;g2e6add8db8a_0_1363"/>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343" name="Google Shape;343;g2e6add8db8a_0_1363"/>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344" name="Google Shape;344;g2e6add8db8a_0_1363"/>
            <p:cNvGrpSpPr/>
            <p:nvPr/>
          </p:nvGrpSpPr>
          <p:grpSpPr>
            <a:xfrm>
              <a:off x="35719927" y="1480516"/>
              <a:ext cx="7021716" cy="2208220"/>
              <a:chOff x="34931901" y="5611475"/>
              <a:chExt cx="7679882" cy="2501949"/>
            </a:xfrm>
          </p:grpSpPr>
          <p:pic>
            <p:nvPicPr>
              <p:cNvPr id="345" name="Google Shape;345;g2e6add8db8a_0_1363"/>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346" name="Google Shape;346;g2e6add8db8a_0_1363"/>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347" name="Google Shape;347;g2e6add8db8a_0_1363"/>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51" name="Shape 351"/>
        <p:cNvGrpSpPr/>
        <p:nvPr/>
      </p:nvGrpSpPr>
      <p:grpSpPr>
        <a:xfrm>
          <a:off x="0" y="0"/>
          <a:ext cx="0" cy="0"/>
          <a:chOff x="0" y="0"/>
          <a:chExt cx="0" cy="0"/>
        </a:xfrm>
      </p:grpSpPr>
      <p:pic>
        <p:nvPicPr>
          <p:cNvPr id="352" name="Google Shape;352;g2e6add8db8a_0_1328"/>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353" name="Google Shape;353;g2e6add8db8a_0_1328"/>
          <p:cNvGrpSpPr/>
          <p:nvPr/>
        </p:nvGrpSpPr>
        <p:grpSpPr>
          <a:xfrm>
            <a:off x="343063" y="30112164"/>
            <a:ext cx="42992838" cy="2660229"/>
            <a:chOff x="343063" y="29998464"/>
            <a:chExt cx="42992838" cy="2660229"/>
          </a:xfrm>
        </p:grpSpPr>
        <p:grpSp>
          <p:nvGrpSpPr>
            <p:cNvPr id="354" name="Google Shape;354;g2e6add8db8a_0_1328"/>
            <p:cNvGrpSpPr/>
            <p:nvPr/>
          </p:nvGrpSpPr>
          <p:grpSpPr>
            <a:xfrm>
              <a:off x="19470270" y="30324092"/>
              <a:ext cx="5378517" cy="1958354"/>
              <a:chOff x="23373425" y="29783325"/>
              <a:chExt cx="6749300" cy="2790473"/>
            </a:xfrm>
          </p:grpSpPr>
          <p:sp>
            <p:nvSpPr>
              <p:cNvPr id="355" name="Google Shape;355;g2e6add8db8a_0_1328"/>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56" name="Google Shape;356;g2e6add8db8a_0_1328"/>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357" name="Google Shape;357;g2e6add8db8a_0_1328"/>
            <p:cNvGrpSpPr/>
            <p:nvPr/>
          </p:nvGrpSpPr>
          <p:grpSpPr>
            <a:xfrm>
              <a:off x="34171375" y="30324075"/>
              <a:ext cx="4028350" cy="1958399"/>
              <a:chOff x="36422913" y="29383911"/>
              <a:chExt cx="5840728" cy="3282600"/>
            </a:xfrm>
          </p:grpSpPr>
          <p:sp>
            <p:nvSpPr>
              <p:cNvPr id="358" name="Google Shape;358;g2e6add8db8a_0_1328"/>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59" name="Google Shape;359;g2e6add8db8a_0_1328"/>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360" name="Google Shape;360;g2e6add8db8a_0_1328"/>
            <p:cNvGrpSpPr/>
            <p:nvPr/>
          </p:nvGrpSpPr>
          <p:grpSpPr>
            <a:xfrm>
              <a:off x="3719728" y="30099105"/>
              <a:ext cx="2658182" cy="2405638"/>
              <a:chOff x="4680750" y="29796075"/>
              <a:chExt cx="2873400" cy="2842200"/>
            </a:xfrm>
          </p:grpSpPr>
          <p:sp>
            <p:nvSpPr>
              <p:cNvPr id="361" name="Google Shape;361;g2e6add8db8a_0_1328"/>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62" name="Google Shape;362;g2e6add8db8a_0_1328"/>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363" name="Google Shape;363;g2e6add8db8a_0_1328"/>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364" name="Google Shape;364;g2e6add8db8a_0_1328"/>
            <p:cNvGrpSpPr/>
            <p:nvPr/>
          </p:nvGrpSpPr>
          <p:grpSpPr>
            <a:xfrm>
              <a:off x="6652213" y="30408368"/>
              <a:ext cx="5254802" cy="1840412"/>
              <a:chOff x="7760525" y="26638775"/>
              <a:chExt cx="6089700" cy="2174400"/>
            </a:xfrm>
          </p:grpSpPr>
          <p:sp>
            <p:nvSpPr>
              <p:cNvPr id="365" name="Google Shape;365;g2e6add8db8a_0_1328"/>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66" name="Google Shape;366;g2e6add8db8a_0_1328"/>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367" name="Google Shape;367;g2e6add8db8a_0_1328"/>
            <p:cNvGrpSpPr/>
            <p:nvPr/>
          </p:nvGrpSpPr>
          <p:grpSpPr>
            <a:xfrm>
              <a:off x="12181106" y="30342454"/>
              <a:ext cx="7015057" cy="1918873"/>
              <a:chOff x="13919500" y="30068700"/>
              <a:chExt cx="7960800" cy="2267100"/>
            </a:xfrm>
          </p:grpSpPr>
          <p:sp>
            <p:nvSpPr>
              <p:cNvPr id="368" name="Google Shape;368;g2e6add8db8a_0_1328"/>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69" name="Google Shape;369;g2e6add8db8a_0_1328"/>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370" name="Google Shape;370;g2e6add8db8a_0_1328"/>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371" name="Google Shape;371;g2e6add8db8a_0_1328"/>
            <p:cNvGrpSpPr/>
            <p:nvPr/>
          </p:nvGrpSpPr>
          <p:grpSpPr>
            <a:xfrm>
              <a:off x="30434131" y="29998464"/>
              <a:ext cx="3463162" cy="2660229"/>
              <a:chOff x="27498250" y="22300925"/>
              <a:chExt cx="5758500" cy="4563000"/>
            </a:xfrm>
          </p:grpSpPr>
          <p:sp>
            <p:nvSpPr>
              <p:cNvPr id="372" name="Google Shape;372;g2e6add8db8a_0_1328"/>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73" name="Google Shape;373;g2e6add8db8a_0_1328"/>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374" name="Google Shape;374;g2e6add8db8a_0_1328"/>
            <p:cNvGrpSpPr/>
            <p:nvPr/>
          </p:nvGrpSpPr>
          <p:grpSpPr>
            <a:xfrm>
              <a:off x="38473804" y="30369040"/>
              <a:ext cx="4862096" cy="1919056"/>
              <a:chOff x="27726025" y="27063425"/>
              <a:chExt cx="6253500" cy="2691900"/>
            </a:xfrm>
          </p:grpSpPr>
          <p:sp>
            <p:nvSpPr>
              <p:cNvPr id="375" name="Google Shape;375;g2e6add8db8a_0_1328"/>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76" name="Google Shape;376;g2e6add8db8a_0_1328"/>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nvGrpSpPr>
          <p:cNvPr id="377" name="Google Shape;377;g2e6add8db8a_0_1328"/>
          <p:cNvGrpSpPr/>
          <p:nvPr/>
        </p:nvGrpSpPr>
        <p:grpSpPr>
          <a:xfrm>
            <a:off x="3134725" y="6380875"/>
            <a:ext cx="37620300" cy="21811800"/>
            <a:chOff x="3134725" y="6380875"/>
            <a:chExt cx="37620300" cy="21811800"/>
          </a:xfrm>
        </p:grpSpPr>
        <p:sp>
          <p:nvSpPr>
            <p:cNvPr id="378" name="Google Shape;378;g2e6add8db8a_0_1328"/>
            <p:cNvSpPr txBox="1"/>
            <p:nvPr/>
          </p:nvSpPr>
          <p:spPr>
            <a:xfrm>
              <a:off x="3134725" y="6380875"/>
              <a:ext cx="37620300" cy="2181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000">
                  <a:solidFill>
                    <a:schemeClr val="dk1"/>
                  </a:solidFill>
                  <a:latin typeface="Times New Roman"/>
                  <a:ea typeface="Times New Roman"/>
                  <a:cs typeface="Times New Roman"/>
                  <a:sym typeface="Times New Roman"/>
                </a:rPr>
                <a:t>Reef and Pelagic Fish Populations</a:t>
              </a:r>
              <a:endParaRPr b="0" i="0" sz="100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Florida for the years 1987 to 2018. </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Florida for the years 1987 to 2018.</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5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5800">
                <a:solidFill>
                  <a:schemeClr val="dk1"/>
                </a:solidFill>
                <a:latin typeface="Times New Roman"/>
                <a:ea typeface="Times New Roman"/>
                <a:cs typeface="Times New Roman"/>
                <a:sym typeface="Times New Roman"/>
              </a:endParaRPr>
            </a:p>
          </p:txBody>
        </p:sp>
        <p:grpSp>
          <p:nvGrpSpPr>
            <p:cNvPr id="379" name="Google Shape;379;g2e6add8db8a_0_1328"/>
            <p:cNvGrpSpPr/>
            <p:nvPr/>
          </p:nvGrpSpPr>
          <p:grpSpPr>
            <a:xfrm>
              <a:off x="4112116" y="9005288"/>
              <a:ext cx="35663581" cy="11503951"/>
              <a:chOff x="12801700" y="11700111"/>
              <a:chExt cx="16094400" cy="5674239"/>
            </a:xfrm>
          </p:grpSpPr>
          <p:sp>
            <p:nvSpPr>
              <p:cNvPr id="380" name="Google Shape;380;g2e6add8db8a_0_1328"/>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1" name="Google Shape;381;g2e6add8db8a_0_1328"/>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2" name="Google Shape;382;g2e6add8db8a_0_1328"/>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3" name="Google Shape;383;g2e6add8db8a_0_1328"/>
              <p:cNvSpPr txBox="1"/>
              <p:nvPr/>
            </p:nvSpPr>
            <p:spPr>
              <a:xfrm>
                <a:off x="12931523" y="11742650"/>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3:</a:t>
                </a:r>
                <a:endParaRPr sz="6500">
                  <a:solidFill>
                    <a:schemeClr val="dk1"/>
                  </a:solidFill>
                  <a:latin typeface="Times New Roman"/>
                  <a:ea typeface="Times New Roman"/>
                  <a:cs typeface="Times New Roman"/>
                  <a:sym typeface="Times New Roman"/>
                </a:endParaRPr>
              </a:p>
            </p:txBody>
          </p:sp>
          <p:sp>
            <p:nvSpPr>
              <p:cNvPr id="384" name="Google Shape;384;g2e6add8db8a_0_1328"/>
              <p:cNvSpPr txBox="1"/>
              <p:nvPr/>
            </p:nvSpPr>
            <p:spPr>
              <a:xfrm>
                <a:off x="20833900" y="11742650"/>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4:</a:t>
                </a:r>
                <a:endParaRPr sz="6500">
                  <a:solidFill>
                    <a:schemeClr val="dk1"/>
                  </a:solidFill>
                  <a:latin typeface="Times New Roman"/>
                  <a:ea typeface="Times New Roman"/>
                  <a:cs typeface="Times New Roman"/>
                  <a:sym typeface="Times New Roman"/>
                </a:endParaRPr>
              </a:p>
            </p:txBody>
          </p:sp>
          <p:pic>
            <p:nvPicPr>
              <p:cNvPr id="385" name="Google Shape;385;g2e6add8db8a_0_1328"/>
              <p:cNvPicPr preferRelativeResize="0"/>
              <p:nvPr/>
            </p:nvPicPr>
            <p:blipFill>
              <a:blip r:embed="rId13">
                <a:alphaModFix/>
              </a:blip>
              <a:stretch>
                <a:fillRect/>
              </a:stretch>
            </p:blipFill>
            <p:spPr>
              <a:xfrm>
                <a:off x="20986920" y="12365398"/>
                <a:ext cx="7727632" cy="4833895"/>
              </a:xfrm>
              <a:prstGeom prst="rect">
                <a:avLst/>
              </a:prstGeom>
              <a:noFill/>
              <a:ln>
                <a:noFill/>
              </a:ln>
            </p:spPr>
          </p:pic>
          <p:pic>
            <p:nvPicPr>
              <p:cNvPr id="386" name="Google Shape;386;g2e6add8db8a_0_1328"/>
              <p:cNvPicPr preferRelativeResize="0"/>
              <p:nvPr/>
            </p:nvPicPr>
            <p:blipFill>
              <a:blip r:embed="rId14">
                <a:alphaModFix/>
              </a:blip>
              <a:stretch>
                <a:fillRect/>
              </a:stretch>
            </p:blipFill>
            <p:spPr>
              <a:xfrm>
                <a:off x="12963773" y="12365398"/>
                <a:ext cx="7727633" cy="4833895"/>
              </a:xfrm>
              <a:prstGeom prst="rect">
                <a:avLst/>
              </a:prstGeom>
              <a:noFill/>
              <a:ln>
                <a:noFill/>
              </a:ln>
            </p:spPr>
          </p:pic>
        </p:grpSp>
      </p:grpSp>
      <p:grpSp>
        <p:nvGrpSpPr>
          <p:cNvPr id="387" name="Google Shape;387;g2e6add8db8a_0_1328"/>
          <p:cNvGrpSpPr/>
          <p:nvPr/>
        </p:nvGrpSpPr>
        <p:grpSpPr>
          <a:xfrm>
            <a:off x="690600" y="386975"/>
            <a:ext cx="42510000" cy="4395300"/>
            <a:chOff x="690600" y="386975"/>
            <a:chExt cx="42510000" cy="4395300"/>
          </a:xfrm>
        </p:grpSpPr>
        <p:sp>
          <p:nvSpPr>
            <p:cNvPr id="388" name="Google Shape;388;g2e6add8db8a_0_1328"/>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389" name="Google Shape;389;g2e6add8db8a_0_1328"/>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390" name="Google Shape;390;g2e6add8db8a_0_1328"/>
            <p:cNvGrpSpPr/>
            <p:nvPr/>
          </p:nvGrpSpPr>
          <p:grpSpPr>
            <a:xfrm>
              <a:off x="35719927" y="1480516"/>
              <a:ext cx="7021716" cy="2208220"/>
              <a:chOff x="34931901" y="5611475"/>
              <a:chExt cx="7679882" cy="2501949"/>
            </a:xfrm>
          </p:grpSpPr>
          <p:pic>
            <p:nvPicPr>
              <p:cNvPr id="391" name="Google Shape;391;g2e6add8db8a_0_1328"/>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392" name="Google Shape;392;g2e6add8db8a_0_1328"/>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393" name="Google Shape;393;g2e6add8db8a_0_1328"/>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97" name="Shape 397"/>
        <p:cNvGrpSpPr/>
        <p:nvPr/>
      </p:nvGrpSpPr>
      <p:grpSpPr>
        <a:xfrm>
          <a:off x="0" y="0"/>
          <a:ext cx="0" cy="0"/>
          <a:chOff x="0" y="0"/>
          <a:chExt cx="0" cy="0"/>
        </a:xfrm>
      </p:grpSpPr>
      <p:pic>
        <p:nvPicPr>
          <p:cNvPr id="398" name="Google Shape;398;g2e8bc4daa0e_2_1"/>
          <p:cNvPicPr preferRelativeResize="0"/>
          <p:nvPr/>
        </p:nvPicPr>
        <p:blipFill>
          <a:blip r:embed="rId3">
            <a:alphaModFix amt="61000"/>
          </a:blip>
          <a:stretch>
            <a:fillRect/>
          </a:stretch>
        </p:blipFill>
        <p:spPr>
          <a:xfrm>
            <a:off x="-90050" y="-37850"/>
            <a:ext cx="44376100" cy="33298900"/>
          </a:xfrm>
          <a:prstGeom prst="rect">
            <a:avLst/>
          </a:prstGeom>
          <a:noFill/>
          <a:ln>
            <a:noFill/>
          </a:ln>
        </p:spPr>
      </p:pic>
      <p:sp>
        <p:nvSpPr>
          <p:cNvPr id="399" name="Google Shape;399;g2e8bc4daa0e_2_1"/>
          <p:cNvSpPr txBox="1"/>
          <p:nvPr/>
        </p:nvSpPr>
        <p:spPr>
          <a:xfrm>
            <a:off x="13856300" y="5157875"/>
            <a:ext cx="16952700" cy="24713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Data Visualizations</a:t>
            </a:r>
            <a:endParaRPr b="0" i="0" sz="64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p:txBody>
      </p:sp>
      <p:sp>
        <p:nvSpPr>
          <p:cNvPr id="400" name="Google Shape;400;g2e8bc4daa0e_2_1"/>
          <p:cNvSpPr txBox="1"/>
          <p:nvPr/>
        </p:nvSpPr>
        <p:spPr>
          <a:xfrm>
            <a:off x="660850" y="5157875"/>
            <a:ext cx="12841500" cy="13237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6000">
                <a:solidFill>
                  <a:schemeClr val="dk1"/>
                </a:solidFill>
                <a:latin typeface="Times New Roman"/>
                <a:ea typeface="Times New Roman"/>
                <a:cs typeface="Times New Roman"/>
                <a:sym typeface="Times New Roman"/>
              </a:rPr>
              <a:t>Introduction</a:t>
            </a:r>
            <a:endParaRPr b="1" i="0" sz="6000" u="none" cap="none" strike="noStrike">
              <a:solidFill>
                <a:srgbClr val="000000"/>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6"/>
                  </a:ext>
                </a:extLst>
              </a:rPr>
              <a:t>an </a:t>
            </a:r>
            <a:r>
              <a:rPr lang="en-US" sz="36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 </a:t>
            </a:r>
            <a:endParaRPr sz="36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7"/>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8"/>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9"/>
                  </a:ext>
                </a:extLst>
              </a:rPr>
              <a:t>. Changes such as the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0"/>
                  </a:ext>
                </a:extLst>
              </a:rPr>
              <a:t>water</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1"/>
                  </a:ext>
                </a:extLst>
              </a:rPr>
              <a:t> temperature or pH levels can lead to the gradual loss of vibrant coral reefs, leaving behind graveyards of white, ‘bleached’ coral skeletons</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2"/>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3"/>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4"/>
                  </a:ext>
                </a:extLst>
              </a:rPr>
              <a:t>2</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5"/>
                  </a:ext>
                </a:extLst>
              </a:rPr>
              <a:t>.</a:t>
            </a:r>
            <a:endParaRPr sz="10600">
              <a:solidFill>
                <a:schemeClr val="dk1"/>
              </a:solidFill>
              <a:latin typeface="Times New Roman"/>
              <a:ea typeface="Times New Roman"/>
              <a:cs typeface="Times New Roman"/>
              <a:sym typeface="Times New Roman"/>
            </a:endParaRPr>
          </a:p>
        </p:txBody>
      </p:sp>
      <p:sp>
        <p:nvSpPr>
          <p:cNvPr id="401" name="Google Shape;401;g2e8bc4daa0e_2_1"/>
          <p:cNvSpPr txBox="1"/>
          <p:nvPr/>
        </p:nvSpPr>
        <p:spPr>
          <a:xfrm>
            <a:off x="659700" y="22668575"/>
            <a:ext cx="12841500" cy="72027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Methods</a:t>
            </a:r>
            <a:endParaRPr b="1" sz="60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3600">
                <a:latin typeface="Times New Roman"/>
                <a:ea typeface="Times New Roman"/>
                <a:cs typeface="Times New Roman"/>
                <a:sym typeface="Times New Roman"/>
              </a:rPr>
              <a:t>3</a:t>
            </a:r>
            <a:endParaRPr baseline="30000"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3600">
                <a:solidFill>
                  <a:schemeClr val="dk1"/>
                </a:solidFill>
                <a:latin typeface="Times New Roman"/>
                <a:ea typeface="Times New Roman"/>
                <a:cs typeface="Times New Roman"/>
                <a:sym typeface="Times New Roman"/>
              </a:rPr>
              <a:t>4</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solidFill>
                  <a:schemeClr val="dk1"/>
                </a:solidFill>
                <a:latin typeface="Times New Roman"/>
                <a:ea typeface="Times New Roman"/>
                <a:cs typeface="Times New Roman"/>
                <a:sym typeface="Times New Roman"/>
              </a:rPr>
              <a:t>Data was curated using R Studio, TACC Analysis Portal, Lonestar6 and Frontera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6"/>
                  </a:ext>
                </a:extLst>
              </a:rPr>
              <a:t>Supercomputer</a:t>
            </a:r>
            <a:r>
              <a:rPr lang="en-US" sz="3600">
                <a:solidFill>
                  <a:schemeClr val="dk1"/>
                </a:solidFill>
                <a:latin typeface="Times New Roman"/>
                <a:ea typeface="Times New Roman"/>
                <a:cs typeface="Times New Roman"/>
                <a:sym typeface="Times New Roman"/>
              </a:rPr>
              <a:t>s, and Microsoft Excel</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3600">
              <a:latin typeface="Times New Roman"/>
              <a:ea typeface="Times New Roman"/>
              <a:cs typeface="Times New Roman"/>
              <a:sym typeface="Times New Roman"/>
            </a:endParaRPr>
          </a:p>
        </p:txBody>
      </p:sp>
      <p:sp>
        <p:nvSpPr>
          <p:cNvPr id="402" name="Google Shape;402;g2e8bc4daa0e_2_1"/>
          <p:cNvSpPr txBox="1"/>
          <p:nvPr/>
        </p:nvSpPr>
        <p:spPr>
          <a:xfrm>
            <a:off x="31162960" y="5157882"/>
            <a:ext cx="12006600" cy="123606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Results</a:t>
            </a:r>
            <a:endParaRPr b="1" sz="6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Coral Bleaching Trends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Sample sites are distributed along the southern Florida coastline with various distances from the shoreline</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Post-2005, there is an increase in bleaching frequency and severity, with bleaching percentages often exceeding 70%</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temperature values range between 19°C and 33°C, the lowest as 19.99°C in 2010 and highest as 32.33°C in 2005</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highest temperatures were experienced in 2005, 2010, and 2011 during the month of August</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Reef Fish Population</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Fish populations remain in an upward, albeit fluctuating, trend</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7"/>
                  </a:ext>
                </a:extLst>
              </a:rPr>
              <a:t> with noticeable declines in the years 2005-2006 and 2014-2015</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8"/>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9"/>
                  </a:ext>
                </a:extLst>
              </a:rPr>
              <a:t>The Red Snapper experienced a rapid increase in population from 2016-2018</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0"/>
                </a:ext>
              </a:extLst>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1"/>
                  </a:ext>
                </a:extLst>
              </a:rPr>
              <a:t>Pelagic Fish Population</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2"/>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Great Barracuda and Great Amberjack undergo a declining trend of catches in the early 1990s</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Blackfin Tuna remains consistent throughout 1987-2018</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Human Implications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Reef degradation can impact local fisheries, cause economic hardship for coastal communities, and inhibit climate regulatory abilities</a:t>
            </a:r>
            <a:endParaRPr sz="3400">
              <a:solidFill>
                <a:schemeClr val="dk1"/>
              </a:solidFill>
              <a:latin typeface="Times New Roman"/>
              <a:ea typeface="Times New Roman"/>
              <a:cs typeface="Times New Roman"/>
              <a:sym typeface="Times New Roman"/>
            </a:endParaRPr>
          </a:p>
        </p:txBody>
      </p:sp>
      <p:sp>
        <p:nvSpPr>
          <p:cNvPr id="403" name="Google Shape;403;g2e8bc4daa0e_2_1"/>
          <p:cNvSpPr txBox="1"/>
          <p:nvPr/>
        </p:nvSpPr>
        <p:spPr>
          <a:xfrm>
            <a:off x="31164107" y="22526847"/>
            <a:ext cx="12006600" cy="3709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Future Works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Expanding the sample size to collect data for more locations along the entire coast of </a:t>
            </a:r>
            <a:r>
              <a:rPr lang="en-US" sz="35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3"/>
                  </a:ext>
                </a:extLst>
              </a:rPr>
              <a:t>Florida</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Conducting research to consider additional scientific measurements to expand the study and potential relationships between variables</a:t>
            </a:r>
            <a:endParaRPr sz="3500">
              <a:solidFill>
                <a:schemeClr val="dk1"/>
              </a:solidFill>
              <a:latin typeface="Times New Roman"/>
              <a:ea typeface="Times New Roman"/>
              <a:cs typeface="Times New Roman"/>
              <a:sym typeface="Times New Roman"/>
            </a:endParaRPr>
          </a:p>
        </p:txBody>
      </p:sp>
      <p:sp>
        <p:nvSpPr>
          <p:cNvPr id="404" name="Google Shape;404;g2e8bc4daa0e_2_1"/>
          <p:cNvSpPr txBox="1"/>
          <p:nvPr/>
        </p:nvSpPr>
        <p:spPr>
          <a:xfrm>
            <a:off x="660850" y="18774775"/>
            <a:ext cx="12841500" cy="3514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Research Question</a:t>
            </a:r>
            <a:endParaRPr b="1"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40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4000">
              <a:solidFill>
                <a:schemeClr val="dk1"/>
              </a:solidFill>
              <a:latin typeface="Times New Roman"/>
              <a:ea typeface="Times New Roman"/>
              <a:cs typeface="Times New Roman"/>
              <a:sym typeface="Times New Roman"/>
            </a:endParaRPr>
          </a:p>
        </p:txBody>
      </p:sp>
      <p:sp>
        <p:nvSpPr>
          <p:cNvPr id="405" name="Google Shape;405;g2e8bc4daa0e_2_1"/>
          <p:cNvSpPr txBox="1"/>
          <p:nvPr/>
        </p:nvSpPr>
        <p:spPr>
          <a:xfrm>
            <a:off x="31164106" y="26638781"/>
            <a:ext cx="12006600" cy="3232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References</a:t>
            </a:r>
            <a:endParaRPr b="1" sz="6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[1] “What is coral bleaching?” 2024. NOAA's National Ocean Service. </a:t>
            </a:r>
            <a:r>
              <a:rPr lang="en-US" sz="1800" u="sng">
                <a:solidFill>
                  <a:schemeClr val="hlink"/>
                </a:solidFill>
                <a:latin typeface="Times New Roman"/>
                <a:ea typeface="Times New Roman"/>
                <a:cs typeface="Times New Roman"/>
                <a:sym typeface="Times New Roman"/>
                <a:hlinkClick r:id="rId4"/>
              </a:rPr>
              <a:t>https://oceanservice.noaa.gov/facts/coral_bleach.html</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[2] “Coral Bleaching | FWC.” n.d. Florida Fish And Wildlife Conservation Commission. Accessed June 23, 2024. </a:t>
            </a:r>
            <a:r>
              <a:rPr lang="en-US" sz="1800" u="sng">
                <a:solidFill>
                  <a:schemeClr val="hlink"/>
                </a:solidFill>
                <a:latin typeface="Times New Roman"/>
                <a:ea typeface="Times New Roman"/>
                <a:cs typeface="Times New Roman"/>
                <a:sym typeface="Times New Roman"/>
                <a:hlinkClick r:id="rId5"/>
              </a:rPr>
              <a:t>https://myfwc.com/research/habitat/coral/news-information/bleaching/</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[3] “Dataset: Bleaching and environmental data for global coral reef sites from 1980-2020.” n.d. Biological and Chemical Oceanography Data Management Office. Accessed June 24, 2024. </a:t>
            </a:r>
            <a:r>
              <a:rPr lang="en-US" sz="1800" u="sng">
                <a:solidFill>
                  <a:schemeClr val="hlink"/>
                </a:solidFill>
                <a:latin typeface="Times New Roman"/>
                <a:ea typeface="Times New Roman"/>
                <a:cs typeface="Times New Roman"/>
                <a:sym typeface="Times New Roman"/>
                <a:hlinkClick r:id="rId6"/>
              </a:rPr>
              <a:t>https://www.bco-dmo.org/dataset/773466</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[4] “MRIP Catch Time Series Query.” n.d. NOAA Fisheries Service. Accessed June 24, 2024. </a:t>
            </a:r>
            <a:r>
              <a:rPr lang="en-US" sz="1800" u="sng">
                <a:solidFill>
                  <a:schemeClr val="hlink"/>
                </a:solidFill>
                <a:latin typeface="Times New Roman"/>
                <a:ea typeface="Times New Roman"/>
                <a:cs typeface="Times New Roman"/>
                <a:sym typeface="Times New Roman"/>
                <a:hlinkClick r:id="rId7"/>
              </a:rPr>
              <a:t>https://www.st.nmfs.noaa.gov/SASStoredProcess/guest?_program=%2F%2FFoundation%2FSTP%2Fm[…]Effort+Query&amp;qryparticipation=Select+a+Participation+Query</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406" name="Google Shape;406;g2e8bc4daa0e_2_1"/>
          <p:cNvSpPr txBox="1"/>
          <p:nvPr/>
        </p:nvSpPr>
        <p:spPr>
          <a:xfrm>
            <a:off x="31162957" y="17913672"/>
            <a:ext cx="12006600" cy="4248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000">
                <a:solidFill>
                  <a:schemeClr val="dk1"/>
                </a:solidFill>
                <a:latin typeface="Times New Roman"/>
                <a:ea typeface="Times New Roman"/>
                <a:cs typeface="Times New Roman"/>
                <a:sym typeface="Times New Roman"/>
              </a:rPr>
              <a:t>Limitations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Data Availability and Quality</a:t>
            </a:r>
            <a:r>
              <a:rPr lang="en-US" sz="35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Temporal and Spatial Constraints</a:t>
            </a:r>
            <a:r>
              <a:rPr lang="en-US" sz="35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3500">
              <a:solidFill>
                <a:schemeClr val="dk1"/>
              </a:solidFill>
              <a:latin typeface="Times New Roman"/>
              <a:ea typeface="Times New Roman"/>
              <a:cs typeface="Times New Roman"/>
              <a:sym typeface="Times New Roman"/>
            </a:endParaRPr>
          </a:p>
        </p:txBody>
      </p:sp>
      <p:grpSp>
        <p:nvGrpSpPr>
          <p:cNvPr id="407" name="Google Shape;407;g2e8bc4daa0e_2_1"/>
          <p:cNvGrpSpPr/>
          <p:nvPr/>
        </p:nvGrpSpPr>
        <p:grpSpPr>
          <a:xfrm>
            <a:off x="14140177" y="6631570"/>
            <a:ext cx="16386087" cy="22641467"/>
            <a:chOff x="14139464" y="6346195"/>
            <a:chExt cx="16386087" cy="22641467"/>
          </a:xfrm>
        </p:grpSpPr>
        <p:grpSp>
          <p:nvGrpSpPr>
            <p:cNvPr id="408" name="Google Shape;408;g2e8bc4daa0e_2_1"/>
            <p:cNvGrpSpPr/>
            <p:nvPr/>
          </p:nvGrpSpPr>
          <p:grpSpPr>
            <a:xfrm>
              <a:off x="14139746" y="6346195"/>
              <a:ext cx="16385805" cy="6075429"/>
              <a:chOff x="14135497" y="6370528"/>
              <a:chExt cx="16000200" cy="5674259"/>
            </a:xfrm>
          </p:grpSpPr>
          <p:sp>
            <p:nvSpPr>
              <p:cNvPr id="409" name="Google Shape;409;g2e8bc4daa0e_2_1"/>
              <p:cNvSpPr/>
              <p:nvPr/>
            </p:nvSpPr>
            <p:spPr>
              <a:xfrm>
                <a:off x="21727656"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0" name="Google Shape;410;g2e8bc4daa0e_2_1"/>
              <p:cNvSpPr/>
              <p:nvPr/>
            </p:nvSpPr>
            <p:spPr>
              <a:xfrm>
                <a:off x="14135497"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1" name="Google Shape;411;g2e8bc4daa0e_2_1"/>
              <p:cNvSpPr/>
              <p:nvPr/>
            </p:nvSpPr>
            <p:spPr>
              <a:xfrm>
                <a:off x="14135497" y="6860787"/>
                <a:ext cx="16000200" cy="5184000"/>
              </a:xfrm>
              <a:prstGeom prst="rect">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12" name="Google Shape;412;g2e8bc4daa0e_2_1"/>
              <p:cNvPicPr preferRelativeResize="0"/>
              <p:nvPr/>
            </p:nvPicPr>
            <p:blipFill rotWithShape="1">
              <a:blip r:embed="rId8">
                <a:alphaModFix/>
              </a:blip>
              <a:srcRect b="15620" l="20856" r="21830" t="21367"/>
              <a:stretch/>
            </p:blipFill>
            <p:spPr>
              <a:xfrm>
                <a:off x="22016088" y="7023325"/>
                <a:ext cx="7951927" cy="4858975"/>
              </a:xfrm>
              <a:prstGeom prst="rect">
                <a:avLst/>
              </a:prstGeom>
              <a:noFill/>
              <a:ln>
                <a:noFill/>
              </a:ln>
            </p:spPr>
          </p:pic>
          <p:pic>
            <p:nvPicPr>
              <p:cNvPr id="413" name="Google Shape;413;g2e8bc4daa0e_2_1"/>
              <p:cNvPicPr preferRelativeResize="0"/>
              <p:nvPr/>
            </p:nvPicPr>
            <p:blipFill rotWithShape="1">
              <a:blip r:embed="rId9">
                <a:alphaModFix/>
              </a:blip>
              <a:srcRect b="1419" l="12102" r="12254" t="5798"/>
              <a:stretch/>
            </p:blipFill>
            <p:spPr>
              <a:xfrm>
                <a:off x="14380115" y="7023320"/>
                <a:ext cx="7347547" cy="4858986"/>
              </a:xfrm>
              <a:prstGeom prst="rect">
                <a:avLst/>
              </a:prstGeom>
              <a:noFill/>
              <a:ln>
                <a:noFill/>
              </a:ln>
            </p:spPr>
          </p:pic>
          <p:sp>
            <p:nvSpPr>
              <p:cNvPr id="414" name="Google Shape;414;g2e8bc4daa0e_2_1"/>
              <p:cNvSpPr txBox="1"/>
              <p:nvPr/>
            </p:nvSpPr>
            <p:spPr>
              <a:xfrm>
                <a:off x="14265304" y="641307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1:</a:t>
                </a:r>
                <a:endParaRPr sz="2700">
                  <a:solidFill>
                    <a:schemeClr val="dk1"/>
                  </a:solidFill>
                  <a:latin typeface="Times New Roman"/>
                  <a:ea typeface="Times New Roman"/>
                  <a:cs typeface="Times New Roman"/>
                  <a:sym typeface="Times New Roman"/>
                </a:endParaRPr>
              </a:p>
            </p:txBody>
          </p:sp>
          <p:sp>
            <p:nvSpPr>
              <p:cNvPr id="415" name="Google Shape;415;g2e8bc4daa0e_2_1"/>
              <p:cNvSpPr txBox="1"/>
              <p:nvPr/>
            </p:nvSpPr>
            <p:spPr>
              <a:xfrm>
                <a:off x="21870175" y="637052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2:</a:t>
                </a:r>
                <a:endParaRPr sz="2700">
                  <a:solidFill>
                    <a:schemeClr val="dk1"/>
                  </a:solidFill>
                  <a:latin typeface="Times New Roman"/>
                  <a:ea typeface="Times New Roman"/>
                  <a:cs typeface="Times New Roman"/>
                  <a:sym typeface="Times New Roman"/>
                </a:endParaRPr>
              </a:p>
            </p:txBody>
          </p:sp>
        </p:grpSp>
        <p:grpSp>
          <p:nvGrpSpPr>
            <p:cNvPr id="416" name="Google Shape;416;g2e8bc4daa0e_2_1"/>
            <p:cNvGrpSpPr/>
            <p:nvPr/>
          </p:nvGrpSpPr>
          <p:grpSpPr>
            <a:xfrm>
              <a:off x="14139795" y="21856167"/>
              <a:ext cx="16385709" cy="5714535"/>
              <a:chOff x="12801700" y="11700102"/>
              <a:chExt cx="16094400" cy="5674248"/>
            </a:xfrm>
          </p:grpSpPr>
          <p:sp>
            <p:nvSpPr>
              <p:cNvPr id="417" name="Google Shape;417;g2e8bc4daa0e_2_1"/>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8" name="Google Shape;418;g2e8bc4daa0e_2_1"/>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9" name="Google Shape;419;g2e8bc4daa0e_2_1"/>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0" name="Google Shape;420;g2e8bc4daa0e_2_1"/>
              <p:cNvSpPr txBox="1"/>
              <p:nvPr/>
            </p:nvSpPr>
            <p:spPr>
              <a:xfrm>
                <a:off x="12963765"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3:</a:t>
                </a:r>
                <a:endParaRPr sz="2700">
                  <a:solidFill>
                    <a:schemeClr val="dk1"/>
                  </a:solidFill>
                  <a:latin typeface="Times New Roman"/>
                  <a:ea typeface="Times New Roman"/>
                  <a:cs typeface="Times New Roman"/>
                  <a:sym typeface="Times New Roman"/>
                </a:endParaRPr>
              </a:p>
            </p:txBody>
          </p:sp>
          <p:sp>
            <p:nvSpPr>
              <p:cNvPr id="421" name="Google Shape;421;g2e8bc4daa0e_2_1"/>
              <p:cNvSpPr txBox="1"/>
              <p:nvPr/>
            </p:nvSpPr>
            <p:spPr>
              <a:xfrm>
                <a:off x="20833900"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4:</a:t>
                </a:r>
                <a:endParaRPr sz="2700">
                  <a:solidFill>
                    <a:schemeClr val="dk1"/>
                  </a:solidFill>
                  <a:latin typeface="Times New Roman"/>
                  <a:ea typeface="Times New Roman"/>
                  <a:cs typeface="Times New Roman"/>
                  <a:sym typeface="Times New Roman"/>
                </a:endParaRPr>
              </a:p>
            </p:txBody>
          </p:sp>
          <p:pic>
            <p:nvPicPr>
              <p:cNvPr id="422" name="Google Shape;422;g2e8bc4daa0e_2_1"/>
              <p:cNvPicPr preferRelativeResize="0"/>
              <p:nvPr/>
            </p:nvPicPr>
            <p:blipFill>
              <a:blip r:embed="rId10">
                <a:alphaModFix/>
              </a:blip>
              <a:stretch>
                <a:fillRect/>
              </a:stretch>
            </p:blipFill>
            <p:spPr>
              <a:xfrm>
                <a:off x="20986920" y="12365398"/>
                <a:ext cx="7727632" cy="4833895"/>
              </a:xfrm>
              <a:prstGeom prst="rect">
                <a:avLst/>
              </a:prstGeom>
              <a:noFill/>
              <a:ln>
                <a:noFill/>
              </a:ln>
            </p:spPr>
          </p:pic>
          <p:pic>
            <p:nvPicPr>
              <p:cNvPr id="423" name="Google Shape;423;g2e8bc4daa0e_2_1"/>
              <p:cNvPicPr preferRelativeResize="0"/>
              <p:nvPr/>
            </p:nvPicPr>
            <p:blipFill>
              <a:blip r:embed="rId11">
                <a:alphaModFix/>
              </a:blip>
              <a:stretch>
                <a:fillRect/>
              </a:stretch>
            </p:blipFill>
            <p:spPr>
              <a:xfrm>
                <a:off x="12963773" y="12365398"/>
                <a:ext cx="7727633" cy="4833895"/>
              </a:xfrm>
              <a:prstGeom prst="rect">
                <a:avLst/>
              </a:prstGeom>
              <a:noFill/>
              <a:ln>
                <a:noFill/>
              </a:ln>
            </p:spPr>
          </p:pic>
        </p:grpSp>
        <p:grpSp>
          <p:nvGrpSpPr>
            <p:cNvPr id="424" name="Google Shape;424;g2e8bc4daa0e_2_1"/>
            <p:cNvGrpSpPr/>
            <p:nvPr/>
          </p:nvGrpSpPr>
          <p:grpSpPr>
            <a:xfrm>
              <a:off x="14139464" y="14346718"/>
              <a:ext cx="16385419" cy="5714538"/>
              <a:chOff x="12159325" y="12367124"/>
              <a:chExt cx="16226400" cy="5674251"/>
            </a:xfrm>
          </p:grpSpPr>
          <p:sp>
            <p:nvSpPr>
              <p:cNvPr id="425" name="Google Shape;425;g2e8bc4daa0e_2_1"/>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6" name="Google Shape;426;g2e8bc4daa0e_2_1"/>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7" name="Google Shape;427;g2e8bc4daa0e_2_1"/>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8" name="Google Shape;428;g2e8bc4daa0e_2_1"/>
              <p:cNvSpPr txBox="1"/>
              <p:nvPr/>
            </p:nvSpPr>
            <p:spPr>
              <a:xfrm>
                <a:off x="12289148"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1:</a:t>
                </a:r>
                <a:endParaRPr sz="2700">
                  <a:solidFill>
                    <a:schemeClr val="dk1"/>
                  </a:solidFill>
                  <a:latin typeface="Times New Roman"/>
                  <a:ea typeface="Times New Roman"/>
                  <a:cs typeface="Times New Roman"/>
                  <a:sym typeface="Times New Roman"/>
                </a:endParaRPr>
              </a:p>
            </p:txBody>
          </p:sp>
          <p:sp>
            <p:nvSpPr>
              <p:cNvPr id="429" name="Google Shape;429;g2e8bc4daa0e_2_1"/>
              <p:cNvSpPr txBox="1"/>
              <p:nvPr/>
            </p:nvSpPr>
            <p:spPr>
              <a:xfrm>
                <a:off x="20237850"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2:</a:t>
                </a:r>
                <a:endParaRPr sz="2700">
                  <a:solidFill>
                    <a:schemeClr val="dk1"/>
                  </a:solidFill>
                  <a:latin typeface="Times New Roman"/>
                  <a:ea typeface="Times New Roman"/>
                  <a:cs typeface="Times New Roman"/>
                  <a:sym typeface="Times New Roman"/>
                </a:endParaRPr>
              </a:p>
            </p:txBody>
          </p:sp>
          <p:pic>
            <p:nvPicPr>
              <p:cNvPr id="430" name="Google Shape;430;g2e8bc4daa0e_2_1"/>
              <p:cNvPicPr preferRelativeResize="0"/>
              <p:nvPr/>
            </p:nvPicPr>
            <p:blipFill>
              <a:blip r:embed="rId12">
                <a:alphaModFix/>
              </a:blip>
              <a:stretch>
                <a:fillRect/>
              </a:stretch>
            </p:blipFill>
            <p:spPr>
              <a:xfrm>
                <a:off x="12313050" y="13085875"/>
                <a:ext cx="7782299" cy="4747875"/>
              </a:xfrm>
              <a:prstGeom prst="rect">
                <a:avLst/>
              </a:prstGeom>
              <a:noFill/>
              <a:ln>
                <a:noFill/>
              </a:ln>
            </p:spPr>
          </p:pic>
          <p:pic>
            <p:nvPicPr>
              <p:cNvPr id="431" name="Google Shape;431;g2e8bc4daa0e_2_1"/>
              <p:cNvPicPr preferRelativeResize="0"/>
              <p:nvPr/>
            </p:nvPicPr>
            <p:blipFill>
              <a:blip r:embed="rId13">
                <a:alphaModFix/>
              </a:blip>
              <a:stretch>
                <a:fillRect/>
              </a:stretch>
            </p:blipFill>
            <p:spPr>
              <a:xfrm>
                <a:off x="20390975" y="13085850"/>
                <a:ext cx="7782299" cy="4747875"/>
              </a:xfrm>
              <a:prstGeom prst="rect">
                <a:avLst/>
              </a:prstGeom>
              <a:noFill/>
              <a:ln>
                <a:noFill/>
              </a:ln>
            </p:spPr>
          </p:pic>
        </p:grpSp>
        <p:sp>
          <p:nvSpPr>
            <p:cNvPr id="432" name="Google Shape;432;g2e8bc4daa0e_2_1"/>
            <p:cNvSpPr txBox="1"/>
            <p:nvPr/>
          </p:nvSpPr>
          <p:spPr>
            <a:xfrm>
              <a:off x="14332550" y="12557175"/>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1: A bathymetric map showing the entire state of Florida. The area of study for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4"/>
                    </a:ext>
                  </a:extLst>
                </a:rPr>
                <a:t>Florida</a:t>
              </a:r>
              <a:r>
                <a:rPr lang="en-US" sz="1700">
                  <a:solidFill>
                    <a:schemeClr val="dk1"/>
                  </a:solidFill>
                  <a:latin typeface="Times New Roman"/>
                  <a:ea typeface="Times New Roman"/>
                  <a:cs typeface="Times New Roman"/>
                  <a:sym typeface="Times New Roman"/>
                </a:rPr>
                <a:t>’s coral reefs are displayed in red.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433" name="Google Shape;433;g2e8bc4daa0e_2_1"/>
            <p:cNvSpPr txBox="1"/>
            <p:nvPr/>
          </p:nvSpPr>
          <p:spPr>
            <a:xfrm>
              <a:off x="22422450" y="12557163"/>
              <a:ext cx="7638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2: A bathymetric map showing a zoomed in image of the study area of southern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5"/>
                    </a:ext>
                  </a:extLst>
                </a:rPr>
                <a:t>Florida.</a:t>
              </a:r>
              <a:r>
                <a:rPr lang="en-US" sz="1700">
                  <a:solidFill>
                    <a:schemeClr val="dk1"/>
                  </a:solidFill>
                  <a:latin typeface="Times New Roman"/>
                  <a:ea typeface="Times New Roman"/>
                  <a:cs typeface="Times New Roman"/>
                  <a:sym typeface="Times New Roman"/>
                </a:rPr>
                <a:t> The red plot points represent the individual sample sites, collected from the ‘Global Bleaching and Environmental Data.’</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434" name="Google Shape;434;g2e8bc4daa0e_2_1"/>
            <p:cNvSpPr txBox="1"/>
            <p:nvPr/>
          </p:nvSpPr>
          <p:spPr>
            <a:xfrm>
              <a:off x="143325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1800">
                <a:solidFill>
                  <a:schemeClr val="dk1"/>
                </a:solidFill>
                <a:latin typeface="Times New Roman"/>
                <a:ea typeface="Times New Roman"/>
                <a:cs typeface="Times New Roman"/>
                <a:sym typeface="Times New Roman"/>
              </a:endParaRPr>
            </a:p>
          </p:txBody>
        </p:sp>
        <p:sp>
          <p:nvSpPr>
            <p:cNvPr id="435" name="Google Shape;435;g2e8bc4daa0e_2_1"/>
            <p:cNvSpPr txBox="1"/>
            <p:nvPr/>
          </p:nvSpPr>
          <p:spPr>
            <a:xfrm>
              <a:off x="224224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1800">
                <a:solidFill>
                  <a:schemeClr val="dk1"/>
                </a:solidFill>
                <a:latin typeface="Times New Roman"/>
                <a:ea typeface="Times New Roman"/>
                <a:cs typeface="Times New Roman"/>
                <a:sym typeface="Times New Roman"/>
              </a:endParaRPr>
            </a:p>
          </p:txBody>
        </p:sp>
        <p:sp>
          <p:nvSpPr>
            <p:cNvPr id="436" name="Google Shape;436;g2e8bc4daa0e_2_1"/>
            <p:cNvSpPr txBox="1"/>
            <p:nvPr/>
          </p:nvSpPr>
          <p:spPr>
            <a:xfrm>
              <a:off x="224224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6"/>
                    </a:ext>
                  </a:extLst>
                </a:rPr>
                <a:t>Florida</a:t>
              </a:r>
              <a:r>
                <a:rPr lang="en-US" sz="1700">
                  <a:solidFill>
                    <a:schemeClr val="dk1"/>
                  </a:solidFill>
                  <a:latin typeface="Times New Roman"/>
                  <a:ea typeface="Times New Roman"/>
                  <a:cs typeface="Times New Roman"/>
                  <a:sym typeface="Times New Roman"/>
                </a:rPr>
                <a:t> for the years 1987 to 2018.</a:t>
              </a:r>
              <a:endParaRPr sz="1700">
                <a:solidFill>
                  <a:schemeClr val="dk1"/>
                </a:solidFill>
                <a:latin typeface="Times New Roman"/>
                <a:ea typeface="Times New Roman"/>
                <a:cs typeface="Times New Roman"/>
                <a:sym typeface="Times New Roman"/>
              </a:endParaRPr>
            </a:p>
          </p:txBody>
        </p:sp>
        <p:sp>
          <p:nvSpPr>
            <p:cNvPr id="437" name="Google Shape;437;g2e8bc4daa0e_2_1"/>
            <p:cNvSpPr txBox="1"/>
            <p:nvPr/>
          </p:nvSpPr>
          <p:spPr>
            <a:xfrm>
              <a:off x="143325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7"/>
                    </a:ext>
                  </a:extLst>
                </a:rPr>
                <a:t>Florida</a:t>
              </a:r>
              <a:r>
                <a:rPr lang="en-US" sz="1700">
                  <a:solidFill>
                    <a:schemeClr val="dk1"/>
                  </a:solidFill>
                  <a:latin typeface="Times New Roman"/>
                  <a:ea typeface="Times New Roman"/>
                  <a:cs typeface="Times New Roman"/>
                  <a:sym typeface="Times New Roman"/>
                </a:rPr>
                <a:t> for the years 1987 to 2018. </a:t>
              </a:r>
              <a:endParaRPr sz="1700">
                <a:solidFill>
                  <a:schemeClr val="dk1"/>
                </a:solidFill>
                <a:latin typeface="Times New Roman"/>
                <a:ea typeface="Times New Roman"/>
                <a:cs typeface="Times New Roman"/>
                <a:sym typeface="Times New Roman"/>
              </a:endParaRPr>
            </a:p>
          </p:txBody>
        </p:sp>
      </p:grpSp>
      <p:grpSp>
        <p:nvGrpSpPr>
          <p:cNvPr id="438" name="Google Shape;438;g2e8bc4daa0e_2_1"/>
          <p:cNvGrpSpPr/>
          <p:nvPr/>
        </p:nvGrpSpPr>
        <p:grpSpPr>
          <a:xfrm>
            <a:off x="690600" y="386975"/>
            <a:ext cx="42510000" cy="4395300"/>
            <a:chOff x="690600" y="386975"/>
            <a:chExt cx="42510000" cy="4395300"/>
          </a:xfrm>
        </p:grpSpPr>
        <p:sp>
          <p:nvSpPr>
            <p:cNvPr id="439" name="Google Shape;439;g2e8bc4daa0e_2_1"/>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University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440" name="Google Shape;440;g2e8bc4daa0e_2_1"/>
            <p:cNvPicPr preferRelativeResize="0"/>
            <p:nvPr/>
          </p:nvPicPr>
          <p:blipFill rotWithShape="1">
            <a:blip r:embed="rId14">
              <a:alphaModFix/>
            </a:blip>
            <a:srcRect b="0" l="0" r="0" t="0"/>
            <a:stretch/>
          </p:blipFill>
          <p:spPr>
            <a:xfrm>
              <a:off x="1152725" y="1163650"/>
              <a:ext cx="7108425" cy="2841944"/>
            </a:xfrm>
            <a:prstGeom prst="rect">
              <a:avLst/>
            </a:prstGeom>
            <a:noFill/>
            <a:ln>
              <a:noFill/>
            </a:ln>
          </p:spPr>
        </p:pic>
        <p:grpSp>
          <p:nvGrpSpPr>
            <p:cNvPr id="441" name="Google Shape;441;g2e8bc4daa0e_2_1"/>
            <p:cNvGrpSpPr/>
            <p:nvPr/>
          </p:nvGrpSpPr>
          <p:grpSpPr>
            <a:xfrm>
              <a:off x="35719927" y="1480516"/>
              <a:ext cx="7021716" cy="2208220"/>
              <a:chOff x="34931901" y="5611475"/>
              <a:chExt cx="7679882" cy="2501949"/>
            </a:xfrm>
          </p:grpSpPr>
          <p:pic>
            <p:nvPicPr>
              <p:cNvPr id="442" name="Google Shape;442;g2e8bc4daa0e_2_1"/>
              <p:cNvPicPr preferRelativeResize="0"/>
              <p:nvPr/>
            </p:nvPicPr>
            <p:blipFill>
              <a:blip r:embed="rId15">
                <a:alphaModFix/>
              </a:blip>
              <a:stretch>
                <a:fillRect/>
              </a:stretch>
            </p:blipFill>
            <p:spPr>
              <a:xfrm>
                <a:off x="37476813" y="5611709"/>
                <a:ext cx="2488607" cy="2501565"/>
              </a:xfrm>
              <a:prstGeom prst="rect">
                <a:avLst/>
              </a:prstGeom>
              <a:noFill/>
              <a:ln>
                <a:noFill/>
              </a:ln>
            </p:spPr>
          </p:pic>
          <p:pic>
            <p:nvPicPr>
              <p:cNvPr id="443" name="Google Shape;443;g2e8bc4daa0e_2_1"/>
              <p:cNvPicPr preferRelativeResize="0"/>
              <p:nvPr/>
            </p:nvPicPr>
            <p:blipFill>
              <a:blip r:embed="rId16">
                <a:alphaModFix/>
              </a:blip>
              <a:stretch>
                <a:fillRect/>
              </a:stretch>
            </p:blipFill>
            <p:spPr>
              <a:xfrm>
                <a:off x="40123176" y="5611706"/>
                <a:ext cx="2488607" cy="2501565"/>
              </a:xfrm>
              <a:prstGeom prst="rect">
                <a:avLst/>
              </a:prstGeom>
              <a:noFill/>
              <a:ln>
                <a:noFill/>
              </a:ln>
            </p:spPr>
          </p:pic>
          <p:pic>
            <p:nvPicPr>
              <p:cNvPr id="444" name="Google Shape;444;g2e8bc4daa0e_2_1"/>
              <p:cNvPicPr preferRelativeResize="0"/>
              <p:nvPr/>
            </p:nvPicPr>
            <p:blipFill>
              <a:blip r:embed="rId17">
                <a:alphaModFix/>
              </a:blip>
              <a:stretch>
                <a:fillRect/>
              </a:stretch>
            </p:blipFill>
            <p:spPr>
              <a:xfrm>
                <a:off x="34931901" y="5611475"/>
                <a:ext cx="2387172" cy="2501949"/>
              </a:xfrm>
              <a:prstGeom prst="rect">
                <a:avLst/>
              </a:prstGeom>
              <a:noFill/>
              <a:ln>
                <a:noFill/>
              </a:ln>
            </p:spPr>
          </p:pic>
        </p:grpSp>
      </p:grpSp>
      <p:grpSp>
        <p:nvGrpSpPr>
          <p:cNvPr id="445" name="Google Shape;445;g2e8bc4daa0e_2_1"/>
          <p:cNvGrpSpPr/>
          <p:nvPr/>
        </p:nvGrpSpPr>
        <p:grpSpPr>
          <a:xfrm>
            <a:off x="343063" y="30112164"/>
            <a:ext cx="42992838" cy="2660229"/>
            <a:chOff x="343063" y="29998464"/>
            <a:chExt cx="42992838" cy="2660229"/>
          </a:xfrm>
        </p:grpSpPr>
        <p:grpSp>
          <p:nvGrpSpPr>
            <p:cNvPr id="446" name="Google Shape;446;g2e8bc4daa0e_2_1"/>
            <p:cNvGrpSpPr/>
            <p:nvPr/>
          </p:nvGrpSpPr>
          <p:grpSpPr>
            <a:xfrm>
              <a:off x="19470270" y="30324092"/>
              <a:ext cx="5378517" cy="1958354"/>
              <a:chOff x="23373425" y="29783325"/>
              <a:chExt cx="6749300" cy="2790473"/>
            </a:xfrm>
          </p:grpSpPr>
          <p:sp>
            <p:nvSpPr>
              <p:cNvPr id="447" name="Google Shape;447;g2e8bc4daa0e_2_1"/>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48" name="Google Shape;448;g2e8bc4daa0e_2_1"/>
              <p:cNvPicPr preferRelativeResize="0"/>
              <p:nvPr/>
            </p:nvPicPr>
            <p:blipFill rotWithShape="1">
              <a:blip r:embed="rId18">
                <a:alphaModFix/>
              </a:blip>
              <a:srcRect b="32065" l="9324" r="6817" t="33880"/>
              <a:stretch/>
            </p:blipFill>
            <p:spPr>
              <a:xfrm>
                <a:off x="23552725" y="29905624"/>
                <a:ext cx="6570000" cy="2668174"/>
              </a:xfrm>
              <a:prstGeom prst="rect">
                <a:avLst/>
              </a:prstGeom>
              <a:noFill/>
              <a:ln>
                <a:noFill/>
              </a:ln>
            </p:spPr>
          </p:pic>
        </p:grpSp>
        <p:grpSp>
          <p:nvGrpSpPr>
            <p:cNvPr id="449" name="Google Shape;449;g2e8bc4daa0e_2_1"/>
            <p:cNvGrpSpPr/>
            <p:nvPr/>
          </p:nvGrpSpPr>
          <p:grpSpPr>
            <a:xfrm>
              <a:off x="34171375" y="30324075"/>
              <a:ext cx="4028350" cy="1958399"/>
              <a:chOff x="36422913" y="29383911"/>
              <a:chExt cx="5840728" cy="3282600"/>
            </a:xfrm>
          </p:grpSpPr>
          <p:sp>
            <p:nvSpPr>
              <p:cNvPr id="450" name="Google Shape;450;g2e8bc4daa0e_2_1"/>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51" name="Google Shape;451;g2e8bc4daa0e_2_1"/>
              <p:cNvPicPr preferRelativeResize="0"/>
              <p:nvPr/>
            </p:nvPicPr>
            <p:blipFill rotWithShape="1">
              <a:blip r:embed="rId19">
                <a:alphaModFix/>
              </a:blip>
              <a:srcRect b="0" l="0" r="3818" t="0"/>
              <a:stretch/>
            </p:blipFill>
            <p:spPr>
              <a:xfrm>
                <a:off x="36422913" y="29645268"/>
                <a:ext cx="5840728" cy="2759890"/>
              </a:xfrm>
              <a:prstGeom prst="rect">
                <a:avLst/>
              </a:prstGeom>
              <a:noFill/>
              <a:ln>
                <a:noFill/>
              </a:ln>
            </p:spPr>
          </p:pic>
        </p:grpSp>
        <p:grpSp>
          <p:nvGrpSpPr>
            <p:cNvPr id="452" name="Google Shape;452;g2e8bc4daa0e_2_1"/>
            <p:cNvGrpSpPr/>
            <p:nvPr/>
          </p:nvGrpSpPr>
          <p:grpSpPr>
            <a:xfrm>
              <a:off x="3719728" y="30099105"/>
              <a:ext cx="2658182" cy="2405638"/>
              <a:chOff x="4680750" y="29796075"/>
              <a:chExt cx="2873400" cy="2842200"/>
            </a:xfrm>
          </p:grpSpPr>
          <p:sp>
            <p:nvSpPr>
              <p:cNvPr id="453" name="Google Shape;453;g2e8bc4daa0e_2_1"/>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54" name="Google Shape;454;g2e8bc4daa0e_2_1"/>
              <p:cNvPicPr preferRelativeResize="0"/>
              <p:nvPr/>
            </p:nvPicPr>
            <p:blipFill>
              <a:blip r:embed="rId20">
                <a:alphaModFix/>
              </a:blip>
              <a:stretch>
                <a:fillRect/>
              </a:stretch>
            </p:blipFill>
            <p:spPr>
              <a:xfrm>
                <a:off x="4680750" y="29796075"/>
                <a:ext cx="2766993" cy="2780825"/>
              </a:xfrm>
              <a:prstGeom prst="rect">
                <a:avLst/>
              </a:prstGeom>
              <a:noFill/>
              <a:ln>
                <a:noFill/>
              </a:ln>
            </p:spPr>
          </p:pic>
        </p:grpSp>
        <p:pic>
          <p:nvPicPr>
            <p:cNvPr id="455" name="Google Shape;455;g2e8bc4daa0e_2_1"/>
            <p:cNvPicPr preferRelativeResize="0"/>
            <p:nvPr/>
          </p:nvPicPr>
          <p:blipFill rotWithShape="1">
            <a:blip r:embed="rId21">
              <a:alphaModFix/>
            </a:blip>
            <a:srcRect b="0" l="13635" r="13605" t="0"/>
            <a:stretch/>
          </p:blipFill>
          <p:spPr>
            <a:xfrm>
              <a:off x="343063" y="30100390"/>
              <a:ext cx="3102498" cy="2405760"/>
            </a:xfrm>
            <a:prstGeom prst="rect">
              <a:avLst/>
            </a:prstGeom>
            <a:noFill/>
            <a:ln>
              <a:noFill/>
            </a:ln>
          </p:spPr>
        </p:pic>
        <p:grpSp>
          <p:nvGrpSpPr>
            <p:cNvPr id="456" name="Google Shape;456;g2e8bc4daa0e_2_1"/>
            <p:cNvGrpSpPr/>
            <p:nvPr/>
          </p:nvGrpSpPr>
          <p:grpSpPr>
            <a:xfrm>
              <a:off x="6652213" y="30408368"/>
              <a:ext cx="5254802" cy="1840412"/>
              <a:chOff x="7760525" y="26638775"/>
              <a:chExt cx="6089700" cy="2174400"/>
            </a:xfrm>
          </p:grpSpPr>
          <p:sp>
            <p:nvSpPr>
              <p:cNvPr id="457" name="Google Shape;457;g2e8bc4daa0e_2_1"/>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58" name="Google Shape;458;g2e8bc4daa0e_2_1"/>
              <p:cNvPicPr preferRelativeResize="0"/>
              <p:nvPr/>
            </p:nvPicPr>
            <p:blipFill>
              <a:blip r:embed="rId22">
                <a:alphaModFix/>
              </a:blip>
              <a:stretch>
                <a:fillRect/>
              </a:stretch>
            </p:blipFill>
            <p:spPr>
              <a:xfrm>
                <a:off x="7827475" y="26713100"/>
                <a:ext cx="5943600" cy="1981200"/>
              </a:xfrm>
              <a:prstGeom prst="rect">
                <a:avLst/>
              </a:prstGeom>
              <a:noFill/>
              <a:ln>
                <a:noFill/>
              </a:ln>
            </p:spPr>
          </p:pic>
        </p:grpSp>
        <p:grpSp>
          <p:nvGrpSpPr>
            <p:cNvPr id="459" name="Google Shape;459;g2e8bc4daa0e_2_1"/>
            <p:cNvGrpSpPr/>
            <p:nvPr/>
          </p:nvGrpSpPr>
          <p:grpSpPr>
            <a:xfrm>
              <a:off x="12181106" y="30342454"/>
              <a:ext cx="7015057" cy="1918873"/>
              <a:chOff x="13919500" y="30068700"/>
              <a:chExt cx="7960800" cy="2267100"/>
            </a:xfrm>
          </p:grpSpPr>
          <p:sp>
            <p:nvSpPr>
              <p:cNvPr id="460" name="Google Shape;460;g2e8bc4daa0e_2_1"/>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61" name="Google Shape;461;g2e8bc4daa0e_2_1"/>
              <p:cNvPicPr preferRelativeResize="0"/>
              <p:nvPr/>
            </p:nvPicPr>
            <p:blipFill>
              <a:blip r:embed="rId23">
                <a:alphaModFix/>
              </a:blip>
              <a:stretch>
                <a:fillRect/>
              </a:stretch>
            </p:blipFill>
            <p:spPr>
              <a:xfrm>
                <a:off x="13971813" y="30129975"/>
                <a:ext cx="7850353" cy="2174400"/>
              </a:xfrm>
              <a:prstGeom prst="rect">
                <a:avLst/>
              </a:prstGeom>
              <a:noFill/>
              <a:ln>
                <a:noFill/>
              </a:ln>
            </p:spPr>
          </p:pic>
        </p:grpSp>
        <p:pic>
          <p:nvPicPr>
            <p:cNvPr id="462" name="Google Shape;462;g2e8bc4daa0e_2_1"/>
            <p:cNvPicPr preferRelativeResize="0"/>
            <p:nvPr/>
          </p:nvPicPr>
          <p:blipFill>
            <a:blip r:embed="rId24">
              <a:alphaModFix/>
            </a:blip>
            <a:stretch>
              <a:fillRect/>
            </a:stretch>
          </p:blipFill>
          <p:spPr>
            <a:xfrm>
              <a:off x="25122888" y="30342325"/>
              <a:ext cx="5037150" cy="1919125"/>
            </a:xfrm>
            <a:prstGeom prst="rect">
              <a:avLst/>
            </a:prstGeom>
            <a:noFill/>
            <a:ln>
              <a:noFill/>
            </a:ln>
          </p:spPr>
        </p:pic>
        <p:grpSp>
          <p:nvGrpSpPr>
            <p:cNvPr id="463" name="Google Shape;463;g2e8bc4daa0e_2_1"/>
            <p:cNvGrpSpPr/>
            <p:nvPr/>
          </p:nvGrpSpPr>
          <p:grpSpPr>
            <a:xfrm>
              <a:off x="30434131" y="29998464"/>
              <a:ext cx="3463162" cy="2660229"/>
              <a:chOff x="27498250" y="22300925"/>
              <a:chExt cx="5758500" cy="4563000"/>
            </a:xfrm>
          </p:grpSpPr>
          <p:sp>
            <p:nvSpPr>
              <p:cNvPr id="464" name="Google Shape;464;g2e8bc4daa0e_2_1"/>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65" name="Google Shape;465;g2e8bc4daa0e_2_1"/>
              <p:cNvPicPr preferRelativeResize="0"/>
              <p:nvPr/>
            </p:nvPicPr>
            <p:blipFill>
              <a:blip r:embed="rId25">
                <a:alphaModFix/>
              </a:blip>
              <a:stretch>
                <a:fillRect/>
              </a:stretch>
            </p:blipFill>
            <p:spPr>
              <a:xfrm>
                <a:off x="27515275" y="22349000"/>
                <a:ext cx="5715000" cy="4514850"/>
              </a:xfrm>
              <a:prstGeom prst="rect">
                <a:avLst/>
              </a:prstGeom>
              <a:noFill/>
              <a:ln>
                <a:noFill/>
              </a:ln>
            </p:spPr>
          </p:pic>
        </p:grpSp>
        <p:grpSp>
          <p:nvGrpSpPr>
            <p:cNvPr id="466" name="Google Shape;466;g2e8bc4daa0e_2_1"/>
            <p:cNvGrpSpPr/>
            <p:nvPr/>
          </p:nvGrpSpPr>
          <p:grpSpPr>
            <a:xfrm>
              <a:off x="38473804" y="30369040"/>
              <a:ext cx="4862096" cy="1919056"/>
              <a:chOff x="27726025" y="27063425"/>
              <a:chExt cx="6253500" cy="2691900"/>
            </a:xfrm>
          </p:grpSpPr>
          <p:sp>
            <p:nvSpPr>
              <p:cNvPr id="467" name="Google Shape;467;g2e8bc4daa0e_2_1"/>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68" name="Google Shape;468;g2e8bc4daa0e_2_1"/>
              <p:cNvPicPr preferRelativeResize="0"/>
              <p:nvPr/>
            </p:nvPicPr>
            <p:blipFill rotWithShape="1">
              <a:blip r:embed="rId26">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72" name="Shape 472"/>
        <p:cNvGrpSpPr/>
        <p:nvPr/>
      </p:nvGrpSpPr>
      <p:grpSpPr>
        <a:xfrm>
          <a:off x="0" y="0"/>
          <a:ext cx="0" cy="0"/>
          <a:chOff x="0" y="0"/>
          <a:chExt cx="0" cy="0"/>
        </a:xfrm>
      </p:grpSpPr>
      <p:pic>
        <p:nvPicPr>
          <p:cNvPr id="473" name="Google Shape;473;g2e6add8db8a_0_1293"/>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474" name="Google Shape;474;g2e6add8db8a_0_1293"/>
          <p:cNvGrpSpPr/>
          <p:nvPr/>
        </p:nvGrpSpPr>
        <p:grpSpPr>
          <a:xfrm>
            <a:off x="343063" y="30112164"/>
            <a:ext cx="42992838" cy="2660229"/>
            <a:chOff x="343063" y="29998464"/>
            <a:chExt cx="42992838" cy="2660229"/>
          </a:xfrm>
        </p:grpSpPr>
        <p:grpSp>
          <p:nvGrpSpPr>
            <p:cNvPr id="475" name="Google Shape;475;g2e6add8db8a_0_1293"/>
            <p:cNvGrpSpPr/>
            <p:nvPr/>
          </p:nvGrpSpPr>
          <p:grpSpPr>
            <a:xfrm>
              <a:off x="19470270" y="30324092"/>
              <a:ext cx="5378517" cy="1958354"/>
              <a:chOff x="23373425" y="29783325"/>
              <a:chExt cx="6749300" cy="2790473"/>
            </a:xfrm>
          </p:grpSpPr>
          <p:sp>
            <p:nvSpPr>
              <p:cNvPr id="476" name="Google Shape;476;g2e6add8db8a_0_1293"/>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77" name="Google Shape;477;g2e6add8db8a_0_1293"/>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478" name="Google Shape;478;g2e6add8db8a_0_1293"/>
            <p:cNvGrpSpPr/>
            <p:nvPr/>
          </p:nvGrpSpPr>
          <p:grpSpPr>
            <a:xfrm>
              <a:off x="34171375" y="30324075"/>
              <a:ext cx="4028350" cy="1958399"/>
              <a:chOff x="36422913" y="29383911"/>
              <a:chExt cx="5840728" cy="3282600"/>
            </a:xfrm>
          </p:grpSpPr>
          <p:sp>
            <p:nvSpPr>
              <p:cNvPr id="479" name="Google Shape;479;g2e6add8db8a_0_1293"/>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80" name="Google Shape;480;g2e6add8db8a_0_1293"/>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481" name="Google Shape;481;g2e6add8db8a_0_1293"/>
            <p:cNvGrpSpPr/>
            <p:nvPr/>
          </p:nvGrpSpPr>
          <p:grpSpPr>
            <a:xfrm>
              <a:off x="3719728" y="30099105"/>
              <a:ext cx="2658182" cy="2405638"/>
              <a:chOff x="4680750" y="29796075"/>
              <a:chExt cx="2873400" cy="2842200"/>
            </a:xfrm>
          </p:grpSpPr>
          <p:sp>
            <p:nvSpPr>
              <p:cNvPr id="482" name="Google Shape;482;g2e6add8db8a_0_1293"/>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83" name="Google Shape;483;g2e6add8db8a_0_1293"/>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484" name="Google Shape;484;g2e6add8db8a_0_1293"/>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485" name="Google Shape;485;g2e6add8db8a_0_1293"/>
            <p:cNvGrpSpPr/>
            <p:nvPr/>
          </p:nvGrpSpPr>
          <p:grpSpPr>
            <a:xfrm>
              <a:off x="6652213" y="30408368"/>
              <a:ext cx="5254802" cy="1840412"/>
              <a:chOff x="7760525" y="26638775"/>
              <a:chExt cx="6089700" cy="2174400"/>
            </a:xfrm>
          </p:grpSpPr>
          <p:sp>
            <p:nvSpPr>
              <p:cNvPr id="486" name="Google Shape;486;g2e6add8db8a_0_1293"/>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87" name="Google Shape;487;g2e6add8db8a_0_1293"/>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488" name="Google Shape;488;g2e6add8db8a_0_1293"/>
            <p:cNvGrpSpPr/>
            <p:nvPr/>
          </p:nvGrpSpPr>
          <p:grpSpPr>
            <a:xfrm>
              <a:off x="12181106" y="30342454"/>
              <a:ext cx="7015057" cy="1918873"/>
              <a:chOff x="13919500" y="30068700"/>
              <a:chExt cx="7960800" cy="2267100"/>
            </a:xfrm>
          </p:grpSpPr>
          <p:sp>
            <p:nvSpPr>
              <p:cNvPr id="489" name="Google Shape;489;g2e6add8db8a_0_1293"/>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90" name="Google Shape;490;g2e6add8db8a_0_1293"/>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491" name="Google Shape;491;g2e6add8db8a_0_1293"/>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492" name="Google Shape;492;g2e6add8db8a_0_1293"/>
            <p:cNvGrpSpPr/>
            <p:nvPr/>
          </p:nvGrpSpPr>
          <p:grpSpPr>
            <a:xfrm>
              <a:off x="30434131" y="29998464"/>
              <a:ext cx="3463162" cy="2660229"/>
              <a:chOff x="27498250" y="22300925"/>
              <a:chExt cx="5758500" cy="4563000"/>
            </a:xfrm>
          </p:grpSpPr>
          <p:sp>
            <p:nvSpPr>
              <p:cNvPr id="493" name="Google Shape;493;g2e6add8db8a_0_1293"/>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94" name="Google Shape;494;g2e6add8db8a_0_1293"/>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495" name="Google Shape;495;g2e6add8db8a_0_1293"/>
            <p:cNvGrpSpPr/>
            <p:nvPr/>
          </p:nvGrpSpPr>
          <p:grpSpPr>
            <a:xfrm>
              <a:off x="38473804" y="30369040"/>
              <a:ext cx="4862096" cy="1919056"/>
              <a:chOff x="27726025" y="27063425"/>
              <a:chExt cx="6253500" cy="2691900"/>
            </a:xfrm>
          </p:grpSpPr>
          <p:sp>
            <p:nvSpPr>
              <p:cNvPr id="496" name="Google Shape;496;g2e6add8db8a_0_1293"/>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97" name="Google Shape;497;g2e6add8db8a_0_1293"/>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sp>
        <p:nvSpPr>
          <p:cNvPr id="498" name="Google Shape;498;g2e6add8db8a_0_1293"/>
          <p:cNvSpPr txBox="1"/>
          <p:nvPr/>
        </p:nvSpPr>
        <p:spPr>
          <a:xfrm>
            <a:off x="3135300" y="6123275"/>
            <a:ext cx="37620300" cy="8134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lang="en-US" sz="10500">
                <a:solidFill>
                  <a:schemeClr val="dk1"/>
                </a:solidFill>
                <a:latin typeface="Times New Roman"/>
                <a:ea typeface="Times New Roman"/>
                <a:cs typeface="Times New Roman"/>
                <a:sym typeface="Times New Roman"/>
              </a:rPr>
              <a:t>Limitations</a:t>
            </a:r>
            <a:endParaRPr b="1" sz="105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b="1" lang="en-US" sz="8100">
                <a:solidFill>
                  <a:schemeClr val="dk1"/>
                </a:solidFill>
                <a:latin typeface="Times New Roman"/>
                <a:ea typeface="Times New Roman"/>
                <a:cs typeface="Times New Roman"/>
                <a:sym typeface="Times New Roman"/>
              </a:rPr>
              <a:t>Data Availability and Quality</a:t>
            </a:r>
            <a:r>
              <a:rPr lang="en-US" sz="81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81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b="1" lang="en-US" sz="8100">
                <a:solidFill>
                  <a:schemeClr val="dk1"/>
                </a:solidFill>
                <a:latin typeface="Times New Roman"/>
                <a:ea typeface="Times New Roman"/>
                <a:cs typeface="Times New Roman"/>
                <a:sym typeface="Times New Roman"/>
              </a:rPr>
              <a:t>Temporal and Spatial Constraints</a:t>
            </a:r>
            <a:r>
              <a:rPr lang="en-US" sz="81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8100">
              <a:solidFill>
                <a:schemeClr val="dk1"/>
              </a:solidFill>
              <a:latin typeface="Times New Roman"/>
              <a:ea typeface="Times New Roman"/>
              <a:cs typeface="Times New Roman"/>
              <a:sym typeface="Times New Roman"/>
            </a:endParaRPr>
          </a:p>
        </p:txBody>
      </p:sp>
      <p:sp>
        <p:nvSpPr>
          <p:cNvPr id="499" name="Google Shape;499;g2e6add8db8a_0_1293"/>
          <p:cNvSpPr txBox="1"/>
          <p:nvPr/>
        </p:nvSpPr>
        <p:spPr>
          <a:xfrm>
            <a:off x="3284275" y="16504725"/>
            <a:ext cx="37620300" cy="6980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10500" u="none" cap="none" strike="noStrike">
                <a:solidFill>
                  <a:schemeClr val="dk1"/>
                </a:solidFill>
                <a:latin typeface="Times New Roman"/>
                <a:ea typeface="Times New Roman"/>
                <a:cs typeface="Times New Roman"/>
                <a:sym typeface="Times New Roman"/>
              </a:rPr>
              <a:t>Future Works</a:t>
            </a:r>
            <a:endParaRPr b="1" sz="105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lang="en-US" sz="8100">
                <a:solidFill>
                  <a:schemeClr val="dk1"/>
                </a:solidFill>
                <a:latin typeface="Times New Roman"/>
                <a:ea typeface="Times New Roman"/>
                <a:cs typeface="Times New Roman"/>
                <a:sym typeface="Times New Roman"/>
              </a:rPr>
              <a:t>Expanding the sample size to collect data for more locations along the entire coast of </a:t>
            </a:r>
            <a:r>
              <a:rPr lang="en-US" sz="8100">
                <a:solidFill>
                  <a:schemeClr val="dk1"/>
                </a:solidFill>
                <a:latin typeface="Times New Roman"/>
                <a:ea typeface="Times New Roman"/>
                <a:cs typeface="Times New Roman"/>
                <a:sym typeface="Times New Roman"/>
              </a:rPr>
              <a:t>Florida</a:t>
            </a:r>
            <a:endParaRPr sz="81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lang="en-US" sz="8100">
                <a:solidFill>
                  <a:schemeClr val="dk1"/>
                </a:solidFill>
                <a:latin typeface="Times New Roman"/>
                <a:ea typeface="Times New Roman"/>
                <a:cs typeface="Times New Roman"/>
                <a:sym typeface="Times New Roman"/>
              </a:rPr>
              <a:t>Conducting more research to investigate additional scientific measurements, such as salinity and dissolved oxygen, to expand the study and find further relationships</a:t>
            </a:r>
            <a:endParaRPr sz="8100">
              <a:solidFill>
                <a:schemeClr val="dk1"/>
              </a:solidFill>
              <a:latin typeface="Times New Roman"/>
              <a:ea typeface="Times New Roman"/>
              <a:cs typeface="Times New Roman"/>
              <a:sym typeface="Times New Roman"/>
            </a:endParaRPr>
          </a:p>
        </p:txBody>
      </p:sp>
      <p:grpSp>
        <p:nvGrpSpPr>
          <p:cNvPr id="500" name="Google Shape;500;g2e6add8db8a_0_1293"/>
          <p:cNvGrpSpPr/>
          <p:nvPr/>
        </p:nvGrpSpPr>
        <p:grpSpPr>
          <a:xfrm>
            <a:off x="690600" y="386975"/>
            <a:ext cx="42510000" cy="4395300"/>
            <a:chOff x="690600" y="386975"/>
            <a:chExt cx="42510000" cy="4395300"/>
          </a:xfrm>
        </p:grpSpPr>
        <p:sp>
          <p:nvSpPr>
            <p:cNvPr id="501" name="Google Shape;501;g2e6add8db8a_0_1293"/>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502" name="Google Shape;502;g2e6add8db8a_0_1293"/>
            <p:cNvPicPr preferRelativeResize="0"/>
            <p:nvPr/>
          </p:nvPicPr>
          <p:blipFill rotWithShape="1">
            <a:blip r:embed="rId13">
              <a:alphaModFix/>
            </a:blip>
            <a:srcRect b="0" l="0" r="0" t="0"/>
            <a:stretch/>
          </p:blipFill>
          <p:spPr>
            <a:xfrm>
              <a:off x="1152725" y="1163650"/>
              <a:ext cx="7108425" cy="2841944"/>
            </a:xfrm>
            <a:prstGeom prst="rect">
              <a:avLst/>
            </a:prstGeom>
            <a:noFill/>
            <a:ln>
              <a:noFill/>
            </a:ln>
          </p:spPr>
        </p:pic>
        <p:grpSp>
          <p:nvGrpSpPr>
            <p:cNvPr id="503" name="Google Shape;503;g2e6add8db8a_0_1293"/>
            <p:cNvGrpSpPr/>
            <p:nvPr/>
          </p:nvGrpSpPr>
          <p:grpSpPr>
            <a:xfrm>
              <a:off x="35719927" y="1480516"/>
              <a:ext cx="7021716" cy="2208220"/>
              <a:chOff x="34931901" y="5611475"/>
              <a:chExt cx="7679882" cy="2501949"/>
            </a:xfrm>
          </p:grpSpPr>
          <p:pic>
            <p:nvPicPr>
              <p:cNvPr id="504" name="Google Shape;504;g2e6add8db8a_0_1293"/>
              <p:cNvPicPr preferRelativeResize="0"/>
              <p:nvPr/>
            </p:nvPicPr>
            <p:blipFill>
              <a:blip r:embed="rId14">
                <a:alphaModFix/>
              </a:blip>
              <a:stretch>
                <a:fillRect/>
              </a:stretch>
            </p:blipFill>
            <p:spPr>
              <a:xfrm>
                <a:off x="37476813" y="5611709"/>
                <a:ext cx="2488607" cy="2501565"/>
              </a:xfrm>
              <a:prstGeom prst="rect">
                <a:avLst/>
              </a:prstGeom>
              <a:noFill/>
              <a:ln>
                <a:noFill/>
              </a:ln>
            </p:spPr>
          </p:pic>
          <p:pic>
            <p:nvPicPr>
              <p:cNvPr id="505" name="Google Shape;505;g2e6add8db8a_0_1293"/>
              <p:cNvPicPr preferRelativeResize="0"/>
              <p:nvPr/>
            </p:nvPicPr>
            <p:blipFill>
              <a:blip r:embed="rId15">
                <a:alphaModFix/>
              </a:blip>
              <a:stretch>
                <a:fillRect/>
              </a:stretch>
            </p:blipFill>
            <p:spPr>
              <a:xfrm>
                <a:off x="40123176" y="5611706"/>
                <a:ext cx="2488607" cy="2501565"/>
              </a:xfrm>
              <a:prstGeom prst="rect">
                <a:avLst/>
              </a:prstGeom>
              <a:noFill/>
              <a:ln>
                <a:noFill/>
              </a:ln>
            </p:spPr>
          </p:pic>
          <p:pic>
            <p:nvPicPr>
              <p:cNvPr id="506" name="Google Shape;506;g2e6add8db8a_0_1293"/>
              <p:cNvPicPr preferRelativeResize="0"/>
              <p:nvPr/>
            </p:nvPicPr>
            <p:blipFill>
              <a:blip r:embed="rId16">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10" name="Shape 510"/>
        <p:cNvGrpSpPr/>
        <p:nvPr/>
      </p:nvGrpSpPr>
      <p:grpSpPr>
        <a:xfrm>
          <a:off x="0" y="0"/>
          <a:ext cx="0" cy="0"/>
          <a:chOff x="0" y="0"/>
          <a:chExt cx="0" cy="0"/>
        </a:xfrm>
      </p:grpSpPr>
      <p:pic>
        <p:nvPicPr>
          <p:cNvPr id="511" name="Google Shape;511;g2e8bc4daa0e_2_75"/>
          <p:cNvPicPr preferRelativeResize="0"/>
          <p:nvPr/>
        </p:nvPicPr>
        <p:blipFill>
          <a:blip r:embed="rId3">
            <a:alphaModFix amt="61000"/>
          </a:blip>
          <a:stretch>
            <a:fillRect/>
          </a:stretch>
        </p:blipFill>
        <p:spPr>
          <a:xfrm>
            <a:off x="-90050" y="-37850"/>
            <a:ext cx="44376100" cy="33298900"/>
          </a:xfrm>
          <a:prstGeom prst="rect">
            <a:avLst/>
          </a:prstGeom>
          <a:noFill/>
          <a:ln>
            <a:noFill/>
          </a:ln>
        </p:spPr>
      </p:pic>
      <p:sp>
        <p:nvSpPr>
          <p:cNvPr id="512" name="Google Shape;512;g2e8bc4daa0e_2_75"/>
          <p:cNvSpPr txBox="1"/>
          <p:nvPr/>
        </p:nvSpPr>
        <p:spPr>
          <a:xfrm>
            <a:off x="13856300" y="5157875"/>
            <a:ext cx="16952700" cy="24713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Data Visualizations</a:t>
            </a:r>
            <a:endParaRPr b="0" i="0" sz="64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p:txBody>
      </p:sp>
      <p:sp>
        <p:nvSpPr>
          <p:cNvPr id="513" name="Google Shape;513;g2e8bc4daa0e_2_75"/>
          <p:cNvSpPr txBox="1"/>
          <p:nvPr/>
        </p:nvSpPr>
        <p:spPr>
          <a:xfrm>
            <a:off x="660850" y="5157875"/>
            <a:ext cx="12841500" cy="13237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6000">
                <a:solidFill>
                  <a:schemeClr val="dk1"/>
                </a:solidFill>
                <a:latin typeface="Times New Roman"/>
                <a:ea typeface="Times New Roman"/>
                <a:cs typeface="Times New Roman"/>
                <a:sym typeface="Times New Roman"/>
              </a:rPr>
              <a:t>Introduction</a:t>
            </a:r>
            <a:endParaRPr b="1" i="0" sz="6000" u="none" cap="none" strike="noStrike">
              <a:solidFill>
                <a:srgbClr val="000000"/>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8"/>
                  </a:ext>
                </a:extLst>
              </a:rPr>
              <a:t>an </a:t>
            </a:r>
            <a:r>
              <a:rPr lang="en-US" sz="36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 </a:t>
            </a:r>
            <a:endParaRPr sz="36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9"/>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0"/>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1"/>
                  </a:ext>
                </a:extLst>
              </a:rPr>
              <a:t>. Changes such as the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2"/>
                  </a:ext>
                </a:extLst>
              </a:rPr>
              <a:t>water</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3"/>
                  </a:ext>
                </a:extLst>
              </a:rPr>
              <a:t> temperature or pH levels can lead to the gradual loss of vibrant coral reefs, leaving behind graveyards of white, ‘bleached’ coral skeletons</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4"/>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5"/>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6"/>
                  </a:ext>
                </a:extLst>
              </a:rPr>
              <a:t>2</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7"/>
                  </a:ext>
                </a:extLst>
              </a:rPr>
              <a:t>.</a:t>
            </a:r>
            <a:endParaRPr sz="10600">
              <a:solidFill>
                <a:schemeClr val="dk1"/>
              </a:solidFill>
              <a:latin typeface="Times New Roman"/>
              <a:ea typeface="Times New Roman"/>
              <a:cs typeface="Times New Roman"/>
              <a:sym typeface="Times New Roman"/>
            </a:endParaRPr>
          </a:p>
        </p:txBody>
      </p:sp>
      <p:sp>
        <p:nvSpPr>
          <p:cNvPr id="514" name="Google Shape;514;g2e8bc4daa0e_2_75"/>
          <p:cNvSpPr txBox="1"/>
          <p:nvPr/>
        </p:nvSpPr>
        <p:spPr>
          <a:xfrm>
            <a:off x="659700" y="22668575"/>
            <a:ext cx="12841500" cy="72027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Methods</a:t>
            </a:r>
            <a:endParaRPr b="1" sz="60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3600">
                <a:latin typeface="Times New Roman"/>
                <a:ea typeface="Times New Roman"/>
                <a:cs typeface="Times New Roman"/>
                <a:sym typeface="Times New Roman"/>
              </a:rPr>
              <a:t>3</a:t>
            </a:r>
            <a:endParaRPr baseline="30000"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3600">
                <a:solidFill>
                  <a:schemeClr val="dk1"/>
                </a:solidFill>
                <a:latin typeface="Times New Roman"/>
                <a:ea typeface="Times New Roman"/>
                <a:cs typeface="Times New Roman"/>
                <a:sym typeface="Times New Roman"/>
              </a:rPr>
              <a:t>4</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solidFill>
                  <a:schemeClr val="dk1"/>
                </a:solidFill>
                <a:latin typeface="Times New Roman"/>
                <a:ea typeface="Times New Roman"/>
                <a:cs typeface="Times New Roman"/>
                <a:sym typeface="Times New Roman"/>
              </a:rPr>
              <a:t>Data was curated using R Studio, TACC Analysis Portal, Lonestar6 and Frontera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8"/>
                  </a:ext>
                </a:extLst>
              </a:rPr>
              <a:t>Supercomputer</a:t>
            </a:r>
            <a:r>
              <a:rPr lang="en-US" sz="3600">
                <a:solidFill>
                  <a:schemeClr val="dk1"/>
                </a:solidFill>
                <a:latin typeface="Times New Roman"/>
                <a:ea typeface="Times New Roman"/>
                <a:cs typeface="Times New Roman"/>
                <a:sym typeface="Times New Roman"/>
              </a:rPr>
              <a:t>s, and Microsoft Excel</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3600">
              <a:latin typeface="Times New Roman"/>
              <a:ea typeface="Times New Roman"/>
              <a:cs typeface="Times New Roman"/>
              <a:sym typeface="Times New Roman"/>
            </a:endParaRPr>
          </a:p>
        </p:txBody>
      </p:sp>
      <p:sp>
        <p:nvSpPr>
          <p:cNvPr id="515" name="Google Shape;515;g2e8bc4daa0e_2_75"/>
          <p:cNvSpPr txBox="1"/>
          <p:nvPr/>
        </p:nvSpPr>
        <p:spPr>
          <a:xfrm>
            <a:off x="31162960" y="5157882"/>
            <a:ext cx="12006600" cy="123606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Results</a:t>
            </a:r>
            <a:endParaRPr b="1" sz="6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Coral Bleaching Trends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Sample sites are distributed along the southern Florida coastline with various distances from the shoreline</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Post-2005, there is an increase in bleaching frequency and severity, with bleaching percentages often exceeding 70%</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temperature values range between 19°C and 33°C, the lowest as 19.99°C in 2010 and highest as 32.33°C in 2005</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highest temperatures were experienced in 2005, 2010, and 2011 during the month of August</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Reef Fish Population</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Fish populations remain in an upward, albeit fluctuating, trend</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9"/>
                  </a:ext>
                </a:extLst>
              </a:rPr>
              <a:t> with noticeable declines in the years 2005-2006 and 2014-2015</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0"/>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1"/>
                  </a:ext>
                </a:extLst>
              </a:rPr>
              <a:t>The Red Snapper experienced a rapid increase in population from 2016-2018</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2"/>
                </a:ext>
              </a:extLst>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3"/>
                  </a:ext>
                </a:extLst>
              </a:rPr>
              <a:t>Pelagic Fish Population</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4"/>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Great Barracuda and Great Amberjack undergo a declining trend of catches in the early 1990s</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Blackfin Tuna remains consistent throughout 1987-2018</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Human Implications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Reef degradation can impact local fisheries, cause economic hardship for coastal communities, and inhibit climate regulatory abilities</a:t>
            </a:r>
            <a:endParaRPr sz="3400">
              <a:solidFill>
                <a:schemeClr val="dk1"/>
              </a:solidFill>
              <a:latin typeface="Times New Roman"/>
              <a:ea typeface="Times New Roman"/>
              <a:cs typeface="Times New Roman"/>
              <a:sym typeface="Times New Roman"/>
            </a:endParaRPr>
          </a:p>
        </p:txBody>
      </p:sp>
      <p:sp>
        <p:nvSpPr>
          <p:cNvPr id="516" name="Google Shape;516;g2e8bc4daa0e_2_75"/>
          <p:cNvSpPr txBox="1"/>
          <p:nvPr/>
        </p:nvSpPr>
        <p:spPr>
          <a:xfrm>
            <a:off x="31164107" y="22526847"/>
            <a:ext cx="12006600" cy="3709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Future Works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Expanding the sample size to collect data for more locations along the entire coast of </a:t>
            </a:r>
            <a:r>
              <a:rPr lang="en-US" sz="35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5"/>
                  </a:ext>
                </a:extLst>
              </a:rPr>
              <a:t>Florida</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Conducting research to consider additional scientific measurements to expand the study and potential relationships between variables</a:t>
            </a:r>
            <a:endParaRPr sz="3500">
              <a:solidFill>
                <a:schemeClr val="dk1"/>
              </a:solidFill>
              <a:latin typeface="Times New Roman"/>
              <a:ea typeface="Times New Roman"/>
              <a:cs typeface="Times New Roman"/>
              <a:sym typeface="Times New Roman"/>
            </a:endParaRPr>
          </a:p>
        </p:txBody>
      </p:sp>
      <p:sp>
        <p:nvSpPr>
          <p:cNvPr id="517" name="Google Shape;517;g2e8bc4daa0e_2_75"/>
          <p:cNvSpPr txBox="1"/>
          <p:nvPr/>
        </p:nvSpPr>
        <p:spPr>
          <a:xfrm>
            <a:off x="660850" y="18774775"/>
            <a:ext cx="12841500" cy="3514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Research Question</a:t>
            </a:r>
            <a:endParaRPr b="1"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40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4000">
              <a:solidFill>
                <a:schemeClr val="dk1"/>
              </a:solidFill>
              <a:latin typeface="Times New Roman"/>
              <a:ea typeface="Times New Roman"/>
              <a:cs typeface="Times New Roman"/>
              <a:sym typeface="Times New Roman"/>
            </a:endParaRPr>
          </a:p>
        </p:txBody>
      </p:sp>
      <p:sp>
        <p:nvSpPr>
          <p:cNvPr id="518" name="Google Shape;518;g2e8bc4daa0e_2_75"/>
          <p:cNvSpPr txBox="1"/>
          <p:nvPr/>
        </p:nvSpPr>
        <p:spPr>
          <a:xfrm>
            <a:off x="31164106" y="26638781"/>
            <a:ext cx="12006600" cy="3232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References</a:t>
            </a:r>
            <a:endParaRPr b="1" sz="6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[1] “What is coral bleaching?” 2024. NOAA's National Ocean Service. </a:t>
            </a:r>
            <a:r>
              <a:rPr lang="en-US" sz="1800" u="sng">
                <a:solidFill>
                  <a:schemeClr val="hlink"/>
                </a:solidFill>
                <a:latin typeface="Times New Roman"/>
                <a:ea typeface="Times New Roman"/>
                <a:cs typeface="Times New Roman"/>
                <a:sym typeface="Times New Roman"/>
                <a:hlinkClick r:id="rId4"/>
              </a:rPr>
              <a:t>https://oceanservice.noaa.gov/facts/coral_bleach.html</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[2] “Coral Bleaching | FWC.” n.d. Florida Fish And Wildlife Conservation Commission. Accessed June 23, 2024. </a:t>
            </a:r>
            <a:r>
              <a:rPr lang="en-US" sz="1800" u="sng">
                <a:solidFill>
                  <a:schemeClr val="hlink"/>
                </a:solidFill>
                <a:latin typeface="Times New Roman"/>
                <a:ea typeface="Times New Roman"/>
                <a:cs typeface="Times New Roman"/>
                <a:sym typeface="Times New Roman"/>
                <a:hlinkClick r:id="rId5"/>
              </a:rPr>
              <a:t>https://myfwc.com/research/habitat/coral/news-information/bleaching/</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[3] “Dataset: Bleaching and environmental data for global coral reef sites from 1980-2020.” n.d. Biological and Chemical Oceanography Data Management Office. Accessed June 24, 2024. </a:t>
            </a:r>
            <a:r>
              <a:rPr lang="en-US" sz="1800" u="sng">
                <a:solidFill>
                  <a:schemeClr val="hlink"/>
                </a:solidFill>
                <a:latin typeface="Times New Roman"/>
                <a:ea typeface="Times New Roman"/>
                <a:cs typeface="Times New Roman"/>
                <a:sym typeface="Times New Roman"/>
                <a:hlinkClick r:id="rId6"/>
              </a:rPr>
              <a:t>https://www.bco-dmo.org/dataset/773466</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sz="1800">
                <a:solidFill>
                  <a:schemeClr val="dk1"/>
                </a:solidFill>
                <a:latin typeface="Times New Roman"/>
                <a:ea typeface="Times New Roman"/>
                <a:cs typeface="Times New Roman"/>
                <a:sym typeface="Times New Roman"/>
              </a:rPr>
              <a:t>[4] “MRIP Catch Time Series Query.” n.d. NOAA Fisheries Service. Accessed June 24, 2024. </a:t>
            </a:r>
            <a:r>
              <a:rPr lang="en-US" sz="1800" u="sng">
                <a:solidFill>
                  <a:schemeClr val="hlink"/>
                </a:solidFill>
                <a:latin typeface="Times New Roman"/>
                <a:ea typeface="Times New Roman"/>
                <a:cs typeface="Times New Roman"/>
                <a:sym typeface="Times New Roman"/>
                <a:hlinkClick r:id="rId7"/>
              </a:rPr>
              <a:t>https://www.st.nmfs.noaa.gov/SASStoredProcess/guest?_program=%2F%2FFoundation%2FSTP%2Fm[…]Effort+Query&amp;qryparticipation=Select+a+Participation+Query</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519" name="Google Shape;519;g2e8bc4daa0e_2_75"/>
          <p:cNvSpPr txBox="1"/>
          <p:nvPr/>
        </p:nvSpPr>
        <p:spPr>
          <a:xfrm>
            <a:off x="31162957" y="17913672"/>
            <a:ext cx="12006600" cy="4248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000">
                <a:solidFill>
                  <a:schemeClr val="dk1"/>
                </a:solidFill>
                <a:latin typeface="Times New Roman"/>
                <a:ea typeface="Times New Roman"/>
                <a:cs typeface="Times New Roman"/>
                <a:sym typeface="Times New Roman"/>
              </a:rPr>
              <a:t>Limitations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Data Availability and Quality</a:t>
            </a:r>
            <a:r>
              <a:rPr lang="en-US" sz="35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Temporal and Spatial Constraints</a:t>
            </a:r>
            <a:r>
              <a:rPr lang="en-US" sz="35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3500">
              <a:solidFill>
                <a:schemeClr val="dk1"/>
              </a:solidFill>
              <a:latin typeface="Times New Roman"/>
              <a:ea typeface="Times New Roman"/>
              <a:cs typeface="Times New Roman"/>
              <a:sym typeface="Times New Roman"/>
            </a:endParaRPr>
          </a:p>
        </p:txBody>
      </p:sp>
      <p:grpSp>
        <p:nvGrpSpPr>
          <p:cNvPr id="520" name="Google Shape;520;g2e8bc4daa0e_2_75"/>
          <p:cNvGrpSpPr/>
          <p:nvPr/>
        </p:nvGrpSpPr>
        <p:grpSpPr>
          <a:xfrm>
            <a:off x="14140177" y="6631570"/>
            <a:ext cx="16386087" cy="22641467"/>
            <a:chOff x="14139464" y="6346195"/>
            <a:chExt cx="16386087" cy="22641467"/>
          </a:xfrm>
        </p:grpSpPr>
        <p:grpSp>
          <p:nvGrpSpPr>
            <p:cNvPr id="521" name="Google Shape;521;g2e8bc4daa0e_2_75"/>
            <p:cNvGrpSpPr/>
            <p:nvPr/>
          </p:nvGrpSpPr>
          <p:grpSpPr>
            <a:xfrm>
              <a:off x="14139746" y="6346195"/>
              <a:ext cx="16385805" cy="6075429"/>
              <a:chOff x="14135497" y="6370528"/>
              <a:chExt cx="16000200" cy="5674259"/>
            </a:xfrm>
          </p:grpSpPr>
          <p:sp>
            <p:nvSpPr>
              <p:cNvPr id="522" name="Google Shape;522;g2e8bc4daa0e_2_75"/>
              <p:cNvSpPr/>
              <p:nvPr/>
            </p:nvSpPr>
            <p:spPr>
              <a:xfrm>
                <a:off x="21727656"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23" name="Google Shape;523;g2e8bc4daa0e_2_75"/>
              <p:cNvSpPr/>
              <p:nvPr/>
            </p:nvSpPr>
            <p:spPr>
              <a:xfrm>
                <a:off x="14135497"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24" name="Google Shape;524;g2e8bc4daa0e_2_75"/>
              <p:cNvSpPr/>
              <p:nvPr/>
            </p:nvSpPr>
            <p:spPr>
              <a:xfrm>
                <a:off x="14135497" y="6860787"/>
                <a:ext cx="16000200" cy="5184000"/>
              </a:xfrm>
              <a:prstGeom prst="rect">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25" name="Google Shape;525;g2e8bc4daa0e_2_75"/>
              <p:cNvPicPr preferRelativeResize="0"/>
              <p:nvPr/>
            </p:nvPicPr>
            <p:blipFill rotWithShape="1">
              <a:blip r:embed="rId8">
                <a:alphaModFix/>
              </a:blip>
              <a:srcRect b="15620" l="20856" r="21830" t="21367"/>
              <a:stretch/>
            </p:blipFill>
            <p:spPr>
              <a:xfrm>
                <a:off x="22016088" y="7023325"/>
                <a:ext cx="7951927" cy="4858975"/>
              </a:xfrm>
              <a:prstGeom prst="rect">
                <a:avLst/>
              </a:prstGeom>
              <a:noFill/>
              <a:ln>
                <a:noFill/>
              </a:ln>
            </p:spPr>
          </p:pic>
          <p:pic>
            <p:nvPicPr>
              <p:cNvPr id="526" name="Google Shape;526;g2e8bc4daa0e_2_75"/>
              <p:cNvPicPr preferRelativeResize="0"/>
              <p:nvPr/>
            </p:nvPicPr>
            <p:blipFill rotWithShape="1">
              <a:blip r:embed="rId9">
                <a:alphaModFix/>
              </a:blip>
              <a:srcRect b="1419" l="12102" r="12254" t="5798"/>
              <a:stretch/>
            </p:blipFill>
            <p:spPr>
              <a:xfrm>
                <a:off x="14380115" y="7023320"/>
                <a:ext cx="7347547" cy="4858986"/>
              </a:xfrm>
              <a:prstGeom prst="rect">
                <a:avLst/>
              </a:prstGeom>
              <a:noFill/>
              <a:ln>
                <a:noFill/>
              </a:ln>
            </p:spPr>
          </p:pic>
          <p:sp>
            <p:nvSpPr>
              <p:cNvPr id="527" name="Google Shape;527;g2e8bc4daa0e_2_75"/>
              <p:cNvSpPr txBox="1"/>
              <p:nvPr/>
            </p:nvSpPr>
            <p:spPr>
              <a:xfrm>
                <a:off x="14265304" y="641307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1:</a:t>
                </a:r>
                <a:endParaRPr sz="2700">
                  <a:solidFill>
                    <a:schemeClr val="dk1"/>
                  </a:solidFill>
                  <a:latin typeface="Times New Roman"/>
                  <a:ea typeface="Times New Roman"/>
                  <a:cs typeface="Times New Roman"/>
                  <a:sym typeface="Times New Roman"/>
                </a:endParaRPr>
              </a:p>
            </p:txBody>
          </p:sp>
          <p:sp>
            <p:nvSpPr>
              <p:cNvPr id="528" name="Google Shape;528;g2e8bc4daa0e_2_75"/>
              <p:cNvSpPr txBox="1"/>
              <p:nvPr/>
            </p:nvSpPr>
            <p:spPr>
              <a:xfrm>
                <a:off x="21870175" y="637052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2:</a:t>
                </a:r>
                <a:endParaRPr sz="2700">
                  <a:solidFill>
                    <a:schemeClr val="dk1"/>
                  </a:solidFill>
                  <a:latin typeface="Times New Roman"/>
                  <a:ea typeface="Times New Roman"/>
                  <a:cs typeface="Times New Roman"/>
                  <a:sym typeface="Times New Roman"/>
                </a:endParaRPr>
              </a:p>
            </p:txBody>
          </p:sp>
        </p:grpSp>
        <p:grpSp>
          <p:nvGrpSpPr>
            <p:cNvPr id="529" name="Google Shape;529;g2e8bc4daa0e_2_75"/>
            <p:cNvGrpSpPr/>
            <p:nvPr/>
          </p:nvGrpSpPr>
          <p:grpSpPr>
            <a:xfrm>
              <a:off x="14139795" y="21856167"/>
              <a:ext cx="16385709" cy="5714535"/>
              <a:chOff x="12801700" y="11700102"/>
              <a:chExt cx="16094400" cy="5674248"/>
            </a:xfrm>
          </p:grpSpPr>
          <p:sp>
            <p:nvSpPr>
              <p:cNvPr id="530" name="Google Shape;530;g2e8bc4daa0e_2_75"/>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1" name="Google Shape;531;g2e8bc4daa0e_2_75"/>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2" name="Google Shape;532;g2e8bc4daa0e_2_75"/>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3" name="Google Shape;533;g2e8bc4daa0e_2_75"/>
              <p:cNvSpPr txBox="1"/>
              <p:nvPr/>
            </p:nvSpPr>
            <p:spPr>
              <a:xfrm>
                <a:off x="12963765"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3:</a:t>
                </a:r>
                <a:endParaRPr sz="2700">
                  <a:solidFill>
                    <a:schemeClr val="dk1"/>
                  </a:solidFill>
                  <a:latin typeface="Times New Roman"/>
                  <a:ea typeface="Times New Roman"/>
                  <a:cs typeface="Times New Roman"/>
                  <a:sym typeface="Times New Roman"/>
                </a:endParaRPr>
              </a:p>
            </p:txBody>
          </p:sp>
          <p:sp>
            <p:nvSpPr>
              <p:cNvPr id="534" name="Google Shape;534;g2e8bc4daa0e_2_75"/>
              <p:cNvSpPr txBox="1"/>
              <p:nvPr/>
            </p:nvSpPr>
            <p:spPr>
              <a:xfrm>
                <a:off x="20833900"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4:</a:t>
                </a:r>
                <a:endParaRPr sz="2700">
                  <a:solidFill>
                    <a:schemeClr val="dk1"/>
                  </a:solidFill>
                  <a:latin typeface="Times New Roman"/>
                  <a:ea typeface="Times New Roman"/>
                  <a:cs typeface="Times New Roman"/>
                  <a:sym typeface="Times New Roman"/>
                </a:endParaRPr>
              </a:p>
            </p:txBody>
          </p:sp>
          <p:pic>
            <p:nvPicPr>
              <p:cNvPr id="535" name="Google Shape;535;g2e8bc4daa0e_2_75"/>
              <p:cNvPicPr preferRelativeResize="0"/>
              <p:nvPr/>
            </p:nvPicPr>
            <p:blipFill>
              <a:blip r:embed="rId10">
                <a:alphaModFix/>
              </a:blip>
              <a:stretch>
                <a:fillRect/>
              </a:stretch>
            </p:blipFill>
            <p:spPr>
              <a:xfrm>
                <a:off x="20986920" y="12365398"/>
                <a:ext cx="7727632" cy="4833895"/>
              </a:xfrm>
              <a:prstGeom prst="rect">
                <a:avLst/>
              </a:prstGeom>
              <a:noFill/>
              <a:ln>
                <a:noFill/>
              </a:ln>
            </p:spPr>
          </p:pic>
          <p:pic>
            <p:nvPicPr>
              <p:cNvPr id="536" name="Google Shape;536;g2e8bc4daa0e_2_75"/>
              <p:cNvPicPr preferRelativeResize="0"/>
              <p:nvPr/>
            </p:nvPicPr>
            <p:blipFill>
              <a:blip r:embed="rId11">
                <a:alphaModFix/>
              </a:blip>
              <a:stretch>
                <a:fillRect/>
              </a:stretch>
            </p:blipFill>
            <p:spPr>
              <a:xfrm>
                <a:off x="12963773" y="12365398"/>
                <a:ext cx="7727633" cy="4833895"/>
              </a:xfrm>
              <a:prstGeom prst="rect">
                <a:avLst/>
              </a:prstGeom>
              <a:noFill/>
              <a:ln>
                <a:noFill/>
              </a:ln>
            </p:spPr>
          </p:pic>
        </p:grpSp>
        <p:grpSp>
          <p:nvGrpSpPr>
            <p:cNvPr id="537" name="Google Shape;537;g2e8bc4daa0e_2_75"/>
            <p:cNvGrpSpPr/>
            <p:nvPr/>
          </p:nvGrpSpPr>
          <p:grpSpPr>
            <a:xfrm>
              <a:off x="14139464" y="14346718"/>
              <a:ext cx="16385419" cy="5714538"/>
              <a:chOff x="12159325" y="12367124"/>
              <a:chExt cx="16226400" cy="5674251"/>
            </a:xfrm>
          </p:grpSpPr>
          <p:sp>
            <p:nvSpPr>
              <p:cNvPr id="538" name="Google Shape;538;g2e8bc4daa0e_2_75"/>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9" name="Google Shape;539;g2e8bc4daa0e_2_75"/>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0" name="Google Shape;540;g2e8bc4daa0e_2_75"/>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1" name="Google Shape;541;g2e8bc4daa0e_2_75"/>
              <p:cNvSpPr txBox="1"/>
              <p:nvPr/>
            </p:nvSpPr>
            <p:spPr>
              <a:xfrm>
                <a:off x="12289148"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1:</a:t>
                </a:r>
                <a:endParaRPr sz="2700">
                  <a:solidFill>
                    <a:schemeClr val="dk1"/>
                  </a:solidFill>
                  <a:latin typeface="Times New Roman"/>
                  <a:ea typeface="Times New Roman"/>
                  <a:cs typeface="Times New Roman"/>
                  <a:sym typeface="Times New Roman"/>
                </a:endParaRPr>
              </a:p>
            </p:txBody>
          </p:sp>
          <p:sp>
            <p:nvSpPr>
              <p:cNvPr id="542" name="Google Shape;542;g2e8bc4daa0e_2_75"/>
              <p:cNvSpPr txBox="1"/>
              <p:nvPr/>
            </p:nvSpPr>
            <p:spPr>
              <a:xfrm>
                <a:off x="20237850"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2:</a:t>
                </a:r>
                <a:endParaRPr sz="2700">
                  <a:solidFill>
                    <a:schemeClr val="dk1"/>
                  </a:solidFill>
                  <a:latin typeface="Times New Roman"/>
                  <a:ea typeface="Times New Roman"/>
                  <a:cs typeface="Times New Roman"/>
                  <a:sym typeface="Times New Roman"/>
                </a:endParaRPr>
              </a:p>
            </p:txBody>
          </p:sp>
          <p:pic>
            <p:nvPicPr>
              <p:cNvPr id="543" name="Google Shape;543;g2e8bc4daa0e_2_75"/>
              <p:cNvPicPr preferRelativeResize="0"/>
              <p:nvPr/>
            </p:nvPicPr>
            <p:blipFill>
              <a:blip r:embed="rId12">
                <a:alphaModFix/>
              </a:blip>
              <a:stretch>
                <a:fillRect/>
              </a:stretch>
            </p:blipFill>
            <p:spPr>
              <a:xfrm>
                <a:off x="12313050" y="13085875"/>
                <a:ext cx="7782299" cy="4747875"/>
              </a:xfrm>
              <a:prstGeom prst="rect">
                <a:avLst/>
              </a:prstGeom>
              <a:noFill/>
              <a:ln>
                <a:noFill/>
              </a:ln>
            </p:spPr>
          </p:pic>
          <p:pic>
            <p:nvPicPr>
              <p:cNvPr id="544" name="Google Shape;544;g2e8bc4daa0e_2_75"/>
              <p:cNvPicPr preferRelativeResize="0"/>
              <p:nvPr/>
            </p:nvPicPr>
            <p:blipFill>
              <a:blip r:embed="rId13">
                <a:alphaModFix/>
              </a:blip>
              <a:stretch>
                <a:fillRect/>
              </a:stretch>
            </p:blipFill>
            <p:spPr>
              <a:xfrm>
                <a:off x="20390975" y="13085850"/>
                <a:ext cx="7782299" cy="4747875"/>
              </a:xfrm>
              <a:prstGeom prst="rect">
                <a:avLst/>
              </a:prstGeom>
              <a:noFill/>
              <a:ln>
                <a:noFill/>
              </a:ln>
            </p:spPr>
          </p:pic>
        </p:grpSp>
        <p:sp>
          <p:nvSpPr>
            <p:cNvPr id="545" name="Google Shape;545;g2e8bc4daa0e_2_75"/>
            <p:cNvSpPr txBox="1"/>
            <p:nvPr/>
          </p:nvSpPr>
          <p:spPr>
            <a:xfrm>
              <a:off x="14332550" y="12557175"/>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1: A bathymetric map showing the entire state of Florida. The area of study for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6"/>
                    </a:ext>
                  </a:extLst>
                </a:rPr>
                <a:t>Florida</a:t>
              </a:r>
              <a:r>
                <a:rPr lang="en-US" sz="1700">
                  <a:solidFill>
                    <a:schemeClr val="dk1"/>
                  </a:solidFill>
                  <a:latin typeface="Times New Roman"/>
                  <a:ea typeface="Times New Roman"/>
                  <a:cs typeface="Times New Roman"/>
                  <a:sym typeface="Times New Roman"/>
                </a:rPr>
                <a:t>’s coral reefs are displayed in red.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546" name="Google Shape;546;g2e8bc4daa0e_2_75"/>
            <p:cNvSpPr txBox="1"/>
            <p:nvPr/>
          </p:nvSpPr>
          <p:spPr>
            <a:xfrm>
              <a:off x="22422450" y="12557163"/>
              <a:ext cx="7638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2: A bathymetric map showing a zoomed in image of the study area of southern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7"/>
                    </a:ext>
                  </a:extLst>
                </a:rPr>
                <a:t>Florida.</a:t>
              </a:r>
              <a:r>
                <a:rPr lang="en-US" sz="1700">
                  <a:solidFill>
                    <a:schemeClr val="dk1"/>
                  </a:solidFill>
                  <a:latin typeface="Times New Roman"/>
                  <a:ea typeface="Times New Roman"/>
                  <a:cs typeface="Times New Roman"/>
                  <a:sym typeface="Times New Roman"/>
                </a:rPr>
                <a:t> The red plot points represent the individual sample sites, collected from the ‘Global Bleaching and Environmental Data.’</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547" name="Google Shape;547;g2e8bc4daa0e_2_75"/>
            <p:cNvSpPr txBox="1"/>
            <p:nvPr/>
          </p:nvSpPr>
          <p:spPr>
            <a:xfrm>
              <a:off x="143325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1800">
                <a:solidFill>
                  <a:schemeClr val="dk1"/>
                </a:solidFill>
                <a:latin typeface="Times New Roman"/>
                <a:ea typeface="Times New Roman"/>
                <a:cs typeface="Times New Roman"/>
                <a:sym typeface="Times New Roman"/>
              </a:endParaRPr>
            </a:p>
          </p:txBody>
        </p:sp>
        <p:sp>
          <p:nvSpPr>
            <p:cNvPr id="548" name="Google Shape;548;g2e8bc4daa0e_2_75"/>
            <p:cNvSpPr txBox="1"/>
            <p:nvPr/>
          </p:nvSpPr>
          <p:spPr>
            <a:xfrm>
              <a:off x="224224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1800">
                <a:solidFill>
                  <a:schemeClr val="dk1"/>
                </a:solidFill>
                <a:latin typeface="Times New Roman"/>
                <a:ea typeface="Times New Roman"/>
                <a:cs typeface="Times New Roman"/>
                <a:sym typeface="Times New Roman"/>
              </a:endParaRPr>
            </a:p>
          </p:txBody>
        </p:sp>
        <p:sp>
          <p:nvSpPr>
            <p:cNvPr id="549" name="Google Shape;549;g2e8bc4daa0e_2_75"/>
            <p:cNvSpPr txBox="1"/>
            <p:nvPr/>
          </p:nvSpPr>
          <p:spPr>
            <a:xfrm>
              <a:off x="224224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8"/>
                    </a:ext>
                  </a:extLst>
                </a:rPr>
                <a:t>Florida</a:t>
              </a:r>
              <a:r>
                <a:rPr lang="en-US" sz="1700">
                  <a:solidFill>
                    <a:schemeClr val="dk1"/>
                  </a:solidFill>
                  <a:latin typeface="Times New Roman"/>
                  <a:ea typeface="Times New Roman"/>
                  <a:cs typeface="Times New Roman"/>
                  <a:sym typeface="Times New Roman"/>
                </a:rPr>
                <a:t> for the years 1987 to 2018.</a:t>
              </a:r>
              <a:endParaRPr sz="1700">
                <a:solidFill>
                  <a:schemeClr val="dk1"/>
                </a:solidFill>
                <a:latin typeface="Times New Roman"/>
                <a:ea typeface="Times New Roman"/>
                <a:cs typeface="Times New Roman"/>
                <a:sym typeface="Times New Roman"/>
              </a:endParaRPr>
            </a:p>
          </p:txBody>
        </p:sp>
        <p:sp>
          <p:nvSpPr>
            <p:cNvPr id="550" name="Google Shape;550;g2e8bc4daa0e_2_75"/>
            <p:cNvSpPr txBox="1"/>
            <p:nvPr/>
          </p:nvSpPr>
          <p:spPr>
            <a:xfrm>
              <a:off x="143325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9"/>
                    </a:ext>
                  </a:extLst>
                </a:rPr>
                <a:t>Florida</a:t>
              </a:r>
              <a:r>
                <a:rPr lang="en-US" sz="1700">
                  <a:solidFill>
                    <a:schemeClr val="dk1"/>
                  </a:solidFill>
                  <a:latin typeface="Times New Roman"/>
                  <a:ea typeface="Times New Roman"/>
                  <a:cs typeface="Times New Roman"/>
                  <a:sym typeface="Times New Roman"/>
                </a:rPr>
                <a:t> for the years 1987 to 2018. </a:t>
              </a:r>
              <a:endParaRPr sz="1700">
                <a:solidFill>
                  <a:schemeClr val="dk1"/>
                </a:solidFill>
                <a:latin typeface="Times New Roman"/>
                <a:ea typeface="Times New Roman"/>
                <a:cs typeface="Times New Roman"/>
                <a:sym typeface="Times New Roman"/>
              </a:endParaRPr>
            </a:p>
          </p:txBody>
        </p:sp>
      </p:grpSp>
      <p:grpSp>
        <p:nvGrpSpPr>
          <p:cNvPr id="551" name="Google Shape;551;g2e8bc4daa0e_2_75"/>
          <p:cNvGrpSpPr/>
          <p:nvPr/>
        </p:nvGrpSpPr>
        <p:grpSpPr>
          <a:xfrm>
            <a:off x="690600" y="386975"/>
            <a:ext cx="42510000" cy="4395300"/>
            <a:chOff x="690600" y="386975"/>
            <a:chExt cx="42510000" cy="4395300"/>
          </a:xfrm>
        </p:grpSpPr>
        <p:sp>
          <p:nvSpPr>
            <p:cNvPr id="552" name="Google Shape;552;g2e8bc4daa0e_2_75"/>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University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553" name="Google Shape;553;g2e8bc4daa0e_2_75"/>
            <p:cNvPicPr preferRelativeResize="0"/>
            <p:nvPr/>
          </p:nvPicPr>
          <p:blipFill rotWithShape="1">
            <a:blip r:embed="rId14">
              <a:alphaModFix/>
            </a:blip>
            <a:srcRect b="0" l="0" r="0" t="0"/>
            <a:stretch/>
          </p:blipFill>
          <p:spPr>
            <a:xfrm>
              <a:off x="1152725" y="1163650"/>
              <a:ext cx="7108425" cy="2841944"/>
            </a:xfrm>
            <a:prstGeom prst="rect">
              <a:avLst/>
            </a:prstGeom>
            <a:noFill/>
            <a:ln>
              <a:noFill/>
            </a:ln>
          </p:spPr>
        </p:pic>
        <p:grpSp>
          <p:nvGrpSpPr>
            <p:cNvPr id="554" name="Google Shape;554;g2e8bc4daa0e_2_75"/>
            <p:cNvGrpSpPr/>
            <p:nvPr/>
          </p:nvGrpSpPr>
          <p:grpSpPr>
            <a:xfrm>
              <a:off x="35719927" y="1480516"/>
              <a:ext cx="7021716" cy="2208220"/>
              <a:chOff x="34931901" y="5611475"/>
              <a:chExt cx="7679882" cy="2501949"/>
            </a:xfrm>
          </p:grpSpPr>
          <p:pic>
            <p:nvPicPr>
              <p:cNvPr id="555" name="Google Shape;555;g2e8bc4daa0e_2_75"/>
              <p:cNvPicPr preferRelativeResize="0"/>
              <p:nvPr/>
            </p:nvPicPr>
            <p:blipFill>
              <a:blip r:embed="rId15">
                <a:alphaModFix/>
              </a:blip>
              <a:stretch>
                <a:fillRect/>
              </a:stretch>
            </p:blipFill>
            <p:spPr>
              <a:xfrm>
                <a:off x="37476813" y="5611709"/>
                <a:ext cx="2488607" cy="2501565"/>
              </a:xfrm>
              <a:prstGeom prst="rect">
                <a:avLst/>
              </a:prstGeom>
              <a:noFill/>
              <a:ln>
                <a:noFill/>
              </a:ln>
            </p:spPr>
          </p:pic>
          <p:pic>
            <p:nvPicPr>
              <p:cNvPr id="556" name="Google Shape;556;g2e8bc4daa0e_2_75"/>
              <p:cNvPicPr preferRelativeResize="0"/>
              <p:nvPr/>
            </p:nvPicPr>
            <p:blipFill>
              <a:blip r:embed="rId16">
                <a:alphaModFix/>
              </a:blip>
              <a:stretch>
                <a:fillRect/>
              </a:stretch>
            </p:blipFill>
            <p:spPr>
              <a:xfrm>
                <a:off x="40123176" y="5611706"/>
                <a:ext cx="2488607" cy="2501565"/>
              </a:xfrm>
              <a:prstGeom prst="rect">
                <a:avLst/>
              </a:prstGeom>
              <a:noFill/>
              <a:ln>
                <a:noFill/>
              </a:ln>
            </p:spPr>
          </p:pic>
          <p:pic>
            <p:nvPicPr>
              <p:cNvPr id="557" name="Google Shape;557;g2e8bc4daa0e_2_75"/>
              <p:cNvPicPr preferRelativeResize="0"/>
              <p:nvPr/>
            </p:nvPicPr>
            <p:blipFill>
              <a:blip r:embed="rId17">
                <a:alphaModFix/>
              </a:blip>
              <a:stretch>
                <a:fillRect/>
              </a:stretch>
            </p:blipFill>
            <p:spPr>
              <a:xfrm>
                <a:off x="34931901" y="5611475"/>
                <a:ext cx="2387172" cy="2501949"/>
              </a:xfrm>
              <a:prstGeom prst="rect">
                <a:avLst/>
              </a:prstGeom>
              <a:noFill/>
              <a:ln>
                <a:noFill/>
              </a:ln>
            </p:spPr>
          </p:pic>
        </p:grpSp>
      </p:grpSp>
      <p:grpSp>
        <p:nvGrpSpPr>
          <p:cNvPr id="558" name="Google Shape;558;g2e8bc4daa0e_2_75"/>
          <p:cNvGrpSpPr/>
          <p:nvPr/>
        </p:nvGrpSpPr>
        <p:grpSpPr>
          <a:xfrm>
            <a:off x="343063" y="30112164"/>
            <a:ext cx="42992838" cy="2660229"/>
            <a:chOff x="343063" y="29998464"/>
            <a:chExt cx="42992838" cy="2660229"/>
          </a:xfrm>
        </p:grpSpPr>
        <p:grpSp>
          <p:nvGrpSpPr>
            <p:cNvPr id="559" name="Google Shape;559;g2e8bc4daa0e_2_75"/>
            <p:cNvGrpSpPr/>
            <p:nvPr/>
          </p:nvGrpSpPr>
          <p:grpSpPr>
            <a:xfrm>
              <a:off x="19470270" y="30324092"/>
              <a:ext cx="5378517" cy="1958354"/>
              <a:chOff x="23373425" y="29783325"/>
              <a:chExt cx="6749300" cy="2790473"/>
            </a:xfrm>
          </p:grpSpPr>
          <p:sp>
            <p:nvSpPr>
              <p:cNvPr id="560" name="Google Shape;560;g2e8bc4daa0e_2_75"/>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61" name="Google Shape;561;g2e8bc4daa0e_2_75"/>
              <p:cNvPicPr preferRelativeResize="0"/>
              <p:nvPr/>
            </p:nvPicPr>
            <p:blipFill rotWithShape="1">
              <a:blip r:embed="rId18">
                <a:alphaModFix/>
              </a:blip>
              <a:srcRect b="32065" l="9324" r="6817" t="33880"/>
              <a:stretch/>
            </p:blipFill>
            <p:spPr>
              <a:xfrm>
                <a:off x="23552725" y="29905624"/>
                <a:ext cx="6570000" cy="2668174"/>
              </a:xfrm>
              <a:prstGeom prst="rect">
                <a:avLst/>
              </a:prstGeom>
              <a:noFill/>
              <a:ln>
                <a:noFill/>
              </a:ln>
            </p:spPr>
          </p:pic>
        </p:grpSp>
        <p:grpSp>
          <p:nvGrpSpPr>
            <p:cNvPr id="562" name="Google Shape;562;g2e8bc4daa0e_2_75"/>
            <p:cNvGrpSpPr/>
            <p:nvPr/>
          </p:nvGrpSpPr>
          <p:grpSpPr>
            <a:xfrm>
              <a:off x="34171375" y="30324075"/>
              <a:ext cx="4028350" cy="1958399"/>
              <a:chOff x="36422913" y="29383911"/>
              <a:chExt cx="5840728" cy="3282600"/>
            </a:xfrm>
          </p:grpSpPr>
          <p:sp>
            <p:nvSpPr>
              <p:cNvPr id="563" name="Google Shape;563;g2e8bc4daa0e_2_75"/>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64" name="Google Shape;564;g2e8bc4daa0e_2_75"/>
              <p:cNvPicPr preferRelativeResize="0"/>
              <p:nvPr/>
            </p:nvPicPr>
            <p:blipFill rotWithShape="1">
              <a:blip r:embed="rId19">
                <a:alphaModFix/>
              </a:blip>
              <a:srcRect b="0" l="0" r="3818" t="0"/>
              <a:stretch/>
            </p:blipFill>
            <p:spPr>
              <a:xfrm>
                <a:off x="36422913" y="29645268"/>
                <a:ext cx="5840728" cy="2759890"/>
              </a:xfrm>
              <a:prstGeom prst="rect">
                <a:avLst/>
              </a:prstGeom>
              <a:noFill/>
              <a:ln>
                <a:noFill/>
              </a:ln>
            </p:spPr>
          </p:pic>
        </p:grpSp>
        <p:grpSp>
          <p:nvGrpSpPr>
            <p:cNvPr id="565" name="Google Shape;565;g2e8bc4daa0e_2_75"/>
            <p:cNvGrpSpPr/>
            <p:nvPr/>
          </p:nvGrpSpPr>
          <p:grpSpPr>
            <a:xfrm>
              <a:off x="3719728" y="30099105"/>
              <a:ext cx="2658182" cy="2405638"/>
              <a:chOff x="4680750" y="29796075"/>
              <a:chExt cx="2873400" cy="2842200"/>
            </a:xfrm>
          </p:grpSpPr>
          <p:sp>
            <p:nvSpPr>
              <p:cNvPr id="566" name="Google Shape;566;g2e8bc4daa0e_2_75"/>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67" name="Google Shape;567;g2e8bc4daa0e_2_75"/>
              <p:cNvPicPr preferRelativeResize="0"/>
              <p:nvPr/>
            </p:nvPicPr>
            <p:blipFill>
              <a:blip r:embed="rId20">
                <a:alphaModFix/>
              </a:blip>
              <a:stretch>
                <a:fillRect/>
              </a:stretch>
            </p:blipFill>
            <p:spPr>
              <a:xfrm>
                <a:off x="4680750" y="29796075"/>
                <a:ext cx="2766993" cy="2780825"/>
              </a:xfrm>
              <a:prstGeom prst="rect">
                <a:avLst/>
              </a:prstGeom>
              <a:noFill/>
              <a:ln>
                <a:noFill/>
              </a:ln>
            </p:spPr>
          </p:pic>
        </p:grpSp>
        <p:pic>
          <p:nvPicPr>
            <p:cNvPr id="568" name="Google Shape;568;g2e8bc4daa0e_2_75"/>
            <p:cNvPicPr preferRelativeResize="0"/>
            <p:nvPr/>
          </p:nvPicPr>
          <p:blipFill rotWithShape="1">
            <a:blip r:embed="rId21">
              <a:alphaModFix/>
            </a:blip>
            <a:srcRect b="0" l="13635" r="13605" t="0"/>
            <a:stretch/>
          </p:blipFill>
          <p:spPr>
            <a:xfrm>
              <a:off x="343063" y="30100390"/>
              <a:ext cx="3102498" cy="2405760"/>
            </a:xfrm>
            <a:prstGeom prst="rect">
              <a:avLst/>
            </a:prstGeom>
            <a:noFill/>
            <a:ln>
              <a:noFill/>
            </a:ln>
          </p:spPr>
        </p:pic>
        <p:grpSp>
          <p:nvGrpSpPr>
            <p:cNvPr id="569" name="Google Shape;569;g2e8bc4daa0e_2_75"/>
            <p:cNvGrpSpPr/>
            <p:nvPr/>
          </p:nvGrpSpPr>
          <p:grpSpPr>
            <a:xfrm>
              <a:off x="6652213" y="30408368"/>
              <a:ext cx="5254802" cy="1840412"/>
              <a:chOff x="7760525" y="26638775"/>
              <a:chExt cx="6089700" cy="2174400"/>
            </a:xfrm>
          </p:grpSpPr>
          <p:sp>
            <p:nvSpPr>
              <p:cNvPr id="570" name="Google Shape;570;g2e8bc4daa0e_2_75"/>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71" name="Google Shape;571;g2e8bc4daa0e_2_75"/>
              <p:cNvPicPr preferRelativeResize="0"/>
              <p:nvPr/>
            </p:nvPicPr>
            <p:blipFill>
              <a:blip r:embed="rId22">
                <a:alphaModFix/>
              </a:blip>
              <a:stretch>
                <a:fillRect/>
              </a:stretch>
            </p:blipFill>
            <p:spPr>
              <a:xfrm>
                <a:off x="7827475" y="26713100"/>
                <a:ext cx="5943600" cy="1981200"/>
              </a:xfrm>
              <a:prstGeom prst="rect">
                <a:avLst/>
              </a:prstGeom>
              <a:noFill/>
              <a:ln>
                <a:noFill/>
              </a:ln>
            </p:spPr>
          </p:pic>
        </p:grpSp>
        <p:grpSp>
          <p:nvGrpSpPr>
            <p:cNvPr id="572" name="Google Shape;572;g2e8bc4daa0e_2_75"/>
            <p:cNvGrpSpPr/>
            <p:nvPr/>
          </p:nvGrpSpPr>
          <p:grpSpPr>
            <a:xfrm>
              <a:off x="12181106" y="30342454"/>
              <a:ext cx="7015057" cy="1918873"/>
              <a:chOff x="13919500" y="30068700"/>
              <a:chExt cx="7960800" cy="2267100"/>
            </a:xfrm>
          </p:grpSpPr>
          <p:sp>
            <p:nvSpPr>
              <p:cNvPr id="573" name="Google Shape;573;g2e8bc4daa0e_2_75"/>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74" name="Google Shape;574;g2e8bc4daa0e_2_75"/>
              <p:cNvPicPr preferRelativeResize="0"/>
              <p:nvPr/>
            </p:nvPicPr>
            <p:blipFill>
              <a:blip r:embed="rId23">
                <a:alphaModFix/>
              </a:blip>
              <a:stretch>
                <a:fillRect/>
              </a:stretch>
            </p:blipFill>
            <p:spPr>
              <a:xfrm>
                <a:off x="13971813" y="30129975"/>
                <a:ext cx="7850353" cy="2174400"/>
              </a:xfrm>
              <a:prstGeom prst="rect">
                <a:avLst/>
              </a:prstGeom>
              <a:noFill/>
              <a:ln>
                <a:noFill/>
              </a:ln>
            </p:spPr>
          </p:pic>
        </p:grpSp>
        <p:pic>
          <p:nvPicPr>
            <p:cNvPr id="575" name="Google Shape;575;g2e8bc4daa0e_2_75"/>
            <p:cNvPicPr preferRelativeResize="0"/>
            <p:nvPr/>
          </p:nvPicPr>
          <p:blipFill>
            <a:blip r:embed="rId24">
              <a:alphaModFix/>
            </a:blip>
            <a:stretch>
              <a:fillRect/>
            </a:stretch>
          </p:blipFill>
          <p:spPr>
            <a:xfrm>
              <a:off x="25122888" y="30342325"/>
              <a:ext cx="5037150" cy="1919125"/>
            </a:xfrm>
            <a:prstGeom prst="rect">
              <a:avLst/>
            </a:prstGeom>
            <a:noFill/>
            <a:ln>
              <a:noFill/>
            </a:ln>
          </p:spPr>
        </p:pic>
        <p:grpSp>
          <p:nvGrpSpPr>
            <p:cNvPr id="576" name="Google Shape;576;g2e8bc4daa0e_2_75"/>
            <p:cNvGrpSpPr/>
            <p:nvPr/>
          </p:nvGrpSpPr>
          <p:grpSpPr>
            <a:xfrm>
              <a:off x="30434131" y="29998464"/>
              <a:ext cx="3463162" cy="2660229"/>
              <a:chOff x="27498250" y="22300925"/>
              <a:chExt cx="5758500" cy="4563000"/>
            </a:xfrm>
          </p:grpSpPr>
          <p:sp>
            <p:nvSpPr>
              <p:cNvPr id="577" name="Google Shape;577;g2e8bc4daa0e_2_75"/>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78" name="Google Shape;578;g2e8bc4daa0e_2_75"/>
              <p:cNvPicPr preferRelativeResize="0"/>
              <p:nvPr/>
            </p:nvPicPr>
            <p:blipFill>
              <a:blip r:embed="rId25">
                <a:alphaModFix/>
              </a:blip>
              <a:stretch>
                <a:fillRect/>
              </a:stretch>
            </p:blipFill>
            <p:spPr>
              <a:xfrm>
                <a:off x="27515275" y="22349000"/>
                <a:ext cx="5715000" cy="4514850"/>
              </a:xfrm>
              <a:prstGeom prst="rect">
                <a:avLst/>
              </a:prstGeom>
              <a:noFill/>
              <a:ln>
                <a:noFill/>
              </a:ln>
            </p:spPr>
          </p:pic>
        </p:grpSp>
        <p:grpSp>
          <p:nvGrpSpPr>
            <p:cNvPr id="579" name="Google Shape;579;g2e8bc4daa0e_2_75"/>
            <p:cNvGrpSpPr/>
            <p:nvPr/>
          </p:nvGrpSpPr>
          <p:grpSpPr>
            <a:xfrm>
              <a:off x="38473804" y="30369040"/>
              <a:ext cx="4862096" cy="1919056"/>
              <a:chOff x="27726025" y="27063425"/>
              <a:chExt cx="6253500" cy="2691900"/>
            </a:xfrm>
          </p:grpSpPr>
          <p:sp>
            <p:nvSpPr>
              <p:cNvPr id="580" name="Google Shape;580;g2e8bc4daa0e_2_75"/>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81" name="Google Shape;581;g2e8bc4daa0e_2_75"/>
              <p:cNvPicPr preferRelativeResize="0"/>
              <p:nvPr/>
            </p:nvPicPr>
            <p:blipFill rotWithShape="1">
              <a:blip r:embed="rId26">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