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h7wdVXiLSG+A049BcA00imF9Ij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customschemas.google.com/relationships/presentationmetadata" Target="metadata"/><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6add8db8a_0_18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g2e6add8db8a_0_18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e6add8db8a_0_3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4" name="Google Shape;584;g2e6add8db8a_0_3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6add8db8a_0_1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2e6add8db8a_0_12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e6add8db8a_0_1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2e6add8db8a_0_1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e6add8db8a_0_12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2e6add8db8a_0_12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e6add8db8a_0_1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4" name="Google Shape;304;g2e6add8db8a_0_13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e6add8db8a_0_13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g2e6add8db8a_0_13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ea430f5b1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6" name="Google Shape;396;g2ea430f5b10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e6add8db8a_0_1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1" name="Google Shape;471;g2e6add8db8a_0_12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ea430f5b10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9" name="Google Shape;509;g2ea430f5b10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3291840" y="5387342"/>
            <a:ext cx="37307519"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subTitle"/>
          </p:nvPr>
        </p:nvSpPr>
        <p:spPr>
          <a:xfrm>
            <a:off x="5486400" y="17289781"/>
            <a:ext cx="32918401"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4" name="Google Shape;14;p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11502390" y="278131"/>
            <a:ext cx="20886422"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1" name="Google Shape;71;p1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22193250" y="10968991"/>
            <a:ext cx="27896822"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2990852" y="1779270"/>
            <a:ext cx="27896822" cy="2784348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7" name="Google Shape;77;p1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0" name="Google Shape;20;p4"/>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 type="body"/>
          </p:nvPr>
        </p:nvSpPr>
        <p:spPr>
          <a:xfrm>
            <a:off x="2994662" y="22029430"/>
            <a:ext cx="3785616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26" name="Google Shape;26;p5"/>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3017520" y="8763000"/>
            <a:ext cx="18653759"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2" name="Google Shape;32;p6"/>
          <p:cNvSpPr txBox="1"/>
          <p:nvPr>
            <p:ph idx="2" type="body"/>
          </p:nvPr>
        </p:nvSpPr>
        <p:spPr>
          <a:xfrm>
            <a:off x="22219920" y="8763000"/>
            <a:ext cx="18653759"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3" name="Google Shape;33;p6"/>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39" name="Google Shape;39;p7"/>
          <p:cNvSpPr txBox="1"/>
          <p:nvPr>
            <p:ph idx="2" type="body"/>
          </p:nvPr>
        </p:nvSpPr>
        <p:spPr>
          <a:xfrm>
            <a:off x="3023242" y="12024360"/>
            <a:ext cx="18568032" cy="176860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0" name="Google Shape;40;p7"/>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1" name="Google Shape;41;p7"/>
          <p:cNvSpPr txBox="1"/>
          <p:nvPr>
            <p:ph idx="4" type="body"/>
          </p:nvPr>
        </p:nvSpPr>
        <p:spPr>
          <a:xfrm>
            <a:off x="22219922" y="12024360"/>
            <a:ext cx="18659477" cy="176860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2" name="Google Shape;42;p7"/>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57" name="Google Shape;57;p10"/>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58" name="Google Shape;58;p10"/>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18659477" y="4739647"/>
            <a:ext cx="22219920" cy="23393400"/>
          </a:xfrm>
          <a:prstGeom prst="rect">
            <a:avLst/>
          </a:prstGeom>
          <a:noFill/>
          <a:ln>
            <a:noFill/>
          </a:ln>
        </p:spPr>
      </p:sp>
      <p:sp>
        <p:nvSpPr>
          <p:cNvPr id="64" name="Google Shape;64;p11"/>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5" name="Google Shape;65;p1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png"/><Relationship Id="rId22" Type="http://schemas.openxmlformats.org/officeDocument/2006/relationships/image" Target="../media/image10.png"/><Relationship Id="rId21" Type="http://schemas.openxmlformats.org/officeDocument/2006/relationships/image" Target="../media/image20.png"/><Relationship Id="rId24" Type="http://schemas.openxmlformats.org/officeDocument/2006/relationships/image" Target="../media/image8.png"/><Relationship Id="rId23"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hyperlink" Target="https://oceanservice.noaa.gov/facts/coral_bleach.html" TargetMode="External"/><Relationship Id="rId9" Type="http://schemas.openxmlformats.org/officeDocument/2006/relationships/image" Target="../media/image11.png"/><Relationship Id="rId26" Type="http://schemas.openxmlformats.org/officeDocument/2006/relationships/image" Target="../media/image7.png"/><Relationship Id="rId25" Type="http://schemas.openxmlformats.org/officeDocument/2006/relationships/image" Target="../media/image16.png"/><Relationship Id="rId27" Type="http://schemas.openxmlformats.org/officeDocument/2006/relationships/image" Target="../media/image18.png"/><Relationship Id="rId5" Type="http://schemas.openxmlformats.org/officeDocument/2006/relationships/hyperlink" Target="https://myfwc.com/research/habitat/coral/news-information/bleaching/" TargetMode="External"/><Relationship Id="rId6" Type="http://schemas.openxmlformats.org/officeDocument/2006/relationships/hyperlink" Target="https://www.bco-dmo.org/dataset/773466" TargetMode="External"/><Relationship Id="rId7" Type="http://schemas.openxmlformats.org/officeDocument/2006/relationships/hyperlink" Target="https://www.st.nmfs.noaa.gov/SASStoredProcess/guest?_program=%2F%2FFoundation%2FSTP%2Fm%5B%E2%80%A6%5DEffort+Query&amp;qryparticipation=Select+a+Participation+Query" TargetMode="External"/><Relationship Id="rId8" Type="http://schemas.openxmlformats.org/officeDocument/2006/relationships/hyperlink" Target="https://gebco.net/data_and_products/gridded_bathymetry_data/" TargetMode="External"/><Relationship Id="rId11" Type="http://schemas.openxmlformats.org/officeDocument/2006/relationships/image" Target="../media/image14.png"/><Relationship Id="rId10" Type="http://schemas.openxmlformats.org/officeDocument/2006/relationships/image" Target="../media/image15.png"/><Relationship Id="rId13" Type="http://schemas.openxmlformats.org/officeDocument/2006/relationships/image" Target="../media/image12.png"/><Relationship Id="rId12" Type="http://schemas.openxmlformats.org/officeDocument/2006/relationships/image" Target="../media/image13.png"/><Relationship Id="rId15" Type="http://schemas.openxmlformats.org/officeDocument/2006/relationships/image" Target="../media/image2.png"/><Relationship Id="rId14" Type="http://schemas.openxmlformats.org/officeDocument/2006/relationships/image" Target="../media/image3.png"/><Relationship Id="rId17" Type="http://schemas.openxmlformats.org/officeDocument/2006/relationships/image" Target="../media/image9.png"/><Relationship Id="rId16" Type="http://schemas.openxmlformats.org/officeDocument/2006/relationships/image" Target="../media/image17.png"/><Relationship Id="rId19" Type="http://schemas.openxmlformats.org/officeDocument/2006/relationships/image" Target="../media/image4.png"/><Relationship Id="rId18"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20.png"/><Relationship Id="rId7" Type="http://schemas.openxmlformats.org/officeDocument/2006/relationships/image" Target="../media/image2.png"/><Relationship Id="rId8" Type="http://schemas.openxmlformats.org/officeDocument/2006/relationships/image" Target="../media/image10.png"/><Relationship Id="rId11" Type="http://schemas.openxmlformats.org/officeDocument/2006/relationships/image" Target="../media/image16.png"/><Relationship Id="rId10" Type="http://schemas.openxmlformats.org/officeDocument/2006/relationships/image" Target="../media/image8.png"/><Relationship Id="rId13" Type="http://schemas.openxmlformats.org/officeDocument/2006/relationships/image" Target="../media/image18.png"/><Relationship Id="rId1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0.png"/><Relationship Id="rId7" Type="http://schemas.openxmlformats.org/officeDocument/2006/relationships/image" Target="../media/image10.png"/><Relationship Id="rId8" Type="http://schemas.openxmlformats.org/officeDocument/2006/relationships/image" Target="../media/image6.png"/><Relationship Id="rId11" Type="http://schemas.openxmlformats.org/officeDocument/2006/relationships/image" Target="../media/image7.png"/><Relationship Id="rId10" Type="http://schemas.openxmlformats.org/officeDocument/2006/relationships/image" Target="../media/image16.png"/><Relationship Id="rId13" Type="http://schemas.openxmlformats.org/officeDocument/2006/relationships/image" Target="../media/image2.png"/><Relationship Id="rId12" Type="http://schemas.openxmlformats.org/officeDocument/2006/relationships/image" Target="../media/image18.png"/><Relationship Id="rId15" Type="http://schemas.openxmlformats.org/officeDocument/2006/relationships/image" Target="../media/image9.png"/><Relationship Id="rId14" Type="http://schemas.openxmlformats.org/officeDocument/2006/relationships/image" Target="../media/image17.png"/><Relationship Id="rId1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0.png"/><Relationship Id="rId7" Type="http://schemas.openxmlformats.org/officeDocument/2006/relationships/image" Target="../media/image10.png"/><Relationship Id="rId8" Type="http://schemas.openxmlformats.org/officeDocument/2006/relationships/image" Target="../media/image6.png"/><Relationship Id="rId11" Type="http://schemas.openxmlformats.org/officeDocument/2006/relationships/image" Target="../media/image7.png"/><Relationship Id="rId10" Type="http://schemas.openxmlformats.org/officeDocument/2006/relationships/image" Target="../media/image16.png"/><Relationship Id="rId13" Type="http://schemas.openxmlformats.org/officeDocument/2006/relationships/image" Target="../media/image2.png"/><Relationship Id="rId12" Type="http://schemas.openxmlformats.org/officeDocument/2006/relationships/image" Target="../media/image18.png"/><Relationship Id="rId15" Type="http://schemas.openxmlformats.org/officeDocument/2006/relationships/image" Target="../media/image9.png"/><Relationship Id="rId14" Type="http://schemas.openxmlformats.org/officeDocument/2006/relationships/image" Target="../media/image17.png"/><Relationship Id="rId1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0.png"/><Relationship Id="rId7" Type="http://schemas.openxmlformats.org/officeDocument/2006/relationships/image" Target="../media/image10.png"/><Relationship Id="rId8" Type="http://schemas.openxmlformats.org/officeDocument/2006/relationships/image" Target="../media/image6.png"/><Relationship Id="rId11" Type="http://schemas.openxmlformats.org/officeDocument/2006/relationships/image" Target="../media/image7.png"/><Relationship Id="rId10"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18.png"/><Relationship Id="rId15" Type="http://schemas.openxmlformats.org/officeDocument/2006/relationships/image" Target="../media/image2.png"/><Relationship Id="rId14" Type="http://schemas.openxmlformats.org/officeDocument/2006/relationships/image" Target="../media/image11.png"/><Relationship Id="rId17" Type="http://schemas.openxmlformats.org/officeDocument/2006/relationships/image" Target="../media/image9.png"/><Relationship Id="rId16" Type="http://schemas.openxmlformats.org/officeDocument/2006/relationships/image" Target="../media/image17.png"/><Relationship Id="rId1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0.png"/><Relationship Id="rId7" Type="http://schemas.openxmlformats.org/officeDocument/2006/relationships/image" Target="../media/image10.png"/><Relationship Id="rId8" Type="http://schemas.openxmlformats.org/officeDocument/2006/relationships/image" Target="../media/image6.png"/><Relationship Id="rId11" Type="http://schemas.openxmlformats.org/officeDocument/2006/relationships/image" Target="../media/image7.png"/><Relationship Id="rId10" Type="http://schemas.openxmlformats.org/officeDocument/2006/relationships/image" Target="../media/image16.png"/><Relationship Id="rId13" Type="http://schemas.openxmlformats.org/officeDocument/2006/relationships/image" Target="../media/image12.png"/><Relationship Id="rId12" Type="http://schemas.openxmlformats.org/officeDocument/2006/relationships/image" Target="../media/image18.png"/><Relationship Id="rId15" Type="http://schemas.openxmlformats.org/officeDocument/2006/relationships/image" Target="../media/image2.png"/><Relationship Id="rId14" Type="http://schemas.openxmlformats.org/officeDocument/2006/relationships/image" Target="../media/image3.png"/><Relationship Id="rId17" Type="http://schemas.openxmlformats.org/officeDocument/2006/relationships/image" Target="../media/image9.png"/><Relationship Id="rId16" Type="http://schemas.openxmlformats.org/officeDocument/2006/relationships/image" Target="../media/image17.png"/><Relationship Id="rId1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0.png"/><Relationship Id="rId7" Type="http://schemas.openxmlformats.org/officeDocument/2006/relationships/image" Target="../media/image10.png"/><Relationship Id="rId8" Type="http://schemas.openxmlformats.org/officeDocument/2006/relationships/image" Target="../media/image6.png"/><Relationship Id="rId11" Type="http://schemas.openxmlformats.org/officeDocument/2006/relationships/image" Target="../media/image7.png"/><Relationship Id="rId10" Type="http://schemas.openxmlformats.org/officeDocument/2006/relationships/image" Target="../media/image16.png"/><Relationship Id="rId13" Type="http://schemas.openxmlformats.org/officeDocument/2006/relationships/image" Target="../media/image14.png"/><Relationship Id="rId12" Type="http://schemas.openxmlformats.org/officeDocument/2006/relationships/image" Target="../media/image18.png"/><Relationship Id="rId15" Type="http://schemas.openxmlformats.org/officeDocument/2006/relationships/image" Target="../media/image2.png"/><Relationship Id="rId14" Type="http://schemas.openxmlformats.org/officeDocument/2006/relationships/image" Target="../media/image13.png"/><Relationship Id="rId17" Type="http://schemas.openxmlformats.org/officeDocument/2006/relationships/image" Target="../media/image9.png"/><Relationship Id="rId16" Type="http://schemas.openxmlformats.org/officeDocument/2006/relationships/image" Target="../media/image17.png"/><Relationship Id="rId18" Type="http://schemas.openxmlformats.org/officeDocument/2006/relationships/image" Target="../media/image5.png"/></Relationships>
</file>

<file path=ppt/slides/_rels/slide7.xml.rels><?xml version="1.0" encoding="UTF-8" standalone="yes"?><Relationships xmlns="http://schemas.openxmlformats.org/package/2006/relationships"><Relationship Id="rId20" Type="http://schemas.openxmlformats.org/officeDocument/2006/relationships/image" Target="../media/image1.png"/><Relationship Id="rId22" Type="http://schemas.openxmlformats.org/officeDocument/2006/relationships/image" Target="../media/image10.png"/><Relationship Id="rId21" Type="http://schemas.openxmlformats.org/officeDocument/2006/relationships/image" Target="../media/image20.png"/><Relationship Id="rId24" Type="http://schemas.openxmlformats.org/officeDocument/2006/relationships/image" Target="../media/image8.png"/><Relationship Id="rId23"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hyperlink" Target="https://oceanservice.noaa.gov/facts/coral_bleach.html" TargetMode="External"/><Relationship Id="rId9" Type="http://schemas.openxmlformats.org/officeDocument/2006/relationships/image" Target="../media/image11.png"/><Relationship Id="rId26" Type="http://schemas.openxmlformats.org/officeDocument/2006/relationships/image" Target="../media/image7.png"/><Relationship Id="rId25" Type="http://schemas.openxmlformats.org/officeDocument/2006/relationships/image" Target="../media/image16.png"/><Relationship Id="rId27" Type="http://schemas.openxmlformats.org/officeDocument/2006/relationships/image" Target="../media/image18.png"/><Relationship Id="rId5" Type="http://schemas.openxmlformats.org/officeDocument/2006/relationships/hyperlink" Target="https://myfwc.com/research/habitat/coral/news-information/bleaching/" TargetMode="External"/><Relationship Id="rId6" Type="http://schemas.openxmlformats.org/officeDocument/2006/relationships/hyperlink" Target="https://www.bco-dmo.org/dataset/773466" TargetMode="External"/><Relationship Id="rId7" Type="http://schemas.openxmlformats.org/officeDocument/2006/relationships/hyperlink" Target="https://www.st.nmfs.noaa.gov/SASStoredProcess/guest?_program=%2F%2FFoundation%2FSTP%2Fm%5B%E2%80%A6%5DEffort+Query&amp;qryparticipation=Select+a+Participation+Query" TargetMode="External"/><Relationship Id="rId8" Type="http://schemas.openxmlformats.org/officeDocument/2006/relationships/hyperlink" Target="https://gebco.net/data_and_products/gridded_bathymetry_data/" TargetMode="External"/><Relationship Id="rId11" Type="http://schemas.openxmlformats.org/officeDocument/2006/relationships/image" Target="../media/image14.png"/><Relationship Id="rId10" Type="http://schemas.openxmlformats.org/officeDocument/2006/relationships/image" Target="../media/image15.png"/><Relationship Id="rId13" Type="http://schemas.openxmlformats.org/officeDocument/2006/relationships/image" Target="../media/image12.png"/><Relationship Id="rId12" Type="http://schemas.openxmlformats.org/officeDocument/2006/relationships/image" Target="../media/image13.png"/><Relationship Id="rId15" Type="http://schemas.openxmlformats.org/officeDocument/2006/relationships/image" Target="../media/image2.png"/><Relationship Id="rId14" Type="http://schemas.openxmlformats.org/officeDocument/2006/relationships/image" Target="../media/image3.png"/><Relationship Id="rId17" Type="http://schemas.openxmlformats.org/officeDocument/2006/relationships/image" Target="../media/image9.png"/><Relationship Id="rId16" Type="http://schemas.openxmlformats.org/officeDocument/2006/relationships/image" Target="../media/image17.png"/><Relationship Id="rId19" Type="http://schemas.openxmlformats.org/officeDocument/2006/relationships/image" Target="../media/image4.png"/><Relationship Id="rId18"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0.png"/><Relationship Id="rId7" Type="http://schemas.openxmlformats.org/officeDocument/2006/relationships/image" Target="../media/image10.png"/><Relationship Id="rId8" Type="http://schemas.openxmlformats.org/officeDocument/2006/relationships/image" Target="../media/image6.png"/><Relationship Id="rId11" Type="http://schemas.openxmlformats.org/officeDocument/2006/relationships/image" Target="../media/image7.png"/><Relationship Id="rId10" Type="http://schemas.openxmlformats.org/officeDocument/2006/relationships/image" Target="../media/image16.png"/><Relationship Id="rId13" Type="http://schemas.openxmlformats.org/officeDocument/2006/relationships/image" Target="../media/image2.png"/><Relationship Id="rId12" Type="http://schemas.openxmlformats.org/officeDocument/2006/relationships/image" Target="../media/image18.png"/><Relationship Id="rId15" Type="http://schemas.openxmlformats.org/officeDocument/2006/relationships/image" Target="../media/image9.png"/><Relationship Id="rId14" Type="http://schemas.openxmlformats.org/officeDocument/2006/relationships/image" Target="../media/image17.png"/><Relationship Id="rId16" Type="http://schemas.openxmlformats.org/officeDocument/2006/relationships/image" Target="../media/image5.png"/></Relationships>
</file>

<file path=ppt/slides/_rels/slide9.xml.rels><?xml version="1.0" encoding="UTF-8" standalone="yes"?><Relationships xmlns="http://schemas.openxmlformats.org/package/2006/relationships"><Relationship Id="rId20" Type="http://schemas.openxmlformats.org/officeDocument/2006/relationships/image" Target="../media/image1.png"/><Relationship Id="rId22" Type="http://schemas.openxmlformats.org/officeDocument/2006/relationships/image" Target="../media/image10.png"/><Relationship Id="rId21" Type="http://schemas.openxmlformats.org/officeDocument/2006/relationships/image" Target="../media/image20.png"/><Relationship Id="rId24" Type="http://schemas.openxmlformats.org/officeDocument/2006/relationships/image" Target="../media/image8.png"/><Relationship Id="rId23"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hyperlink" Target="https://oceanservice.noaa.gov/facts/coral_bleach.html" TargetMode="External"/><Relationship Id="rId9" Type="http://schemas.openxmlformats.org/officeDocument/2006/relationships/image" Target="../media/image11.png"/><Relationship Id="rId26" Type="http://schemas.openxmlformats.org/officeDocument/2006/relationships/image" Target="../media/image7.png"/><Relationship Id="rId25" Type="http://schemas.openxmlformats.org/officeDocument/2006/relationships/image" Target="../media/image16.png"/><Relationship Id="rId27" Type="http://schemas.openxmlformats.org/officeDocument/2006/relationships/image" Target="../media/image18.png"/><Relationship Id="rId5" Type="http://schemas.openxmlformats.org/officeDocument/2006/relationships/hyperlink" Target="https://myfwc.com/research/habitat/coral/news-information/bleaching/" TargetMode="External"/><Relationship Id="rId6" Type="http://schemas.openxmlformats.org/officeDocument/2006/relationships/hyperlink" Target="https://www.bco-dmo.org/dataset/773466" TargetMode="External"/><Relationship Id="rId7" Type="http://schemas.openxmlformats.org/officeDocument/2006/relationships/hyperlink" Target="https://www.st.nmfs.noaa.gov/SASStoredProcess/guest?_program=%2F%2FFoundation%2FSTP%2Fm%5B%E2%80%A6%5DEffort+Query&amp;qryparticipation=Select+a+Participation+Query" TargetMode="External"/><Relationship Id="rId8" Type="http://schemas.openxmlformats.org/officeDocument/2006/relationships/hyperlink" Target="https://gebco.net/data_and_products/gridded_bathymetry_data/" TargetMode="External"/><Relationship Id="rId11" Type="http://schemas.openxmlformats.org/officeDocument/2006/relationships/image" Target="../media/image14.png"/><Relationship Id="rId10" Type="http://schemas.openxmlformats.org/officeDocument/2006/relationships/image" Target="../media/image15.png"/><Relationship Id="rId13" Type="http://schemas.openxmlformats.org/officeDocument/2006/relationships/image" Target="../media/image12.png"/><Relationship Id="rId12" Type="http://schemas.openxmlformats.org/officeDocument/2006/relationships/image" Target="../media/image13.png"/><Relationship Id="rId15" Type="http://schemas.openxmlformats.org/officeDocument/2006/relationships/image" Target="../media/image2.png"/><Relationship Id="rId14" Type="http://schemas.openxmlformats.org/officeDocument/2006/relationships/image" Target="../media/image3.png"/><Relationship Id="rId17" Type="http://schemas.openxmlformats.org/officeDocument/2006/relationships/image" Target="../media/image9.png"/><Relationship Id="rId16" Type="http://schemas.openxmlformats.org/officeDocument/2006/relationships/image" Target="../media/image17.png"/><Relationship Id="rId19" Type="http://schemas.openxmlformats.org/officeDocument/2006/relationships/image" Target="../media/image4.png"/><Relationship Id="rId1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83" name="Shape 83"/>
        <p:cNvGrpSpPr/>
        <p:nvPr/>
      </p:nvGrpSpPr>
      <p:grpSpPr>
        <a:xfrm>
          <a:off x="0" y="0"/>
          <a:ext cx="0" cy="0"/>
          <a:chOff x="0" y="0"/>
          <a:chExt cx="0" cy="0"/>
        </a:xfrm>
      </p:grpSpPr>
      <p:pic>
        <p:nvPicPr>
          <p:cNvPr id="84" name="Google Shape;84;g2e6add8db8a_0_1854"/>
          <p:cNvPicPr preferRelativeResize="0"/>
          <p:nvPr/>
        </p:nvPicPr>
        <p:blipFill>
          <a:blip r:embed="rId3">
            <a:alphaModFix amt="61000"/>
          </a:blip>
          <a:stretch>
            <a:fillRect/>
          </a:stretch>
        </p:blipFill>
        <p:spPr>
          <a:xfrm>
            <a:off x="-90050" y="-37850"/>
            <a:ext cx="44376100" cy="33298900"/>
          </a:xfrm>
          <a:prstGeom prst="rect">
            <a:avLst/>
          </a:prstGeom>
          <a:noFill/>
          <a:ln>
            <a:noFill/>
          </a:ln>
        </p:spPr>
      </p:pic>
      <p:sp>
        <p:nvSpPr>
          <p:cNvPr id="85" name="Google Shape;85;g2e6add8db8a_0_1854"/>
          <p:cNvSpPr txBox="1"/>
          <p:nvPr/>
        </p:nvSpPr>
        <p:spPr>
          <a:xfrm>
            <a:off x="13856300" y="5157875"/>
            <a:ext cx="16952700" cy="247134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0"/>
              <a:buFont typeface="Arial"/>
              <a:buNone/>
            </a:pPr>
            <a:r>
              <a:rPr b="1" lang="en-US" sz="6400">
                <a:solidFill>
                  <a:schemeClr val="dk1"/>
                </a:solidFill>
                <a:latin typeface="Times New Roman"/>
                <a:ea typeface="Times New Roman"/>
                <a:cs typeface="Times New Roman"/>
                <a:sym typeface="Times New Roman"/>
              </a:rPr>
              <a:t>Data Visualizations</a:t>
            </a:r>
            <a:endParaRPr b="0" i="0" sz="6400" u="none" cap="none" strike="noStrike">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p:txBody>
      </p:sp>
      <p:sp>
        <p:nvSpPr>
          <p:cNvPr id="86" name="Google Shape;86;g2e6add8db8a_0_1854"/>
          <p:cNvSpPr txBox="1"/>
          <p:nvPr/>
        </p:nvSpPr>
        <p:spPr>
          <a:xfrm>
            <a:off x="660850" y="5157875"/>
            <a:ext cx="12841500" cy="132372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0000"/>
              <a:buFont typeface="Arial"/>
              <a:buNone/>
            </a:pPr>
            <a:r>
              <a:rPr b="1" lang="en-US" sz="6000">
                <a:solidFill>
                  <a:schemeClr val="dk1"/>
                </a:solidFill>
                <a:latin typeface="Times New Roman"/>
                <a:ea typeface="Times New Roman"/>
                <a:cs typeface="Times New Roman"/>
                <a:sym typeface="Times New Roman"/>
              </a:rPr>
              <a:t>Introduction</a:t>
            </a:r>
            <a:endParaRPr b="1" i="0" sz="6000" u="none" cap="none" strike="noStrike">
              <a:solidFill>
                <a:srgbClr val="000000"/>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rPr lang="en-US" sz="3600">
                <a:solidFill>
                  <a:schemeClr val="dk1"/>
                </a:solidFill>
                <a:latin typeface="Times New Roman"/>
                <a:ea typeface="Times New Roman"/>
                <a:cs typeface="Times New Roman"/>
                <a:sym typeface="Times New Roman"/>
              </a:rPr>
              <a:t>Tropical coral reefs, like those located along the coast of Florida, are among the richest and most diverse marine ecosystems on our planet. They are crucial in supporting the marine life which inhabits and surrounds the reef, and they have </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0"/>
                  </a:ext>
                </a:extLst>
              </a:rPr>
              <a:t>an </a:t>
            </a:r>
            <a:r>
              <a:rPr lang="en-US" sz="3600">
                <a:solidFill>
                  <a:schemeClr val="dk1"/>
                </a:solidFill>
                <a:latin typeface="Times New Roman"/>
                <a:ea typeface="Times New Roman"/>
                <a:cs typeface="Times New Roman"/>
                <a:sym typeface="Times New Roman"/>
              </a:rPr>
              <a:t>interconnected relationship with many other facets of human existence, including food security, coastal protection, and economic development. </a:t>
            </a:r>
            <a:endParaRPr sz="3600">
              <a:solidFill>
                <a:schemeClr val="dk1"/>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
                  </a:ext>
                </a:extLst>
              </a:rPr>
              <a:t>Unfortunately, the increased impacts of climate change are altering the state of our coral reefs, leading to coral bleaching events. These events occur when the symbiotic algae, or zooxanthellae, are expelled from the coral’s tissue as a result of changes to their marine environment</a:t>
            </a:r>
            <a:r>
              <a:rPr baseline="30000"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
                  </a:ext>
                </a:extLst>
              </a:rPr>
              <a:t>1</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
                  </a:ext>
                </a:extLst>
              </a:rPr>
              <a:t>. Changes such as the </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
                  </a:ext>
                </a:extLst>
              </a:rPr>
              <a:t>water</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
                  </a:ext>
                </a:extLst>
              </a:rPr>
              <a:t> temperature or pH levels can lead to the gradual loss of vibrant coral reefs, leaving behind graveyards of white, ‘bleached’ coral skeletons</a:t>
            </a:r>
            <a:r>
              <a:rPr baseline="30000"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
                  </a:ext>
                </a:extLst>
              </a:rPr>
              <a:t>1</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
                  </a:ext>
                </a:extLst>
              </a:rPr>
              <a:t>. The loss of these coral reefs leaves many reef fish without a habitat and food resources, which in turn serve as prey for pelagic fish, illustrating how one tier of the food chain relies on the other. This trend of increasing frequency and severity of bleaching events along the coast of Florida has been occurring regularly over the past few decades, causing much concern for the long-term survival of the reefs and the interdependent trophic hierarchy</a:t>
            </a:r>
            <a:r>
              <a:rPr baseline="30000"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8"/>
                  </a:ext>
                </a:extLst>
              </a:rPr>
              <a:t>2</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9"/>
                  </a:ext>
                </a:extLst>
              </a:rPr>
              <a:t>.</a:t>
            </a:r>
            <a:endParaRPr sz="10600">
              <a:solidFill>
                <a:schemeClr val="dk1"/>
              </a:solidFill>
              <a:latin typeface="Times New Roman"/>
              <a:ea typeface="Times New Roman"/>
              <a:cs typeface="Times New Roman"/>
              <a:sym typeface="Times New Roman"/>
            </a:endParaRPr>
          </a:p>
        </p:txBody>
      </p:sp>
      <p:sp>
        <p:nvSpPr>
          <p:cNvPr id="87" name="Google Shape;87;g2e6add8db8a_0_1854"/>
          <p:cNvSpPr txBox="1"/>
          <p:nvPr/>
        </p:nvSpPr>
        <p:spPr>
          <a:xfrm>
            <a:off x="659700" y="22668575"/>
            <a:ext cx="12841500" cy="72027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Methods</a:t>
            </a:r>
            <a:endParaRPr b="1" sz="60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Florida coral bleaching data was taken from the ‘Global Bleaching and Environmental Data’ public dataset from the Biological and Chemical Oceanography Data Management Office</a:t>
            </a:r>
            <a:r>
              <a:rPr baseline="30000" lang="en-US" sz="3600">
                <a:latin typeface="Times New Roman"/>
                <a:ea typeface="Times New Roman"/>
                <a:cs typeface="Times New Roman"/>
                <a:sym typeface="Times New Roman"/>
              </a:rPr>
              <a:t>3</a:t>
            </a:r>
            <a:endParaRPr baseline="30000" sz="36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Reef and Pelagic fish population data was measured based on total catch, public datasets collected from the NOAA Fisheries Service</a:t>
            </a:r>
            <a:r>
              <a:rPr baseline="30000" lang="en-US" sz="3600">
                <a:solidFill>
                  <a:schemeClr val="dk1"/>
                </a:solidFill>
                <a:latin typeface="Times New Roman"/>
                <a:ea typeface="Times New Roman"/>
                <a:cs typeface="Times New Roman"/>
                <a:sym typeface="Times New Roman"/>
              </a:rPr>
              <a:t>4</a:t>
            </a:r>
            <a:endParaRPr sz="36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solidFill>
                  <a:schemeClr val="dk1"/>
                </a:solidFill>
                <a:latin typeface="Times New Roman"/>
                <a:ea typeface="Times New Roman"/>
                <a:cs typeface="Times New Roman"/>
                <a:sym typeface="Times New Roman"/>
              </a:rPr>
              <a:t>Data was curated using R Studio, TACC Analysis Portal, Lonestar6 and Frontera </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0"/>
                  </a:ext>
                </a:extLst>
              </a:rPr>
              <a:t>Supercomputer</a:t>
            </a:r>
            <a:r>
              <a:rPr lang="en-US" sz="3600">
                <a:solidFill>
                  <a:schemeClr val="dk1"/>
                </a:solidFill>
                <a:latin typeface="Times New Roman"/>
                <a:ea typeface="Times New Roman"/>
                <a:cs typeface="Times New Roman"/>
                <a:sym typeface="Times New Roman"/>
              </a:rPr>
              <a:t>s, and Microsoft Excel</a:t>
            </a:r>
            <a:endParaRPr sz="36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Statistical analysis was used to determine correlations or lack thereof between rates of coral bleaching in reefs along the coast of Florida between the years of 1987-2018 and the total catch populations of Florida-local marine fish</a:t>
            </a:r>
            <a:endParaRPr sz="3600">
              <a:latin typeface="Times New Roman"/>
              <a:ea typeface="Times New Roman"/>
              <a:cs typeface="Times New Roman"/>
              <a:sym typeface="Times New Roman"/>
            </a:endParaRPr>
          </a:p>
        </p:txBody>
      </p:sp>
      <p:sp>
        <p:nvSpPr>
          <p:cNvPr id="88" name="Google Shape;88;g2e6add8db8a_0_1854"/>
          <p:cNvSpPr txBox="1"/>
          <p:nvPr/>
        </p:nvSpPr>
        <p:spPr>
          <a:xfrm>
            <a:off x="31162960" y="5157882"/>
            <a:ext cx="12006600" cy="123606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0"/>
              <a:buFont typeface="Arial"/>
              <a:buNone/>
            </a:pPr>
            <a:r>
              <a:rPr b="1" lang="en-US" sz="6400">
                <a:solidFill>
                  <a:schemeClr val="dk1"/>
                </a:solidFill>
                <a:latin typeface="Times New Roman"/>
                <a:ea typeface="Times New Roman"/>
                <a:cs typeface="Times New Roman"/>
                <a:sym typeface="Times New Roman"/>
              </a:rPr>
              <a:t>Results</a:t>
            </a:r>
            <a:endParaRPr b="1" sz="6400">
              <a:solidFill>
                <a:schemeClr val="dk1"/>
              </a:solidFill>
              <a:latin typeface="Times New Roman"/>
              <a:ea typeface="Times New Roman"/>
              <a:cs typeface="Times New Roman"/>
              <a:sym typeface="Times New Roman"/>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rPr>
              <a:t>Coral Bleaching Trends</a:t>
            </a:r>
            <a:endParaRPr b="1"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Sample sites are distributed along the southern Florida coastline with various distances from the shoreline</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Post-2005, there is an increase in bleaching frequency and severity, with bleaching percentages often exceeding 70%</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The temperature values range between 19°C and 33°C, the lowest as 19.99°C in 2010 and highest as 32.33°C in 2005</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The highest temperatures were experienced in 2005, 2010, and 2011 during the month of August</a:t>
            </a:r>
            <a:endParaRPr sz="3400">
              <a:solidFill>
                <a:schemeClr val="dk1"/>
              </a:solidFill>
              <a:latin typeface="Times New Roman"/>
              <a:ea typeface="Times New Roman"/>
              <a:cs typeface="Times New Roman"/>
              <a:sym typeface="Times New Roman"/>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rPr>
              <a:t>Reef Fish Population</a:t>
            </a:r>
            <a:endParaRPr b="1"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Fish populations remain in an upward, albeit fluctuating, trend</a:t>
            </a:r>
            <a:r>
              <a:rPr lang="en-US"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1"/>
                  </a:ext>
                </a:extLst>
              </a:rPr>
              <a:t> with noticeable declines in the years 2005-2006 and 2014-2015</a:t>
            </a:r>
            <a:endParaRPr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2"/>
                </a:ext>
              </a:extLst>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3"/>
                  </a:ext>
                </a:extLst>
              </a:rPr>
              <a:t>The Red Snapper experienced a r</a:t>
            </a:r>
            <a:r>
              <a:rPr lang="en-US"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4"/>
                  </a:ext>
                </a:extLst>
              </a:rPr>
              <a:t>apid increase in population </a:t>
            </a:r>
            <a:r>
              <a:rPr lang="en-US"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5"/>
                  </a:ext>
                </a:extLst>
              </a:rPr>
              <a:t>from 2016-2018</a:t>
            </a:r>
            <a:endParaRPr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6"/>
                </a:ext>
              </a:extLst>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7"/>
                  </a:ext>
                </a:extLst>
              </a:rPr>
              <a:t>Pelagic Fish Population</a:t>
            </a:r>
            <a:endParaRPr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8"/>
                </a:ext>
              </a:extLst>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Great Barracuda and Great Amberjack undergo a </a:t>
            </a:r>
            <a:r>
              <a:rPr lang="en-US" sz="3400">
                <a:solidFill>
                  <a:schemeClr val="dk1"/>
                </a:solidFill>
                <a:latin typeface="Times New Roman"/>
                <a:ea typeface="Times New Roman"/>
                <a:cs typeface="Times New Roman"/>
                <a:sym typeface="Times New Roman"/>
              </a:rPr>
              <a:t>declining</a:t>
            </a:r>
            <a:r>
              <a:rPr lang="en-US" sz="3400">
                <a:solidFill>
                  <a:schemeClr val="dk1"/>
                </a:solidFill>
                <a:latin typeface="Times New Roman"/>
                <a:ea typeface="Times New Roman"/>
                <a:cs typeface="Times New Roman"/>
                <a:sym typeface="Times New Roman"/>
              </a:rPr>
              <a:t> trend of </a:t>
            </a:r>
            <a:r>
              <a:rPr lang="en-US" sz="3400">
                <a:solidFill>
                  <a:schemeClr val="dk1"/>
                </a:solidFill>
                <a:latin typeface="Times New Roman"/>
                <a:ea typeface="Times New Roman"/>
                <a:cs typeface="Times New Roman"/>
                <a:sym typeface="Times New Roman"/>
              </a:rPr>
              <a:t>catches</a:t>
            </a:r>
            <a:r>
              <a:rPr lang="en-US" sz="3400">
                <a:solidFill>
                  <a:schemeClr val="dk1"/>
                </a:solidFill>
                <a:latin typeface="Times New Roman"/>
                <a:ea typeface="Times New Roman"/>
                <a:cs typeface="Times New Roman"/>
                <a:sym typeface="Times New Roman"/>
              </a:rPr>
              <a:t> in the early 1990s</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The Blackfin Tuna remains consistent throughout 1987-2018</a:t>
            </a:r>
            <a:endParaRPr sz="3400">
              <a:solidFill>
                <a:schemeClr val="dk1"/>
              </a:solidFill>
              <a:latin typeface="Times New Roman"/>
              <a:ea typeface="Times New Roman"/>
              <a:cs typeface="Times New Roman"/>
              <a:sym typeface="Times New Roman"/>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rPr>
              <a:t>Human Implications</a:t>
            </a:r>
            <a:endParaRPr b="1"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Reef </a:t>
            </a:r>
            <a:r>
              <a:rPr lang="en-US" sz="3400">
                <a:solidFill>
                  <a:schemeClr val="dk1"/>
                </a:solidFill>
                <a:latin typeface="Times New Roman"/>
                <a:ea typeface="Times New Roman"/>
                <a:cs typeface="Times New Roman"/>
                <a:sym typeface="Times New Roman"/>
              </a:rPr>
              <a:t>degradation</a:t>
            </a:r>
            <a:r>
              <a:rPr lang="en-US" sz="3400">
                <a:solidFill>
                  <a:schemeClr val="dk1"/>
                </a:solidFill>
                <a:latin typeface="Times New Roman"/>
                <a:ea typeface="Times New Roman"/>
                <a:cs typeface="Times New Roman"/>
                <a:sym typeface="Times New Roman"/>
              </a:rPr>
              <a:t> can impact local fisheries, cause economic hardship for coastal communities, and inhibit climate regulatory abilities</a:t>
            </a:r>
            <a:endParaRPr sz="3400">
              <a:solidFill>
                <a:schemeClr val="dk1"/>
              </a:solidFill>
              <a:latin typeface="Times New Roman"/>
              <a:ea typeface="Times New Roman"/>
              <a:cs typeface="Times New Roman"/>
              <a:sym typeface="Times New Roman"/>
            </a:endParaRPr>
          </a:p>
        </p:txBody>
      </p:sp>
      <p:sp>
        <p:nvSpPr>
          <p:cNvPr id="89" name="Google Shape;89;g2e6add8db8a_0_1854"/>
          <p:cNvSpPr txBox="1"/>
          <p:nvPr/>
        </p:nvSpPr>
        <p:spPr>
          <a:xfrm>
            <a:off x="31164107" y="22526847"/>
            <a:ext cx="12006600" cy="37095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Future Works</a:t>
            </a:r>
            <a:endParaRPr b="1" sz="60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Expanding the sample size to collect data for more locations along the entire coast of </a:t>
            </a:r>
            <a:r>
              <a:rPr lang="en-US" sz="35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9"/>
                  </a:ext>
                </a:extLst>
              </a:rPr>
              <a:t>Florida</a:t>
            </a:r>
            <a:endParaRPr sz="35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Conducting research to consider additional scientific measurements to expand the study and potential relationships between variables</a:t>
            </a:r>
            <a:endParaRPr sz="3500">
              <a:solidFill>
                <a:schemeClr val="dk1"/>
              </a:solidFill>
              <a:latin typeface="Times New Roman"/>
              <a:ea typeface="Times New Roman"/>
              <a:cs typeface="Times New Roman"/>
              <a:sym typeface="Times New Roman"/>
            </a:endParaRPr>
          </a:p>
        </p:txBody>
      </p:sp>
      <p:sp>
        <p:nvSpPr>
          <p:cNvPr id="90" name="Google Shape;90;g2e6add8db8a_0_1854"/>
          <p:cNvSpPr txBox="1"/>
          <p:nvPr/>
        </p:nvSpPr>
        <p:spPr>
          <a:xfrm>
            <a:off x="660850" y="18774775"/>
            <a:ext cx="12841500" cy="35142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Research Question</a:t>
            </a:r>
            <a:endParaRPr b="1" sz="6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0"/>
              <a:buFont typeface="Arial"/>
              <a:buNone/>
            </a:pPr>
            <a:r>
              <a:rPr lang="en-US" sz="4000">
                <a:solidFill>
                  <a:schemeClr val="dk1"/>
                </a:solidFill>
                <a:latin typeface="Times New Roman"/>
                <a:ea typeface="Times New Roman"/>
                <a:cs typeface="Times New Roman"/>
                <a:sym typeface="Times New Roman"/>
              </a:rPr>
              <a:t>How have coral bleaching events along the southern coast of Florida from 1987 to 2018 impacted the trophic hierarchy within affected marine ecosystems, and what are the implications on human health?</a:t>
            </a:r>
            <a:endParaRPr sz="4000">
              <a:solidFill>
                <a:schemeClr val="dk1"/>
              </a:solidFill>
              <a:latin typeface="Times New Roman"/>
              <a:ea typeface="Times New Roman"/>
              <a:cs typeface="Times New Roman"/>
              <a:sym typeface="Times New Roman"/>
            </a:endParaRPr>
          </a:p>
        </p:txBody>
      </p:sp>
      <p:sp>
        <p:nvSpPr>
          <p:cNvPr id="91" name="Google Shape;91;g2e6add8db8a_0_1854"/>
          <p:cNvSpPr txBox="1"/>
          <p:nvPr/>
        </p:nvSpPr>
        <p:spPr>
          <a:xfrm>
            <a:off x="31164100" y="26638775"/>
            <a:ext cx="12006600" cy="32325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References</a:t>
            </a:r>
            <a:endParaRPr b="1" sz="6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a:solidFill>
                  <a:schemeClr val="dk1"/>
                </a:solidFill>
                <a:latin typeface="Times New Roman"/>
                <a:ea typeface="Times New Roman"/>
                <a:cs typeface="Times New Roman"/>
                <a:sym typeface="Times New Roman"/>
              </a:rPr>
              <a:t>[1] “What is coral bleaching?” 2024. NOAA's National Ocean Service. </a:t>
            </a:r>
            <a:r>
              <a:rPr lang="en-US" u="sng">
                <a:solidFill>
                  <a:schemeClr val="hlink"/>
                </a:solidFill>
                <a:latin typeface="Times New Roman"/>
                <a:ea typeface="Times New Roman"/>
                <a:cs typeface="Times New Roman"/>
                <a:sym typeface="Times New Roman"/>
                <a:hlinkClick r:id="rId4"/>
              </a:rPr>
              <a:t>https://oceanservice.noaa.gov/facts/coral_bleach.html</a:t>
            </a: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a:solidFill>
                  <a:schemeClr val="dk1"/>
                </a:solidFill>
                <a:latin typeface="Times New Roman"/>
                <a:ea typeface="Times New Roman"/>
                <a:cs typeface="Times New Roman"/>
                <a:sym typeface="Times New Roman"/>
              </a:rPr>
              <a:t>[2] “Coral Bleaching | FWC.” n.d. Florida Fish And Wildlife Conservation Commission. Accessed June 23, 2024. </a:t>
            </a:r>
            <a:r>
              <a:rPr lang="en-US" u="sng">
                <a:solidFill>
                  <a:schemeClr val="hlink"/>
                </a:solidFill>
                <a:latin typeface="Times New Roman"/>
                <a:ea typeface="Times New Roman"/>
                <a:cs typeface="Times New Roman"/>
                <a:sym typeface="Times New Roman"/>
                <a:hlinkClick r:id="rId5"/>
              </a:rPr>
              <a:t>https://myfwc.com/research/habitat/coral/news-information/bleaching/</a:t>
            </a: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a:solidFill>
                  <a:schemeClr val="dk1"/>
                </a:solidFill>
                <a:latin typeface="Times New Roman"/>
                <a:ea typeface="Times New Roman"/>
                <a:cs typeface="Times New Roman"/>
                <a:sym typeface="Times New Roman"/>
              </a:rPr>
              <a:t>[3] “Dataset: Bleaching and environmental data for global coral reef sites from 1980-2020.” n.d. Biological and Chemical Oceanography Data Management Office. Accessed June 24, 2024. </a:t>
            </a:r>
            <a:r>
              <a:rPr lang="en-US" u="sng">
                <a:solidFill>
                  <a:schemeClr val="hlink"/>
                </a:solidFill>
                <a:latin typeface="Times New Roman"/>
                <a:ea typeface="Times New Roman"/>
                <a:cs typeface="Times New Roman"/>
                <a:sym typeface="Times New Roman"/>
                <a:hlinkClick r:id="rId6"/>
              </a:rPr>
              <a:t>https://www.bco-dmo.org/dataset/773466</a:t>
            </a:r>
            <a:r>
              <a:rPr lang="en-US">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a:solidFill>
                  <a:schemeClr val="dk1"/>
                </a:solidFill>
                <a:latin typeface="Times New Roman"/>
                <a:ea typeface="Times New Roman"/>
                <a:cs typeface="Times New Roman"/>
                <a:sym typeface="Times New Roman"/>
              </a:rPr>
              <a:t>[4] “MRIP Catch Time Series Query.” n.d. NOAA Fisheries Service. Accessed June 24, 2024. </a:t>
            </a:r>
            <a:r>
              <a:rPr lang="en-US" u="sng">
                <a:solidFill>
                  <a:schemeClr val="hlink"/>
                </a:solidFill>
                <a:latin typeface="Times New Roman"/>
                <a:ea typeface="Times New Roman"/>
                <a:cs typeface="Times New Roman"/>
                <a:sym typeface="Times New Roman"/>
                <a:hlinkClick r:id="rId7"/>
              </a:rPr>
              <a:t>https://www.st.nmfs.noaa.gov/SASStoredProcess/guest?_program=%2F%2FFoundation%2FSTP%2Fm[…]Effort+Query&amp;qryparticipation=Select+a+Participation+Query</a:t>
            </a: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a:solidFill>
                  <a:schemeClr val="dk1"/>
                </a:solidFill>
                <a:latin typeface="Times New Roman"/>
                <a:ea typeface="Times New Roman"/>
                <a:cs typeface="Times New Roman"/>
                <a:sym typeface="Times New Roman"/>
              </a:rPr>
              <a:t>[5] “GEBCO Gridded Bathymetry Data.” n.d. General Bathymetric Chart of the Oceans. Accessed June 24, 2024. </a:t>
            </a:r>
            <a:r>
              <a:rPr lang="en-US" u="sng">
                <a:solidFill>
                  <a:schemeClr val="hlink"/>
                </a:solidFill>
                <a:latin typeface="Times New Roman"/>
                <a:ea typeface="Times New Roman"/>
                <a:cs typeface="Times New Roman"/>
                <a:sym typeface="Times New Roman"/>
                <a:hlinkClick r:id="rId8"/>
              </a:rPr>
              <a:t>https://gebco.net/data_and_products/gridded_bathymetry_data/</a:t>
            </a: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sp>
        <p:nvSpPr>
          <p:cNvPr id="92" name="Google Shape;92;g2e6add8db8a_0_1854"/>
          <p:cNvSpPr txBox="1"/>
          <p:nvPr/>
        </p:nvSpPr>
        <p:spPr>
          <a:xfrm>
            <a:off x="31162957" y="17913672"/>
            <a:ext cx="12006600" cy="4248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0"/>
              <a:buFont typeface="Arial"/>
              <a:buNone/>
            </a:pPr>
            <a:r>
              <a:rPr b="1" lang="en-US" sz="6000">
                <a:solidFill>
                  <a:schemeClr val="dk1"/>
                </a:solidFill>
                <a:latin typeface="Times New Roman"/>
                <a:ea typeface="Times New Roman"/>
                <a:cs typeface="Times New Roman"/>
                <a:sym typeface="Times New Roman"/>
              </a:rPr>
              <a:t>Limitations</a:t>
            </a:r>
            <a:endParaRPr b="1" sz="60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b="1" lang="en-US" sz="3500">
                <a:solidFill>
                  <a:schemeClr val="dk1"/>
                </a:solidFill>
                <a:latin typeface="Times New Roman"/>
                <a:ea typeface="Times New Roman"/>
                <a:cs typeface="Times New Roman"/>
                <a:sym typeface="Times New Roman"/>
              </a:rPr>
              <a:t>Data Availability and Quality</a:t>
            </a:r>
            <a:r>
              <a:rPr lang="en-US" sz="3500">
                <a:solidFill>
                  <a:schemeClr val="dk1"/>
                </a:solidFill>
                <a:latin typeface="Times New Roman"/>
                <a:ea typeface="Times New Roman"/>
                <a:cs typeface="Times New Roman"/>
                <a:sym typeface="Times New Roman"/>
              </a:rPr>
              <a:t>: Reliance on previously conducted data may introduce limitations in accuracy, completeness, and the choice to omit certain measurements</a:t>
            </a:r>
            <a:endParaRPr sz="35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b="1" lang="en-US" sz="3500">
                <a:solidFill>
                  <a:schemeClr val="dk1"/>
                </a:solidFill>
                <a:latin typeface="Times New Roman"/>
                <a:ea typeface="Times New Roman"/>
                <a:cs typeface="Times New Roman"/>
                <a:sym typeface="Times New Roman"/>
              </a:rPr>
              <a:t>Temporal and Spatial Constraints</a:t>
            </a:r>
            <a:r>
              <a:rPr lang="en-US" sz="3500">
                <a:solidFill>
                  <a:schemeClr val="dk1"/>
                </a:solidFill>
                <a:latin typeface="Times New Roman"/>
                <a:ea typeface="Times New Roman"/>
                <a:cs typeface="Times New Roman"/>
                <a:sym typeface="Times New Roman"/>
              </a:rPr>
              <a:t>: The focus on specific time periods and locations may not capture all variations and trends in coral bleaching and its impacts on trophic hierarchy</a:t>
            </a:r>
            <a:endParaRPr sz="3500">
              <a:solidFill>
                <a:schemeClr val="dk1"/>
              </a:solidFill>
              <a:latin typeface="Times New Roman"/>
              <a:ea typeface="Times New Roman"/>
              <a:cs typeface="Times New Roman"/>
              <a:sym typeface="Times New Roman"/>
            </a:endParaRPr>
          </a:p>
        </p:txBody>
      </p:sp>
      <p:grpSp>
        <p:nvGrpSpPr>
          <p:cNvPr id="93" name="Google Shape;93;g2e6add8db8a_0_1854"/>
          <p:cNvGrpSpPr/>
          <p:nvPr/>
        </p:nvGrpSpPr>
        <p:grpSpPr>
          <a:xfrm>
            <a:off x="14140177" y="6631570"/>
            <a:ext cx="16386087" cy="22641467"/>
            <a:chOff x="14139464" y="6346195"/>
            <a:chExt cx="16386087" cy="22641467"/>
          </a:xfrm>
        </p:grpSpPr>
        <p:grpSp>
          <p:nvGrpSpPr>
            <p:cNvPr id="94" name="Google Shape;94;g2e6add8db8a_0_1854"/>
            <p:cNvGrpSpPr/>
            <p:nvPr/>
          </p:nvGrpSpPr>
          <p:grpSpPr>
            <a:xfrm>
              <a:off x="14139746" y="6346195"/>
              <a:ext cx="16385805" cy="6075429"/>
              <a:chOff x="14135497" y="6370528"/>
              <a:chExt cx="16000200" cy="5674259"/>
            </a:xfrm>
          </p:grpSpPr>
          <p:sp>
            <p:nvSpPr>
              <p:cNvPr id="95" name="Google Shape;95;g2e6add8db8a_0_1854"/>
              <p:cNvSpPr/>
              <p:nvPr/>
            </p:nvSpPr>
            <p:spPr>
              <a:xfrm>
                <a:off x="21727656" y="6370536"/>
                <a:ext cx="2297400" cy="1753800"/>
              </a:xfrm>
              <a:prstGeom prst="round2SameRect">
                <a:avLst>
                  <a:gd fmla="val 16667" name="adj1"/>
                  <a:gd fmla="val 0" name="adj2"/>
                </a:avLst>
              </a:prstGeom>
              <a:solidFill>
                <a:srgbClr val="4FA9CB"/>
              </a:solidFill>
              <a:ln cap="flat" cmpd="sng" w="9525">
                <a:solidFill>
                  <a:srgbClr val="4FA9C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6" name="Google Shape;96;g2e6add8db8a_0_1854"/>
              <p:cNvSpPr/>
              <p:nvPr/>
            </p:nvSpPr>
            <p:spPr>
              <a:xfrm>
                <a:off x="14135497" y="6370536"/>
                <a:ext cx="2297400" cy="1753800"/>
              </a:xfrm>
              <a:prstGeom prst="round2SameRect">
                <a:avLst>
                  <a:gd fmla="val 16667" name="adj1"/>
                  <a:gd fmla="val 0" name="adj2"/>
                </a:avLst>
              </a:prstGeom>
              <a:solidFill>
                <a:srgbClr val="4FA9CB"/>
              </a:solidFill>
              <a:ln cap="flat" cmpd="sng" w="9525">
                <a:solidFill>
                  <a:srgbClr val="4FA9C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7" name="Google Shape;97;g2e6add8db8a_0_1854"/>
              <p:cNvSpPr/>
              <p:nvPr/>
            </p:nvSpPr>
            <p:spPr>
              <a:xfrm>
                <a:off x="14135497" y="6860787"/>
                <a:ext cx="16000200" cy="5184000"/>
              </a:xfrm>
              <a:prstGeom prst="rect">
                <a:avLst/>
              </a:prstGeom>
              <a:solidFill>
                <a:srgbClr val="4FA9CB"/>
              </a:solidFill>
              <a:ln cap="flat" cmpd="sng" w="9525">
                <a:solidFill>
                  <a:srgbClr val="4FA9C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x</a:t>
                </a:r>
                <a:endParaRPr>
                  <a:latin typeface="Calibri"/>
                  <a:ea typeface="Calibri"/>
                  <a:cs typeface="Calibri"/>
                  <a:sym typeface="Calibri"/>
                </a:endParaRPr>
              </a:p>
            </p:txBody>
          </p:sp>
          <p:pic>
            <p:nvPicPr>
              <p:cNvPr id="98" name="Google Shape;98;g2e6add8db8a_0_1854"/>
              <p:cNvPicPr preferRelativeResize="0"/>
              <p:nvPr/>
            </p:nvPicPr>
            <p:blipFill rotWithShape="1">
              <a:blip r:embed="rId9">
                <a:alphaModFix/>
              </a:blip>
              <a:srcRect b="15620" l="20856" r="21830" t="21367"/>
              <a:stretch/>
            </p:blipFill>
            <p:spPr>
              <a:xfrm>
                <a:off x="22016088" y="7023325"/>
                <a:ext cx="7951927" cy="4858975"/>
              </a:xfrm>
              <a:prstGeom prst="rect">
                <a:avLst/>
              </a:prstGeom>
              <a:noFill/>
              <a:ln>
                <a:noFill/>
              </a:ln>
            </p:spPr>
          </p:pic>
          <p:pic>
            <p:nvPicPr>
              <p:cNvPr id="99" name="Google Shape;99;g2e6add8db8a_0_1854"/>
              <p:cNvPicPr preferRelativeResize="0"/>
              <p:nvPr/>
            </p:nvPicPr>
            <p:blipFill rotWithShape="1">
              <a:blip r:embed="rId10">
                <a:alphaModFix/>
              </a:blip>
              <a:srcRect b="1419" l="12102" r="12254" t="5798"/>
              <a:stretch/>
            </p:blipFill>
            <p:spPr>
              <a:xfrm>
                <a:off x="14380115" y="7023320"/>
                <a:ext cx="7347547" cy="4858986"/>
              </a:xfrm>
              <a:prstGeom prst="rect">
                <a:avLst/>
              </a:prstGeom>
              <a:noFill/>
              <a:ln>
                <a:noFill/>
              </a:ln>
            </p:spPr>
          </p:pic>
          <p:sp>
            <p:nvSpPr>
              <p:cNvPr id="100" name="Google Shape;100;g2e6add8db8a_0_1854"/>
              <p:cNvSpPr txBox="1"/>
              <p:nvPr/>
            </p:nvSpPr>
            <p:spPr>
              <a:xfrm>
                <a:off x="14265304" y="6413078"/>
                <a:ext cx="2012400" cy="56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Figure 1:</a:t>
                </a:r>
                <a:endParaRPr sz="2700">
                  <a:solidFill>
                    <a:schemeClr val="dk1"/>
                  </a:solidFill>
                  <a:latin typeface="Times New Roman"/>
                  <a:ea typeface="Times New Roman"/>
                  <a:cs typeface="Times New Roman"/>
                  <a:sym typeface="Times New Roman"/>
                </a:endParaRPr>
              </a:p>
            </p:txBody>
          </p:sp>
          <p:sp>
            <p:nvSpPr>
              <p:cNvPr id="101" name="Google Shape;101;g2e6add8db8a_0_1854"/>
              <p:cNvSpPr txBox="1"/>
              <p:nvPr/>
            </p:nvSpPr>
            <p:spPr>
              <a:xfrm>
                <a:off x="21870175" y="6370528"/>
                <a:ext cx="2012400" cy="56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Figure 2:</a:t>
                </a:r>
                <a:endParaRPr sz="2700">
                  <a:solidFill>
                    <a:schemeClr val="dk1"/>
                  </a:solidFill>
                  <a:latin typeface="Times New Roman"/>
                  <a:ea typeface="Times New Roman"/>
                  <a:cs typeface="Times New Roman"/>
                  <a:sym typeface="Times New Roman"/>
                </a:endParaRPr>
              </a:p>
            </p:txBody>
          </p:sp>
        </p:grpSp>
        <p:grpSp>
          <p:nvGrpSpPr>
            <p:cNvPr id="102" name="Google Shape;102;g2e6add8db8a_0_1854"/>
            <p:cNvGrpSpPr/>
            <p:nvPr/>
          </p:nvGrpSpPr>
          <p:grpSpPr>
            <a:xfrm>
              <a:off x="14139795" y="21856167"/>
              <a:ext cx="16385709" cy="5714535"/>
              <a:chOff x="12801700" y="11700102"/>
              <a:chExt cx="16094400" cy="5674248"/>
            </a:xfrm>
          </p:grpSpPr>
          <p:sp>
            <p:nvSpPr>
              <p:cNvPr id="103" name="Google Shape;103;g2e6add8db8a_0_1854"/>
              <p:cNvSpPr/>
              <p:nvPr/>
            </p:nvSpPr>
            <p:spPr>
              <a:xfrm>
                <a:off x="20691394" y="11700111"/>
                <a:ext cx="2297400" cy="1753800"/>
              </a:xfrm>
              <a:prstGeom prst="round2SameRect">
                <a:avLst>
                  <a:gd fmla="val 16667" name="adj1"/>
                  <a:gd fmla="val 0" name="adj2"/>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4" name="Google Shape;104;g2e6add8db8a_0_1854"/>
              <p:cNvSpPr/>
              <p:nvPr/>
            </p:nvSpPr>
            <p:spPr>
              <a:xfrm>
                <a:off x="12801710" y="11700111"/>
                <a:ext cx="2297400" cy="1753800"/>
              </a:xfrm>
              <a:prstGeom prst="round2SameRect">
                <a:avLst>
                  <a:gd fmla="val 16667" name="adj1"/>
                  <a:gd fmla="val 0" name="adj2"/>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5" name="Google Shape;105;g2e6add8db8a_0_1854"/>
              <p:cNvSpPr/>
              <p:nvPr/>
            </p:nvSpPr>
            <p:spPr>
              <a:xfrm>
                <a:off x="12801700" y="12190350"/>
                <a:ext cx="16094400" cy="5184000"/>
              </a:xfrm>
              <a:prstGeom prst="rect">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6" name="Google Shape;106;g2e6add8db8a_0_1854"/>
              <p:cNvSpPr txBox="1"/>
              <p:nvPr/>
            </p:nvSpPr>
            <p:spPr>
              <a:xfrm>
                <a:off x="12963765" y="11700102"/>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3:</a:t>
                </a:r>
                <a:endParaRPr sz="2700">
                  <a:solidFill>
                    <a:schemeClr val="dk1"/>
                  </a:solidFill>
                  <a:latin typeface="Times New Roman"/>
                  <a:ea typeface="Times New Roman"/>
                  <a:cs typeface="Times New Roman"/>
                  <a:sym typeface="Times New Roman"/>
                </a:endParaRPr>
              </a:p>
            </p:txBody>
          </p:sp>
          <p:sp>
            <p:nvSpPr>
              <p:cNvPr id="107" name="Google Shape;107;g2e6add8db8a_0_1854"/>
              <p:cNvSpPr txBox="1"/>
              <p:nvPr/>
            </p:nvSpPr>
            <p:spPr>
              <a:xfrm>
                <a:off x="20833900" y="11700102"/>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4:</a:t>
                </a:r>
                <a:endParaRPr sz="2700">
                  <a:solidFill>
                    <a:schemeClr val="dk1"/>
                  </a:solidFill>
                  <a:latin typeface="Times New Roman"/>
                  <a:ea typeface="Times New Roman"/>
                  <a:cs typeface="Times New Roman"/>
                  <a:sym typeface="Times New Roman"/>
                </a:endParaRPr>
              </a:p>
            </p:txBody>
          </p:sp>
          <p:pic>
            <p:nvPicPr>
              <p:cNvPr id="108" name="Google Shape;108;g2e6add8db8a_0_1854"/>
              <p:cNvPicPr preferRelativeResize="0"/>
              <p:nvPr/>
            </p:nvPicPr>
            <p:blipFill>
              <a:blip r:embed="rId11">
                <a:alphaModFix/>
              </a:blip>
              <a:stretch>
                <a:fillRect/>
              </a:stretch>
            </p:blipFill>
            <p:spPr>
              <a:xfrm>
                <a:off x="20986920" y="12365398"/>
                <a:ext cx="7727632" cy="4833895"/>
              </a:xfrm>
              <a:prstGeom prst="rect">
                <a:avLst/>
              </a:prstGeom>
              <a:noFill/>
              <a:ln>
                <a:noFill/>
              </a:ln>
            </p:spPr>
          </p:pic>
          <p:pic>
            <p:nvPicPr>
              <p:cNvPr id="109" name="Google Shape;109;g2e6add8db8a_0_1854"/>
              <p:cNvPicPr preferRelativeResize="0"/>
              <p:nvPr/>
            </p:nvPicPr>
            <p:blipFill>
              <a:blip r:embed="rId12">
                <a:alphaModFix/>
              </a:blip>
              <a:stretch>
                <a:fillRect/>
              </a:stretch>
            </p:blipFill>
            <p:spPr>
              <a:xfrm>
                <a:off x="12963773" y="12365398"/>
                <a:ext cx="7727633" cy="4833895"/>
              </a:xfrm>
              <a:prstGeom prst="rect">
                <a:avLst/>
              </a:prstGeom>
              <a:noFill/>
              <a:ln>
                <a:noFill/>
              </a:ln>
            </p:spPr>
          </p:pic>
        </p:grpSp>
        <p:grpSp>
          <p:nvGrpSpPr>
            <p:cNvPr id="110" name="Google Shape;110;g2e6add8db8a_0_1854"/>
            <p:cNvGrpSpPr/>
            <p:nvPr/>
          </p:nvGrpSpPr>
          <p:grpSpPr>
            <a:xfrm>
              <a:off x="14139464" y="14346718"/>
              <a:ext cx="16385419" cy="5714538"/>
              <a:chOff x="12159325" y="12367124"/>
              <a:chExt cx="16226400" cy="5674251"/>
            </a:xfrm>
          </p:grpSpPr>
          <p:sp>
            <p:nvSpPr>
              <p:cNvPr id="111" name="Google Shape;111;g2e6add8db8a_0_1854"/>
              <p:cNvSpPr/>
              <p:nvPr/>
            </p:nvSpPr>
            <p:spPr>
              <a:xfrm>
                <a:off x="20095344" y="12367124"/>
                <a:ext cx="2297400" cy="1753800"/>
              </a:xfrm>
              <a:prstGeom prst="round2SameRect">
                <a:avLst>
                  <a:gd fmla="val 16667" name="adj1"/>
                  <a:gd fmla="val 0" name="adj2"/>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2" name="Google Shape;112;g2e6add8db8a_0_1854"/>
              <p:cNvSpPr/>
              <p:nvPr/>
            </p:nvSpPr>
            <p:spPr>
              <a:xfrm>
                <a:off x="12159335" y="12367124"/>
                <a:ext cx="2297400" cy="1753800"/>
              </a:xfrm>
              <a:prstGeom prst="round2SameRect">
                <a:avLst>
                  <a:gd fmla="val 16667" name="adj1"/>
                  <a:gd fmla="val 0" name="adj2"/>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3" name="Google Shape;113;g2e6add8db8a_0_1854"/>
              <p:cNvSpPr/>
              <p:nvPr/>
            </p:nvSpPr>
            <p:spPr>
              <a:xfrm>
                <a:off x="12159325" y="12857375"/>
                <a:ext cx="16226400" cy="5184000"/>
              </a:xfrm>
              <a:prstGeom prst="rect">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4" name="Google Shape;114;g2e6add8db8a_0_1854"/>
              <p:cNvSpPr txBox="1"/>
              <p:nvPr/>
            </p:nvSpPr>
            <p:spPr>
              <a:xfrm>
                <a:off x="12289148" y="12409663"/>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1:</a:t>
                </a:r>
                <a:endParaRPr sz="2700">
                  <a:solidFill>
                    <a:schemeClr val="dk1"/>
                  </a:solidFill>
                  <a:latin typeface="Times New Roman"/>
                  <a:ea typeface="Times New Roman"/>
                  <a:cs typeface="Times New Roman"/>
                  <a:sym typeface="Times New Roman"/>
                </a:endParaRPr>
              </a:p>
            </p:txBody>
          </p:sp>
          <p:sp>
            <p:nvSpPr>
              <p:cNvPr id="115" name="Google Shape;115;g2e6add8db8a_0_1854"/>
              <p:cNvSpPr txBox="1"/>
              <p:nvPr/>
            </p:nvSpPr>
            <p:spPr>
              <a:xfrm>
                <a:off x="20237850" y="12409663"/>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2:</a:t>
                </a:r>
                <a:endParaRPr sz="2700">
                  <a:solidFill>
                    <a:schemeClr val="dk1"/>
                  </a:solidFill>
                  <a:latin typeface="Times New Roman"/>
                  <a:ea typeface="Times New Roman"/>
                  <a:cs typeface="Times New Roman"/>
                  <a:sym typeface="Times New Roman"/>
                </a:endParaRPr>
              </a:p>
            </p:txBody>
          </p:sp>
          <p:pic>
            <p:nvPicPr>
              <p:cNvPr id="116" name="Google Shape;116;g2e6add8db8a_0_1854"/>
              <p:cNvPicPr preferRelativeResize="0"/>
              <p:nvPr/>
            </p:nvPicPr>
            <p:blipFill>
              <a:blip r:embed="rId13">
                <a:alphaModFix/>
              </a:blip>
              <a:stretch>
                <a:fillRect/>
              </a:stretch>
            </p:blipFill>
            <p:spPr>
              <a:xfrm>
                <a:off x="12313050" y="13085875"/>
                <a:ext cx="7782299" cy="4747875"/>
              </a:xfrm>
              <a:prstGeom prst="rect">
                <a:avLst/>
              </a:prstGeom>
              <a:noFill/>
              <a:ln>
                <a:noFill/>
              </a:ln>
            </p:spPr>
          </p:pic>
          <p:pic>
            <p:nvPicPr>
              <p:cNvPr id="117" name="Google Shape;117;g2e6add8db8a_0_1854"/>
              <p:cNvPicPr preferRelativeResize="0"/>
              <p:nvPr/>
            </p:nvPicPr>
            <p:blipFill>
              <a:blip r:embed="rId14">
                <a:alphaModFix/>
              </a:blip>
              <a:stretch>
                <a:fillRect/>
              </a:stretch>
            </p:blipFill>
            <p:spPr>
              <a:xfrm>
                <a:off x="20390975" y="13085850"/>
                <a:ext cx="7782299" cy="4747875"/>
              </a:xfrm>
              <a:prstGeom prst="rect">
                <a:avLst/>
              </a:prstGeom>
              <a:noFill/>
              <a:ln>
                <a:noFill/>
              </a:ln>
            </p:spPr>
          </p:pic>
        </p:grpSp>
        <p:sp>
          <p:nvSpPr>
            <p:cNvPr id="118" name="Google Shape;118;g2e6add8db8a_0_1854"/>
            <p:cNvSpPr txBox="1"/>
            <p:nvPr/>
          </p:nvSpPr>
          <p:spPr>
            <a:xfrm>
              <a:off x="14332550" y="12557175"/>
              <a:ext cx="7638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Figure 1: A bathymetric map showing the entire state of Florida. The area of study for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0"/>
                    </a:ext>
                  </a:extLst>
                </a:rPr>
                <a:t>Florida</a:t>
              </a:r>
              <a:r>
                <a:rPr lang="en-US" sz="1700">
                  <a:solidFill>
                    <a:schemeClr val="dk1"/>
                  </a:solidFill>
                  <a:latin typeface="Times New Roman"/>
                  <a:ea typeface="Times New Roman"/>
                  <a:cs typeface="Times New Roman"/>
                  <a:sym typeface="Times New Roman"/>
                </a:rPr>
                <a:t>’s</a:t>
              </a:r>
              <a:r>
                <a:rPr lang="en-US" sz="1700">
                  <a:solidFill>
                    <a:schemeClr val="dk1"/>
                  </a:solidFill>
                  <a:latin typeface="Times New Roman"/>
                  <a:ea typeface="Times New Roman"/>
                  <a:cs typeface="Times New Roman"/>
                  <a:sym typeface="Times New Roman"/>
                </a:rPr>
                <a:t> coral reefs are displayed in red. [5]</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Note: For the purpose of this research investigation, the outlier plot points (red points that are located on land areas) are omitted.</a:t>
              </a:r>
              <a:endParaRPr sz="12139">
                <a:solidFill>
                  <a:schemeClr val="dk1"/>
                </a:solidFill>
                <a:latin typeface="Calibri"/>
                <a:ea typeface="Calibri"/>
                <a:cs typeface="Calibri"/>
                <a:sym typeface="Calibri"/>
              </a:endParaRPr>
            </a:p>
          </p:txBody>
        </p:sp>
        <p:sp>
          <p:nvSpPr>
            <p:cNvPr id="119" name="Google Shape;119;g2e6add8db8a_0_1854"/>
            <p:cNvSpPr txBox="1"/>
            <p:nvPr/>
          </p:nvSpPr>
          <p:spPr>
            <a:xfrm>
              <a:off x="22422450" y="12557163"/>
              <a:ext cx="76383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Figure 2: A bathymetric map showing a zoomed in image of the study area of southern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1"/>
                    </a:ext>
                  </a:extLst>
                </a:rPr>
                <a:t>Florida</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2"/>
                    </a:ext>
                  </a:extLst>
                </a:rPr>
                <a:t>.</a:t>
              </a:r>
              <a:r>
                <a:rPr lang="en-US" sz="1700">
                  <a:solidFill>
                    <a:schemeClr val="dk1"/>
                  </a:solidFill>
                  <a:latin typeface="Times New Roman"/>
                  <a:ea typeface="Times New Roman"/>
                  <a:cs typeface="Times New Roman"/>
                  <a:sym typeface="Times New Roman"/>
                </a:rPr>
                <a:t> The red plot points represent the individual sample sites, collected from the ‘Global Bleaching and Environmental Data.’ </a:t>
              </a:r>
              <a:r>
                <a:rPr lang="en-US" sz="1700">
                  <a:solidFill>
                    <a:schemeClr val="dk1"/>
                  </a:solidFill>
                  <a:latin typeface="Times New Roman"/>
                  <a:ea typeface="Times New Roman"/>
                  <a:cs typeface="Times New Roman"/>
                  <a:sym typeface="Times New Roman"/>
                </a:rPr>
                <a:t>[5]</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Note: For the purpose of this research investigation, the outlier plot points (red points that are located on land areas) are omitted.</a:t>
              </a:r>
              <a:endParaRPr sz="12139">
                <a:solidFill>
                  <a:schemeClr val="dk1"/>
                </a:solidFill>
                <a:latin typeface="Calibri"/>
                <a:ea typeface="Calibri"/>
                <a:cs typeface="Calibri"/>
                <a:sym typeface="Calibri"/>
              </a:endParaRPr>
            </a:p>
          </p:txBody>
        </p:sp>
        <p:sp>
          <p:nvSpPr>
            <p:cNvPr id="120" name="Google Shape;120;g2e6add8db8a_0_1854"/>
            <p:cNvSpPr txBox="1"/>
            <p:nvPr/>
          </p:nvSpPr>
          <p:spPr>
            <a:xfrm>
              <a:off x="14332550" y="20263388"/>
              <a:ext cx="7638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Graph 1: Coral bleaching percentage for the sample sites in Florida from 1987 to 2018. The graph illustrates the changes in the extent of coral bleaching over the 31-year period, highlighting significant trends or events.</a:t>
              </a:r>
              <a:endParaRPr sz="1800">
                <a:solidFill>
                  <a:schemeClr val="dk1"/>
                </a:solidFill>
                <a:latin typeface="Times New Roman"/>
                <a:ea typeface="Times New Roman"/>
                <a:cs typeface="Times New Roman"/>
                <a:sym typeface="Times New Roman"/>
              </a:endParaRPr>
            </a:p>
          </p:txBody>
        </p:sp>
        <p:sp>
          <p:nvSpPr>
            <p:cNvPr id="121" name="Google Shape;121;g2e6add8db8a_0_1854"/>
            <p:cNvSpPr txBox="1"/>
            <p:nvPr/>
          </p:nvSpPr>
          <p:spPr>
            <a:xfrm>
              <a:off x="22422450" y="20263388"/>
              <a:ext cx="7638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Graph 2: Temperature trends in Florida from 1987 to 2018. This graph shows the annual average temperatures over the 31-year period, indicating any long-term patterns or anomalies that may correlate with coral bleaching events.</a:t>
              </a:r>
              <a:endParaRPr sz="1800">
                <a:solidFill>
                  <a:schemeClr val="dk1"/>
                </a:solidFill>
                <a:latin typeface="Times New Roman"/>
                <a:ea typeface="Times New Roman"/>
                <a:cs typeface="Times New Roman"/>
                <a:sym typeface="Times New Roman"/>
              </a:endParaRPr>
            </a:p>
          </p:txBody>
        </p:sp>
        <p:sp>
          <p:nvSpPr>
            <p:cNvPr id="122" name="Google Shape;122;g2e6add8db8a_0_1854"/>
            <p:cNvSpPr txBox="1"/>
            <p:nvPr/>
          </p:nvSpPr>
          <p:spPr>
            <a:xfrm>
              <a:off x="22422450" y="27756163"/>
              <a:ext cx="7638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Graph 4: The graph shows trends in total catch volume (sum of observed harvest, reported harvest, and released alive to represent abundance of each species) over time for three pelagic species: Blackfin Tuna, Great Barracuda, and Greater Amberjack. This data represents the total catch in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3"/>
                    </a:ext>
                  </a:extLst>
                </a:rPr>
                <a:t>Florida</a:t>
              </a:r>
              <a:r>
                <a:rPr lang="en-US" sz="1700">
                  <a:solidFill>
                    <a:schemeClr val="dk1"/>
                  </a:solidFill>
                  <a:latin typeface="Times New Roman"/>
                  <a:ea typeface="Times New Roman"/>
                  <a:cs typeface="Times New Roman"/>
                  <a:sym typeface="Times New Roman"/>
                </a:rPr>
                <a:t> for the years 1987 to 2018.</a:t>
              </a:r>
              <a:endParaRPr sz="1700">
                <a:solidFill>
                  <a:schemeClr val="dk1"/>
                </a:solidFill>
                <a:latin typeface="Times New Roman"/>
                <a:ea typeface="Times New Roman"/>
                <a:cs typeface="Times New Roman"/>
                <a:sym typeface="Times New Roman"/>
              </a:endParaRPr>
            </a:p>
          </p:txBody>
        </p:sp>
        <p:sp>
          <p:nvSpPr>
            <p:cNvPr id="123" name="Google Shape;123;g2e6add8db8a_0_1854"/>
            <p:cNvSpPr txBox="1"/>
            <p:nvPr/>
          </p:nvSpPr>
          <p:spPr>
            <a:xfrm>
              <a:off x="14332550" y="27756163"/>
              <a:ext cx="7638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Graph 3: The graph shows trends in total catch volume (sum of observed harvest, reported harvest, and released alive to represent abundance of each species) over time for three reef species: Florida Pompano, Gray Triggerfish, and the Red Snapper. This data represents the total catch in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4"/>
                    </a:ext>
                  </a:extLst>
                </a:rPr>
                <a:t>Florida</a:t>
              </a:r>
              <a:r>
                <a:rPr lang="en-US" sz="1700">
                  <a:solidFill>
                    <a:schemeClr val="dk1"/>
                  </a:solidFill>
                  <a:latin typeface="Times New Roman"/>
                  <a:ea typeface="Times New Roman"/>
                  <a:cs typeface="Times New Roman"/>
                  <a:sym typeface="Times New Roman"/>
                </a:rPr>
                <a:t> for the years 1987 to 2018. </a:t>
              </a:r>
              <a:endParaRPr sz="1700">
                <a:solidFill>
                  <a:schemeClr val="dk1"/>
                </a:solidFill>
                <a:latin typeface="Times New Roman"/>
                <a:ea typeface="Times New Roman"/>
                <a:cs typeface="Times New Roman"/>
                <a:sym typeface="Times New Roman"/>
              </a:endParaRPr>
            </a:p>
          </p:txBody>
        </p:sp>
      </p:grpSp>
      <p:grpSp>
        <p:nvGrpSpPr>
          <p:cNvPr id="124" name="Google Shape;124;g2e6add8db8a_0_1854"/>
          <p:cNvGrpSpPr/>
          <p:nvPr/>
        </p:nvGrpSpPr>
        <p:grpSpPr>
          <a:xfrm>
            <a:off x="690600" y="386975"/>
            <a:ext cx="42510000" cy="4395300"/>
            <a:chOff x="690600" y="386975"/>
            <a:chExt cx="42510000" cy="4395300"/>
          </a:xfrm>
        </p:grpSpPr>
        <p:sp>
          <p:nvSpPr>
            <p:cNvPr id="125" name="Google Shape;125;g2e6add8db8a_0_1854"/>
            <p:cNvSpPr txBox="1"/>
            <p:nvPr/>
          </p:nvSpPr>
          <p:spPr>
            <a:xfrm>
              <a:off x="690600" y="386975"/>
              <a:ext cx="42510000" cy="4395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600"/>
                <a:buFont typeface="Arial"/>
                <a:buNone/>
              </a:pPr>
              <a:r>
                <a:rPr b="1" lang="en-US" sz="9500">
                  <a:solidFill>
                    <a:schemeClr val="dk1"/>
                  </a:solidFill>
                  <a:latin typeface="Times New Roman"/>
                  <a:ea typeface="Times New Roman"/>
                  <a:cs typeface="Times New Roman"/>
                  <a:sym typeface="Times New Roman"/>
                </a:rPr>
                <a:t>SOS: Combatting Coral Bleaching in Florida</a:t>
              </a:r>
              <a:endParaRPr b="1" sz="9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rPr b="1" lang="en-US" sz="4700">
                  <a:solidFill>
                    <a:schemeClr val="dk1"/>
                  </a:solidFill>
                  <a:latin typeface="Times New Roman"/>
                  <a:ea typeface="Times New Roman"/>
                  <a:cs typeface="Times New Roman"/>
                  <a:sym typeface="Times New Roman"/>
                </a:rPr>
                <a:t>Linking Coral Bleaching Severity with Reef and Pelagic Fish Population Declines in Florida (1987-2018)</a:t>
              </a:r>
              <a:endParaRPr b="1" sz="47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t/>
              </a:r>
              <a:endParaRPr b="1" sz="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000"/>
                <a:buFont typeface="Arial"/>
                <a:buNone/>
              </a:pPr>
              <a:r>
                <a:rPr lang="en-US" sz="4400">
                  <a:solidFill>
                    <a:schemeClr val="dk1"/>
                  </a:solidFill>
                  <a:latin typeface="Times New Roman"/>
                  <a:ea typeface="Times New Roman"/>
                  <a:cs typeface="Times New Roman"/>
                  <a:sym typeface="Times New Roman"/>
                </a:rPr>
                <a:t>Moanna Blaksteen</a:t>
              </a:r>
              <a:r>
                <a:rPr i="0" lang="en-US" sz="4400" u="none" cap="none" strike="noStrike">
                  <a:solidFill>
                    <a:schemeClr val="dk1"/>
                  </a:solidFill>
                  <a:latin typeface="Times New Roman"/>
                  <a:ea typeface="Times New Roman"/>
                  <a:cs typeface="Times New Roman"/>
                  <a:sym typeface="Times New Roman"/>
                </a:rPr>
                <a:t>, </a:t>
              </a:r>
              <a:r>
                <a:rPr lang="en-US" sz="4400">
                  <a:solidFill>
                    <a:schemeClr val="dk1"/>
                  </a:solidFill>
                  <a:latin typeface="Times New Roman"/>
                  <a:ea typeface="Times New Roman"/>
                  <a:cs typeface="Times New Roman"/>
                  <a:sym typeface="Times New Roman"/>
                </a:rPr>
                <a:t>moanna.blaksteen@student.chaminade.edu, Chaminade University of Honolulu</a:t>
              </a:r>
              <a:endParaRPr sz="4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sz="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Project Lead: Dr. Kelly Gaither, Texas Advanced Computing Center</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Mentor(s): Kahoalii Keahi-Wood, Chaminade </a:t>
              </a:r>
              <a:r>
                <a:rPr lang="en-US" sz="3200">
                  <a:solidFill>
                    <a:schemeClr val="dk1"/>
                  </a:solidFill>
                  <a:latin typeface="Times New Roman"/>
                  <a:ea typeface="Times New Roman"/>
                  <a:cs typeface="Times New Roman"/>
                  <a:sym typeface="Times New Roman"/>
                </a:rPr>
                <a:t>University</a:t>
              </a:r>
              <a:r>
                <a:rPr lang="en-US" sz="3200">
                  <a:solidFill>
                    <a:schemeClr val="dk1"/>
                  </a:solidFill>
                  <a:latin typeface="Times New Roman"/>
                  <a:ea typeface="Times New Roman"/>
                  <a:cs typeface="Times New Roman"/>
                  <a:sym typeface="Times New Roman"/>
                </a:rPr>
                <a:t> of Honolulu &amp; Alexis-Rachelle Ramelb, Chaminade University of Honolulu</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t/>
              </a:r>
              <a:endParaRPr sz="3500">
                <a:solidFill>
                  <a:schemeClr val="dk1"/>
                </a:solidFill>
                <a:latin typeface="Times New Roman"/>
                <a:ea typeface="Times New Roman"/>
                <a:cs typeface="Times New Roman"/>
                <a:sym typeface="Times New Roman"/>
              </a:endParaRPr>
            </a:p>
          </p:txBody>
        </p:sp>
        <p:pic>
          <p:nvPicPr>
            <p:cNvPr id="126" name="Google Shape;126;g2e6add8db8a_0_1854"/>
            <p:cNvPicPr preferRelativeResize="0"/>
            <p:nvPr/>
          </p:nvPicPr>
          <p:blipFill rotWithShape="1">
            <a:blip r:embed="rId15">
              <a:alphaModFix/>
            </a:blip>
            <a:srcRect b="0" l="0" r="0" t="0"/>
            <a:stretch/>
          </p:blipFill>
          <p:spPr>
            <a:xfrm>
              <a:off x="1152725" y="1163650"/>
              <a:ext cx="7108425" cy="2841944"/>
            </a:xfrm>
            <a:prstGeom prst="rect">
              <a:avLst/>
            </a:prstGeom>
            <a:noFill/>
            <a:ln>
              <a:noFill/>
            </a:ln>
          </p:spPr>
        </p:pic>
        <p:grpSp>
          <p:nvGrpSpPr>
            <p:cNvPr id="127" name="Google Shape;127;g2e6add8db8a_0_1854"/>
            <p:cNvGrpSpPr/>
            <p:nvPr/>
          </p:nvGrpSpPr>
          <p:grpSpPr>
            <a:xfrm>
              <a:off x="35719927" y="1480516"/>
              <a:ext cx="7021716" cy="2208220"/>
              <a:chOff x="34931901" y="5611475"/>
              <a:chExt cx="7679882" cy="2501949"/>
            </a:xfrm>
          </p:grpSpPr>
          <p:pic>
            <p:nvPicPr>
              <p:cNvPr id="128" name="Google Shape;128;g2e6add8db8a_0_1854"/>
              <p:cNvPicPr preferRelativeResize="0"/>
              <p:nvPr/>
            </p:nvPicPr>
            <p:blipFill>
              <a:blip r:embed="rId16">
                <a:alphaModFix/>
              </a:blip>
              <a:stretch>
                <a:fillRect/>
              </a:stretch>
            </p:blipFill>
            <p:spPr>
              <a:xfrm>
                <a:off x="37476813" y="5611709"/>
                <a:ext cx="2488607" cy="2501565"/>
              </a:xfrm>
              <a:prstGeom prst="rect">
                <a:avLst/>
              </a:prstGeom>
              <a:noFill/>
              <a:ln>
                <a:noFill/>
              </a:ln>
            </p:spPr>
          </p:pic>
          <p:pic>
            <p:nvPicPr>
              <p:cNvPr id="129" name="Google Shape;129;g2e6add8db8a_0_1854"/>
              <p:cNvPicPr preferRelativeResize="0"/>
              <p:nvPr/>
            </p:nvPicPr>
            <p:blipFill>
              <a:blip r:embed="rId17">
                <a:alphaModFix/>
              </a:blip>
              <a:stretch>
                <a:fillRect/>
              </a:stretch>
            </p:blipFill>
            <p:spPr>
              <a:xfrm>
                <a:off x="40123176" y="5611706"/>
                <a:ext cx="2488607" cy="2501565"/>
              </a:xfrm>
              <a:prstGeom prst="rect">
                <a:avLst/>
              </a:prstGeom>
              <a:noFill/>
              <a:ln>
                <a:noFill/>
              </a:ln>
            </p:spPr>
          </p:pic>
          <p:pic>
            <p:nvPicPr>
              <p:cNvPr id="130" name="Google Shape;130;g2e6add8db8a_0_1854"/>
              <p:cNvPicPr preferRelativeResize="0"/>
              <p:nvPr/>
            </p:nvPicPr>
            <p:blipFill>
              <a:blip r:embed="rId18">
                <a:alphaModFix/>
              </a:blip>
              <a:stretch>
                <a:fillRect/>
              </a:stretch>
            </p:blipFill>
            <p:spPr>
              <a:xfrm>
                <a:off x="34931901" y="5611475"/>
                <a:ext cx="2387172" cy="2501949"/>
              </a:xfrm>
              <a:prstGeom prst="rect">
                <a:avLst/>
              </a:prstGeom>
              <a:noFill/>
              <a:ln>
                <a:noFill/>
              </a:ln>
            </p:spPr>
          </p:pic>
        </p:grpSp>
      </p:grpSp>
      <p:grpSp>
        <p:nvGrpSpPr>
          <p:cNvPr id="131" name="Google Shape;131;g2e6add8db8a_0_1854"/>
          <p:cNvGrpSpPr/>
          <p:nvPr/>
        </p:nvGrpSpPr>
        <p:grpSpPr>
          <a:xfrm>
            <a:off x="343063" y="30112164"/>
            <a:ext cx="42992838" cy="2660229"/>
            <a:chOff x="343063" y="29998464"/>
            <a:chExt cx="42992838" cy="2660229"/>
          </a:xfrm>
        </p:grpSpPr>
        <p:grpSp>
          <p:nvGrpSpPr>
            <p:cNvPr id="132" name="Google Shape;132;g2e6add8db8a_0_1854"/>
            <p:cNvGrpSpPr/>
            <p:nvPr/>
          </p:nvGrpSpPr>
          <p:grpSpPr>
            <a:xfrm>
              <a:off x="19470270" y="30324092"/>
              <a:ext cx="5378517" cy="1958354"/>
              <a:chOff x="23373425" y="29783325"/>
              <a:chExt cx="6749300" cy="2790473"/>
            </a:xfrm>
          </p:grpSpPr>
          <p:sp>
            <p:nvSpPr>
              <p:cNvPr id="133" name="Google Shape;133;g2e6add8db8a_0_1854"/>
              <p:cNvSpPr txBox="1"/>
              <p:nvPr/>
            </p:nvSpPr>
            <p:spPr>
              <a:xfrm>
                <a:off x="23373425" y="29783325"/>
                <a:ext cx="6732600" cy="277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134" name="Google Shape;134;g2e6add8db8a_0_1854"/>
              <p:cNvPicPr preferRelativeResize="0"/>
              <p:nvPr/>
            </p:nvPicPr>
            <p:blipFill rotWithShape="1">
              <a:blip r:embed="rId19">
                <a:alphaModFix/>
              </a:blip>
              <a:srcRect b="32065" l="9324" r="6817" t="33880"/>
              <a:stretch/>
            </p:blipFill>
            <p:spPr>
              <a:xfrm>
                <a:off x="23552725" y="29905624"/>
                <a:ext cx="6570000" cy="2668174"/>
              </a:xfrm>
              <a:prstGeom prst="rect">
                <a:avLst/>
              </a:prstGeom>
              <a:noFill/>
              <a:ln>
                <a:noFill/>
              </a:ln>
            </p:spPr>
          </p:pic>
        </p:grpSp>
        <p:grpSp>
          <p:nvGrpSpPr>
            <p:cNvPr id="135" name="Google Shape;135;g2e6add8db8a_0_1854"/>
            <p:cNvGrpSpPr/>
            <p:nvPr/>
          </p:nvGrpSpPr>
          <p:grpSpPr>
            <a:xfrm>
              <a:off x="34171375" y="30324075"/>
              <a:ext cx="4028350" cy="1958399"/>
              <a:chOff x="36422913" y="29383911"/>
              <a:chExt cx="5840728" cy="3282600"/>
            </a:xfrm>
          </p:grpSpPr>
          <p:sp>
            <p:nvSpPr>
              <p:cNvPr id="136" name="Google Shape;136;g2e6add8db8a_0_1854"/>
              <p:cNvSpPr txBox="1"/>
              <p:nvPr/>
            </p:nvSpPr>
            <p:spPr>
              <a:xfrm>
                <a:off x="36422927" y="29383911"/>
                <a:ext cx="5840700" cy="3282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137" name="Google Shape;137;g2e6add8db8a_0_1854"/>
              <p:cNvPicPr preferRelativeResize="0"/>
              <p:nvPr/>
            </p:nvPicPr>
            <p:blipFill rotWithShape="1">
              <a:blip r:embed="rId20">
                <a:alphaModFix/>
              </a:blip>
              <a:srcRect b="0" l="0" r="3818" t="0"/>
              <a:stretch/>
            </p:blipFill>
            <p:spPr>
              <a:xfrm>
                <a:off x="36422913" y="29645268"/>
                <a:ext cx="5840728" cy="2759890"/>
              </a:xfrm>
              <a:prstGeom prst="rect">
                <a:avLst/>
              </a:prstGeom>
              <a:noFill/>
              <a:ln>
                <a:noFill/>
              </a:ln>
            </p:spPr>
          </p:pic>
        </p:grpSp>
        <p:grpSp>
          <p:nvGrpSpPr>
            <p:cNvPr id="138" name="Google Shape;138;g2e6add8db8a_0_1854"/>
            <p:cNvGrpSpPr/>
            <p:nvPr/>
          </p:nvGrpSpPr>
          <p:grpSpPr>
            <a:xfrm>
              <a:off x="3719728" y="30099105"/>
              <a:ext cx="2658182" cy="2405638"/>
              <a:chOff x="4680750" y="29796075"/>
              <a:chExt cx="2873400" cy="2842200"/>
            </a:xfrm>
          </p:grpSpPr>
          <p:sp>
            <p:nvSpPr>
              <p:cNvPr id="139" name="Google Shape;139;g2e6add8db8a_0_1854"/>
              <p:cNvSpPr/>
              <p:nvPr/>
            </p:nvSpPr>
            <p:spPr>
              <a:xfrm>
                <a:off x="4680750" y="29796075"/>
                <a:ext cx="2873400" cy="284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40" name="Google Shape;140;g2e6add8db8a_0_1854"/>
              <p:cNvPicPr preferRelativeResize="0"/>
              <p:nvPr/>
            </p:nvPicPr>
            <p:blipFill>
              <a:blip r:embed="rId21">
                <a:alphaModFix/>
              </a:blip>
              <a:stretch>
                <a:fillRect/>
              </a:stretch>
            </p:blipFill>
            <p:spPr>
              <a:xfrm>
                <a:off x="4680750" y="29796075"/>
                <a:ext cx="2766993" cy="2780825"/>
              </a:xfrm>
              <a:prstGeom prst="rect">
                <a:avLst/>
              </a:prstGeom>
              <a:noFill/>
              <a:ln>
                <a:noFill/>
              </a:ln>
            </p:spPr>
          </p:pic>
        </p:grpSp>
        <p:pic>
          <p:nvPicPr>
            <p:cNvPr id="141" name="Google Shape;141;g2e6add8db8a_0_1854"/>
            <p:cNvPicPr preferRelativeResize="0"/>
            <p:nvPr/>
          </p:nvPicPr>
          <p:blipFill rotWithShape="1">
            <a:blip r:embed="rId22">
              <a:alphaModFix/>
            </a:blip>
            <a:srcRect b="0" l="13635" r="13605" t="0"/>
            <a:stretch/>
          </p:blipFill>
          <p:spPr>
            <a:xfrm>
              <a:off x="343063" y="30100390"/>
              <a:ext cx="3102498" cy="2405760"/>
            </a:xfrm>
            <a:prstGeom prst="rect">
              <a:avLst/>
            </a:prstGeom>
            <a:noFill/>
            <a:ln>
              <a:noFill/>
            </a:ln>
          </p:spPr>
        </p:pic>
        <p:grpSp>
          <p:nvGrpSpPr>
            <p:cNvPr id="142" name="Google Shape;142;g2e6add8db8a_0_1854"/>
            <p:cNvGrpSpPr/>
            <p:nvPr/>
          </p:nvGrpSpPr>
          <p:grpSpPr>
            <a:xfrm>
              <a:off x="6652213" y="30408368"/>
              <a:ext cx="5254802" cy="1840412"/>
              <a:chOff x="7760525" y="26638775"/>
              <a:chExt cx="6089700" cy="2174400"/>
            </a:xfrm>
          </p:grpSpPr>
          <p:sp>
            <p:nvSpPr>
              <p:cNvPr id="143" name="Google Shape;143;g2e6add8db8a_0_1854"/>
              <p:cNvSpPr/>
              <p:nvPr/>
            </p:nvSpPr>
            <p:spPr>
              <a:xfrm>
                <a:off x="7760525" y="26638775"/>
                <a:ext cx="6089700" cy="21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44" name="Google Shape;144;g2e6add8db8a_0_1854"/>
              <p:cNvPicPr preferRelativeResize="0"/>
              <p:nvPr/>
            </p:nvPicPr>
            <p:blipFill>
              <a:blip r:embed="rId23">
                <a:alphaModFix/>
              </a:blip>
              <a:stretch>
                <a:fillRect/>
              </a:stretch>
            </p:blipFill>
            <p:spPr>
              <a:xfrm>
                <a:off x="7827475" y="26713100"/>
                <a:ext cx="5943600" cy="1981200"/>
              </a:xfrm>
              <a:prstGeom prst="rect">
                <a:avLst/>
              </a:prstGeom>
              <a:noFill/>
              <a:ln>
                <a:noFill/>
              </a:ln>
            </p:spPr>
          </p:pic>
        </p:grpSp>
        <p:grpSp>
          <p:nvGrpSpPr>
            <p:cNvPr id="145" name="Google Shape;145;g2e6add8db8a_0_1854"/>
            <p:cNvGrpSpPr/>
            <p:nvPr/>
          </p:nvGrpSpPr>
          <p:grpSpPr>
            <a:xfrm>
              <a:off x="12181106" y="30342454"/>
              <a:ext cx="7015057" cy="1918873"/>
              <a:chOff x="13919500" y="30068700"/>
              <a:chExt cx="7960800" cy="2267100"/>
            </a:xfrm>
          </p:grpSpPr>
          <p:sp>
            <p:nvSpPr>
              <p:cNvPr id="146" name="Google Shape;146;g2e6add8db8a_0_1854"/>
              <p:cNvSpPr/>
              <p:nvPr/>
            </p:nvSpPr>
            <p:spPr>
              <a:xfrm>
                <a:off x="13919500" y="30068700"/>
                <a:ext cx="7960800" cy="22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47" name="Google Shape;147;g2e6add8db8a_0_1854"/>
              <p:cNvPicPr preferRelativeResize="0"/>
              <p:nvPr/>
            </p:nvPicPr>
            <p:blipFill>
              <a:blip r:embed="rId24">
                <a:alphaModFix/>
              </a:blip>
              <a:stretch>
                <a:fillRect/>
              </a:stretch>
            </p:blipFill>
            <p:spPr>
              <a:xfrm>
                <a:off x="13971813" y="30129975"/>
                <a:ext cx="7850353" cy="2174400"/>
              </a:xfrm>
              <a:prstGeom prst="rect">
                <a:avLst/>
              </a:prstGeom>
              <a:noFill/>
              <a:ln>
                <a:noFill/>
              </a:ln>
            </p:spPr>
          </p:pic>
        </p:grpSp>
        <p:pic>
          <p:nvPicPr>
            <p:cNvPr id="148" name="Google Shape;148;g2e6add8db8a_0_1854"/>
            <p:cNvPicPr preferRelativeResize="0"/>
            <p:nvPr/>
          </p:nvPicPr>
          <p:blipFill>
            <a:blip r:embed="rId25">
              <a:alphaModFix/>
            </a:blip>
            <a:stretch>
              <a:fillRect/>
            </a:stretch>
          </p:blipFill>
          <p:spPr>
            <a:xfrm>
              <a:off x="25122888" y="30342325"/>
              <a:ext cx="5037150" cy="1919125"/>
            </a:xfrm>
            <a:prstGeom prst="rect">
              <a:avLst/>
            </a:prstGeom>
            <a:noFill/>
            <a:ln>
              <a:noFill/>
            </a:ln>
          </p:spPr>
        </p:pic>
        <p:grpSp>
          <p:nvGrpSpPr>
            <p:cNvPr id="149" name="Google Shape;149;g2e6add8db8a_0_1854"/>
            <p:cNvGrpSpPr/>
            <p:nvPr/>
          </p:nvGrpSpPr>
          <p:grpSpPr>
            <a:xfrm>
              <a:off x="30434131" y="29998464"/>
              <a:ext cx="3463162" cy="2660229"/>
              <a:chOff x="27498250" y="22300925"/>
              <a:chExt cx="5758500" cy="4563000"/>
            </a:xfrm>
          </p:grpSpPr>
          <p:sp>
            <p:nvSpPr>
              <p:cNvPr id="150" name="Google Shape;150;g2e6add8db8a_0_1854"/>
              <p:cNvSpPr/>
              <p:nvPr/>
            </p:nvSpPr>
            <p:spPr>
              <a:xfrm>
                <a:off x="27498250" y="22300925"/>
                <a:ext cx="5758500" cy="456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51" name="Google Shape;151;g2e6add8db8a_0_1854"/>
              <p:cNvPicPr preferRelativeResize="0"/>
              <p:nvPr/>
            </p:nvPicPr>
            <p:blipFill>
              <a:blip r:embed="rId26">
                <a:alphaModFix/>
              </a:blip>
              <a:stretch>
                <a:fillRect/>
              </a:stretch>
            </p:blipFill>
            <p:spPr>
              <a:xfrm>
                <a:off x="27515275" y="22349000"/>
                <a:ext cx="5715000" cy="4514850"/>
              </a:xfrm>
              <a:prstGeom prst="rect">
                <a:avLst/>
              </a:prstGeom>
              <a:noFill/>
              <a:ln>
                <a:noFill/>
              </a:ln>
            </p:spPr>
          </p:pic>
        </p:grpSp>
        <p:grpSp>
          <p:nvGrpSpPr>
            <p:cNvPr id="152" name="Google Shape;152;g2e6add8db8a_0_1854"/>
            <p:cNvGrpSpPr/>
            <p:nvPr/>
          </p:nvGrpSpPr>
          <p:grpSpPr>
            <a:xfrm>
              <a:off x="38473804" y="30369040"/>
              <a:ext cx="4862096" cy="1919056"/>
              <a:chOff x="27726025" y="27063425"/>
              <a:chExt cx="6253500" cy="2691900"/>
            </a:xfrm>
          </p:grpSpPr>
          <p:sp>
            <p:nvSpPr>
              <p:cNvPr id="153" name="Google Shape;153;g2e6add8db8a_0_1854"/>
              <p:cNvSpPr/>
              <p:nvPr/>
            </p:nvSpPr>
            <p:spPr>
              <a:xfrm>
                <a:off x="27726025" y="27063425"/>
                <a:ext cx="6253500" cy="26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54" name="Google Shape;154;g2e6add8db8a_0_1854"/>
              <p:cNvPicPr preferRelativeResize="0"/>
              <p:nvPr/>
            </p:nvPicPr>
            <p:blipFill rotWithShape="1">
              <a:blip r:embed="rId27">
                <a:alphaModFix/>
              </a:blip>
              <a:srcRect b="0" l="2257" r="0" t="0"/>
              <a:stretch/>
            </p:blipFill>
            <p:spPr>
              <a:xfrm>
                <a:off x="27829575" y="27103400"/>
                <a:ext cx="6107226" cy="2600325"/>
              </a:xfrm>
              <a:prstGeom prst="rect">
                <a:avLst/>
              </a:prstGeom>
              <a:noFill/>
              <a:ln>
                <a:noFill/>
              </a:ln>
            </p:spPr>
          </p:pic>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85" name="Shape 585"/>
        <p:cNvGrpSpPr/>
        <p:nvPr/>
      </p:nvGrpSpPr>
      <p:grpSpPr>
        <a:xfrm>
          <a:off x="0" y="0"/>
          <a:ext cx="0" cy="0"/>
          <a:chOff x="0" y="0"/>
          <a:chExt cx="0" cy="0"/>
        </a:xfrm>
      </p:grpSpPr>
      <p:grpSp>
        <p:nvGrpSpPr>
          <p:cNvPr id="586" name="Google Shape;586;g2e6add8db8a_0_333"/>
          <p:cNvGrpSpPr/>
          <p:nvPr/>
        </p:nvGrpSpPr>
        <p:grpSpPr>
          <a:xfrm>
            <a:off x="-242462" y="-95250"/>
            <a:ext cx="44376100" cy="33108900"/>
            <a:chOff x="-242462" y="-95250"/>
            <a:chExt cx="44376100" cy="33108900"/>
          </a:xfrm>
        </p:grpSpPr>
        <p:pic>
          <p:nvPicPr>
            <p:cNvPr id="587" name="Google Shape;587;g2e6add8db8a_0_333"/>
            <p:cNvPicPr preferRelativeResize="0"/>
            <p:nvPr/>
          </p:nvPicPr>
          <p:blipFill>
            <a:blip r:embed="rId3">
              <a:alphaModFix amt="61000"/>
            </a:blip>
            <a:stretch>
              <a:fillRect/>
            </a:stretch>
          </p:blipFill>
          <p:spPr>
            <a:xfrm>
              <a:off x="-242462" y="-95250"/>
              <a:ext cx="44376100" cy="33108900"/>
            </a:xfrm>
            <a:prstGeom prst="rect">
              <a:avLst/>
            </a:prstGeom>
            <a:noFill/>
            <a:ln>
              <a:noFill/>
            </a:ln>
          </p:spPr>
        </p:pic>
        <p:sp>
          <p:nvSpPr>
            <p:cNvPr id="588" name="Google Shape;588;g2e6add8db8a_0_333"/>
            <p:cNvSpPr txBox="1"/>
            <p:nvPr/>
          </p:nvSpPr>
          <p:spPr>
            <a:xfrm>
              <a:off x="3289050" y="4713300"/>
              <a:ext cx="37313100" cy="234918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0"/>
                <a:buFont typeface="Arial"/>
                <a:buNone/>
              </a:pPr>
              <a:r>
                <a:t/>
              </a:r>
              <a:endParaRPr b="1" sz="2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0"/>
                <a:buFont typeface="Arial"/>
                <a:buNone/>
              </a:pPr>
              <a:r>
                <a:rPr b="1" lang="en-US" sz="10100">
                  <a:solidFill>
                    <a:schemeClr val="dk1"/>
                  </a:solidFill>
                  <a:latin typeface="Times New Roman"/>
                  <a:ea typeface="Times New Roman"/>
                  <a:cs typeface="Times New Roman"/>
                  <a:sym typeface="Times New Roman"/>
                </a:rPr>
                <a:t>Acknowledgements</a:t>
              </a:r>
              <a:endParaRPr b="0" i="0" sz="10100" u="none" cap="none" strike="noStrike">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Times New Roman"/>
                <a:ea typeface="Times New Roman"/>
                <a:cs typeface="Times New Roman"/>
                <a:sym typeface="Times New Roman"/>
              </a:endParaRPr>
            </a:p>
          </p:txBody>
        </p:sp>
      </p:grpSp>
      <p:sp>
        <p:nvSpPr>
          <p:cNvPr id="589" name="Google Shape;589;g2e6add8db8a_0_333"/>
          <p:cNvSpPr txBox="1"/>
          <p:nvPr/>
        </p:nvSpPr>
        <p:spPr>
          <a:xfrm>
            <a:off x="21850525" y="11647850"/>
            <a:ext cx="18769800" cy="10535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0000"/>
              <a:buFont typeface="Arial"/>
              <a:buNone/>
            </a:pPr>
            <a:r>
              <a:t/>
            </a:r>
            <a:endParaRPr b="1" sz="20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b="1" lang="en-US" sz="10000">
                <a:solidFill>
                  <a:schemeClr val="dk1"/>
                </a:solidFill>
                <a:latin typeface="Times New Roman"/>
                <a:ea typeface="Times New Roman"/>
                <a:cs typeface="Times New Roman"/>
                <a:sym typeface="Times New Roman"/>
              </a:rPr>
              <a:t>Mahalo nui loa!</a:t>
            </a:r>
            <a:endParaRPr b="1" sz="100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t/>
            </a:r>
            <a:endParaRPr b="1" sz="30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7500">
                <a:solidFill>
                  <a:schemeClr val="dk1"/>
                </a:solidFill>
                <a:latin typeface="Times New Roman"/>
                <a:ea typeface="Times New Roman"/>
                <a:cs typeface="Times New Roman"/>
                <a:sym typeface="Times New Roman"/>
              </a:rPr>
              <a:t>Kelly Gaither</a:t>
            </a:r>
            <a:endParaRPr sz="7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7500">
                <a:solidFill>
                  <a:schemeClr val="dk1"/>
                </a:solidFill>
                <a:latin typeface="Times New Roman"/>
                <a:ea typeface="Times New Roman"/>
                <a:cs typeface="Times New Roman"/>
                <a:sym typeface="Times New Roman"/>
              </a:rPr>
              <a:t>Kahoalii Keahi-Wood</a:t>
            </a:r>
            <a:endParaRPr sz="7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7500">
                <a:solidFill>
                  <a:schemeClr val="dk1"/>
                </a:solidFill>
                <a:latin typeface="Times New Roman"/>
                <a:ea typeface="Times New Roman"/>
                <a:cs typeface="Times New Roman"/>
                <a:sym typeface="Times New Roman"/>
              </a:rPr>
              <a:t>Alexis-Rachelle Ramelb</a:t>
            </a:r>
            <a:endParaRPr sz="7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t/>
            </a:r>
            <a:endParaRPr sz="7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t/>
            </a:r>
            <a:endParaRPr sz="7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b="1" lang="en-US" sz="10000">
                <a:solidFill>
                  <a:schemeClr val="dk1"/>
                </a:solidFill>
                <a:latin typeface="Times New Roman"/>
                <a:ea typeface="Times New Roman"/>
                <a:cs typeface="Times New Roman"/>
                <a:sym typeface="Times New Roman"/>
              </a:rPr>
              <a:t>Questions?</a:t>
            </a:r>
            <a:endParaRPr sz="7500">
              <a:solidFill>
                <a:schemeClr val="dk1"/>
              </a:solidFill>
              <a:latin typeface="Times New Roman"/>
              <a:ea typeface="Times New Roman"/>
              <a:cs typeface="Times New Roman"/>
              <a:sym typeface="Times New Roman"/>
            </a:endParaRPr>
          </a:p>
        </p:txBody>
      </p:sp>
      <p:grpSp>
        <p:nvGrpSpPr>
          <p:cNvPr id="590" name="Google Shape;590;g2e6add8db8a_0_333"/>
          <p:cNvGrpSpPr/>
          <p:nvPr/>
        </p:nvGrpSpPr>
        <p:grpSpPr>
          <a:xfrm>
            <a:off x="5152615" y="7520142"/>
            <a:ext cx="16983096" cy="18959339"/>
            <a:chOff x="5419419" y="11673050"/>
            <a:chExt cx="13492569" cy="15710424"/>
          </a:xfrm>
        </p:grpSpPr>
        <p:grpSp>
          <p:nvGrpSpPr>
            <p:cNvPr id="591" name="Google Shape;591;g2e6add8db8a_0_333"/>
            <p:cNvGrpSpPr/>
            <p:nvPr/>
          </p:nvGrpSpPr>
          <p:grpSpPr>
            <a:xfrm>
              <a:off x="13533470" y="18704054"/>
              <a:ext cx="5378517" cy="1958354"/>
              <a:chOff x="23373425" y="29783325"/>
              <a:chExt cx="6749300" cy="2790473"/>
            </a:xfrm>
          </p:grpSpPr>
          <p:sp>
            <p:nvSpPr>
              <p:cNvPr id="592" name="Google Shape;592;g2e6add8db8a_0_333"/>
              <p:cNvSpPr txBox="1"/>
              <p:nvPr/>
            </p:nvSpPr>
            <p:spPr>
              <a:xfrm>
                <a:off x="23373425" y="29783325"/>
                <a:ext cx="6732600" cy="277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593" name="Google Shape;593;g2e6add8db8a_0_333"/>
              <p:cNvPicPr preferRelativeResize="0"/>
              <p:nvPr/>
            </p:nvPicPr>
            <p:blipFill rotWithShape="1">
              <a:blip r:embed="rId4">
                <a:alphaModFix/>
              </a:blip>
              <a:srcRect b="32065" l="9324" r="6817" t="33880"/>
              <a:stretch/>
            </p:blipFill>
            <p:spPr>
              <a:xfrm>
                <a:off x="23552725" y="29905624"/>
                <a:ext cx="6570000" cy="2668174"/>
              </a:xfrm>
              <a:prstGeom prst="rect">
                <a:avLst/>
              </a:prstGeom>
              <a:noFill/>
              <a:ln>
                <a:noFill/>
              </a:ln>
            </p:spPr>
          </p:pic>
        </p:grpSp>
        <p:grpSp>
          <p:nvGrpSpPr>
            <p:cNvPr id="594" name="Google Shape;594;g2e6add8db8a_0_333"/>
            <p:cNvGrpSpPr/>
            <p:nvPr/>
          </p:nvGrpSpPr>
          <p:grpSpPr>
            <a:xfrm>
              <a:off x="7166612" y="25425075"/>
              <a:ext cx="4028350" cy="1958399"/>
              <a:chOff x="36422913" y="29383911"/>
              <a:chExt cx="5840728" cy="3282600"/>
            </a:xfrm>
          </p:grpSpPr>
          <p:sp>
            <p:nvSpPr>
              <p:cNvPr id="595" name="Google Shape;595;g2e6add8db8a_0_333"/>
              <p:cNvSpPr txBox="1"/>
              <p:nvPr/>
            </p:nvSpPr>
            <p:spPr>
              <a:xfrm>
                <a:off x="36422927" y="29383911"/>
                <a:ext cx="5840700" cy="3282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596" name="Google Shape;596;g2e6add8db8a_0_333"/>
              <p:cNvPicPr preferRelativeResize="0"/>
              <p:nvPr/>
            </p:nvPicPr>
            <p:blipFill rotWithShape="1">
              <a:blip r:embed="rId5">
                <a:alphaModFix/>
              </a:blip>
              <a:srcRect b="0" l="0" r="3818" t="0"/>
              <a:stretch/>
            </p:blipFill>
            <p:spPr>
              <a:xfrm>
                <a:off x="36422913" y="29645268"/>
                <a:ext cx="5840728" cy="2759890"/>
              </a:xfrm>
              <a:prstGeom prst="rect">
                <a:avLst/>
              </a:prstGeom>
              <a:noFill/>
              <a:ln>
                <a:noFill/>
              </a:ln>
            </p:spPr>
          </p:pic>
        </p:grpSp>
        <p:grpSp>
          <p:nvGrpSpPr>
            <p:cNvPr id="597" name="Google Shape;597;g2e6add8db8a_0_333"/>
            <p:cNvGrpSpPr/>
            <p:nvPr/>
          </p:nvGrpSpPr>
          <p:grpSpPr>
            <a:xfrm>
              <a:off x="7131804" y="15182336"/>
              <a:ext cx="2910754" cy="2964983"/>
              <a:chOff x="4680750" y="29796075"/>
              <a:chExt cx="2873400" cy="2842200"/>
            </a:xfrm>
          </p:grpSpPr>
          <p:sp>
            <p:nvSpPr>
              <p:cNvPr id="598" name="Google Shape;598;g2e6add8db8a_0_333"/>
              <p:cNvSpPr/>
              <p:nvPr/>
            </p:nvSpPr>
            <p:spPr>
              <a:xfrm>
                <a:off x="4680750" y="29796075"/>
                <a:ext cx="2873400" cy="284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599" name="Google Shape;599;g2e6add8db8a_0_333"/>
              <p:cNvPicPr preferRelativeResize="0"/>
              <p:nvPr/>
            </p:nvPicPr>
            <p:blipFill>
              <a:blip r:embed="rId6">
                <a:alphaModFix/>
              </a:blip>
              <a:stretch>
                <a:fillRect/>
              </a:stretch>
            </p:blipFill>
            <p:spPr>
              <a:xfrm>
                <a:off x="4680750" y="29796075"/>
                <a:ext cx="2766993" cy="2780825"/>
              </a:xfrm>
              <a:prstGeom prst="rect">
                <a:avLst/>
              </a:prstGeom>
              <a:noFill/>
              <a:ln>
                <a:noFill/>
              </a:ln>
            </p:spPr>
          </p:pic>
        </p:grpSp>
        <p:grpSp>
          <p:nvGrpSpPr>
            <p:cNvPr id="600" name="Google Shape;600;g2e6add8db8a_0_333"/>
            <p:cNvGrpSpPr/>
            <p:nvPr/>
          </p:nvGrpSpPr>
          <p:grpSpPr>
            <a:xfrm>
              <a:off x="6913775" y="11673050"/>
              <a:ext cx="10619311" cy="2660225"/>
              <a:chOff x="6856050" y="11965375"/>
              <a:chExt cx="10619311" cy="2660225"/>
            </a:xfrm>
          </p:grpSpPr>
          <p:pic>
            <p:nvPicPr>
              <p:cNvPr id="601" name="Google Shape;601;g2e6add8db8a_0_333"/>
              <p:cNvPicPr preferRelativeResize="0"/>
              <p:nvPr/>
            </p:nvPicPr>
            <p:blipFill rotWithShape="1">
              <a:blip r:embed="rId7">
                <a:alphaModFix/>
              </a:blip>
              <a:srcRect b="0" l="0" r="0" t="0"/>
              <a:stretch/>
            </p:blipFill>
            <p:spPr>
              <a:xfrm>
                <a:off x="6856050" y="11965375"/>
                <a:ext cx="6303786" cy="2660225"/>
              </a:xfrm>
              <a:prstGeom prst="rect">
                <a:avLst/>
              </a:prstGeom>
              <a:noFill/>
              <a:ln>
                <a:noFill/>
              </a:ln>
            </p:spPr>
          </p:pic>
          <p:pic>
            <p:nvPicPr>
              <p:cNvPr id="602" name="Google Shape;602;g2e6add8db8a_0_333"/>
              <p:cNvPicPr preferRelativeResize="0"/>
              <p:nvPr/>
            </p:nvPicPr>
            <p:blipFill rotWithShape="1">
              <a:blip r:embed="rId8">
                <a:alphaModFix/>
              </a:blip>
              <a:srcRect b="0" l="13635" r="13605" t="0"/>
              <a:stretch/>
            </p:blipFill>
            <p:spPr>
              <a:xfrm>
                <a:off x="14372863" y="12092615"/>
                <a:ext cx="3102498" cy="2405760"/>
              </a:xfrm>
              <a:prstGeom prst="rect">
                <a:avLst/>
              </a:prstGeom>
              <a:noFill/>
              <a:ln>
                <a:noFill/>
              </a:ln>
            </p:spPr>
          </p:pic>
        </p:grpSp>
        <p:grpSp>
          <p:nvGrpSpPr>
            <p:cNvPr id="603" name="Google Shape;603;g2e6add8db8a_0_333"/>
            <p:cNvGrpSpPr/>
            <p:nvPr/>
          </p:nvGrpSpPr>
          <p:grpSpPr>
            <a:xfrm>
              <a:off x="11255588" y="15384489"/>
              <a:ext cx="5754158" cy="2268334"/>
              <a:chOff x="7760525" y="26638775"/>
              <a:chExt cx="6089700" cy="2174400"/>
            </a:xfrm>
          </p:grpSpPr>
          <p:sp>
            <p:nvSpPr>
              <p:cNvPr id="604" name="Google Shape;604;g2e6add8db8a_0_333"/>
              <p:cNvSpPr/>
              <p:nvPr/>
            </p:nvSpPr>
            <p:spPr>
              <a:xfrm>
                <a:off x="7760525" y="26638775"/>
                <a:ext cx="6089700" cy="21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605" name="Google Shape;605;g2e6add8db8a_0_333"/>
              <p:cNvPicPr preferRelativeResize="0"/>
              <p:nvPr/>
            </p:nvPicPr>
            <p:blipFill>
              <a:blip r:embed="rId9">
                <a:alphaModFix/>
              </a:blip>
              <a:stretch>
                <a:fillRect/>
              </a:stretch>
            </p:blipFill>
            <p:spPr>
              <a:xfrm>
                <a:off x="7827475" y="26713100"/>
                <a:ext cx="5943600" cy="1981200"/>
              </a:xfrm>
              <a:prstGeom prst="rect">
                <a:avLst/>
              </a:prstGeom>
              <a:noFill/>
              <a:ln>
                <a:noFill/>
              </a:ln>
            </p:spPr>
          </p:pic>
        </p:grpSp>
        <p:grpSp>
          <p:nvGrpSpPr>
            <p:cNvPr id="606" name="Google Shape;606;g2e6add8db8a_0_333"/>
            <p:cNvGrpSpPr/>
            <p:nvPr/>
          </p:nvGrpSpPr>
          <p:grpSpPr>
            <a:xfrm>
              <a:off x="5419419" y="18723779"/>
              <a:ext cx="7015057" cy="1918873"/>
              <a:chOff x="13919500" y="30068700"/>
              <a:chExt cx="7960800" cy="2267100"/>
            </a:xfrm>
          </p:grpSpPr>
          <p:sp>
            <p:nvSpPr>
              <p:cNvPr id="607" name="Google Shape;607;g2e6add8db8a_0_333"/>
              <p:cNvSpPr/>
              <p:nvPr/>
            </p:nvSpPr>
            <p:spPr>
              <a:xfrm>
                <a:off x="13919500" y="30068700"/>
                <a:ext cx="7960800" cy="22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608" name="Google Shape;608;g2e6add8db8a_0_333"/>
              <p:cNvPicPr preferRelativeResize="0"/>
              <p:nvPr/>
            </p:nvPicPr>
            <p:blipFill>
              <a:blip r:embed="rId10">
                <a:alphaModFix/>
              </a:blip>
              <a:stretch>
                <a:fillRect/>
              </a:stretch>
            </p:blipFill>
            <p:spPr>
              <a:xfrm>
                <a:off x="13971813" y="30129975"/>
                <a:ext cx="7850353" cy="2174400"/>
              </a:xfrm>
              <a:prstGeom prst="rect">
                <a:avLst/>
              </a:prstGeom>
              <a:noFill/>
              <a:ln>
                <a:noFill/>
              </a:ln>
            </p:spPr>
          </p:pic>
        </p:grpSp>
        <p:pic>
          <p:nvPicPr>
            <p:cNvPr id="609" name="Google Shape;609;g2e6add8db8a_0_333"/>
            <p:cNvPicPr preferRelativeResize="0"/>
            <p:nvPr/>
          </p:nvPicPr>
          <p:blipFill>
            <a:blip r:embed="rId11">
              <a:alphaModFix/>
            </a:blip>
            <a:stretch>
              <a:fillRect/>
            </a:stretch>
          </p:blipFill>
          <p:spPr>
            <a:xfrm>
              <a:off x="7361663" y="22074300"/>
              <a:ext cx="5037150" cy="1919125"/>
            </a:xfrm>
            <a:prstGeom prst="rect">
              <a:avLst/>
            </a:prstGeom>
            <a:noFill/>
            <a:ln>
              <a:noFill/>
            </a:ln>
          </p:spPr>
        </p:pic>
        <p:grpSp>
          <p:nvGrpSpPr>
            <p:cNvPr id="610" name="Google Shape;610;g2e6add8db8a_0_333"/>
            <p:cNvGrpSpPr/>
            <p:nvPr/>
          </p:nvGrpSpPr>
          <p:grpSpPr>
            <a:xfrm>
              <a:off x="13506569" y="21703751"/>
              <a:ext cx="3463162" cy="2660229"/>
              <a:chOff x="27498250" y="22300925"/>
              <a:chExt cx="5758500" cy="4563000"/>
            </a:xfrm>
          </p:grpSpPr>
          <p:sp>
            <p:nvSpPr>
              <p:cNvPr id="611" name="Google Shape;611;g2e6add8db8a_0_333"/>
              <p:cNvSpPr/>
              <p:nvPr/>
            </p:nvSpPr>
            <p:spPr>
              <a:xfrm>
                <a:off x="27498250" y="22300925"/>
                <a:ext cx="5758500" cy="456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612" name="Google Shape;612;g2e6add8db8a_0_333"/>
              <p:cNvPicPr preferRelativeResize="0"/>
              <p:nvPr/>
            </p:nvPicPr>
            <p:blipFill>
              <a:blip r:embed="rId12">
                <a:alphaModFix/>
              </a:blip>
              <a:stretch>
                <a:fillRect/>
              </a:stretch>
            </p:blipFill>
            <p:spPr>
              <a:xfrm>
                <a:off x="27515275" y="22349000"/>
                <a:ext cx="5715000" cy="4514850"/>
              </a:xfrm>
              <a:prstGeom prst="rect">
                <a:avLst/>
              </a:prstGeom>
              <a:noFill/>
              <a:ln>
                <a:noFill/>
              </a:ln>
            </p:spPr>
          </p:pic>
        </p:grpSp>
        <p:grpSp>
          <p:nvGrpSpPr>
            <p:cNvPr id="613" name="Google Shape;613;g2e6add8db8a_0_333"/>
            <p:cNvGrpSpPr/>
            <p:nvPr/>
          </p:nvGrpSpPr>
          <p:grpSpPr>
            <a:xfrm>
              <a:off x="12302704" y="25444740"/>
              <a:ext cx="4862096" cy="1919056"/>
              <a:chOff x="27726025" y="27063425"/>
              <a:chExt cx="6253500" cy="2691900"/>
            </a:xfrm>
          </p:grpSpPr>
          <p:sp>
            <p:nvSpPr>
              <p:cNvPr id="614" name="Google Shape;614;g2e6add8db8a_0_333"/>
              <p:cNvSpPr/>
              <p:nvPr/>
            </p:nvSpPr>
            <p:spPr>
              <a:xfrm>
                <a:off x="27726025" y="27063425"/>
                <a:ext cx="6253500" cy="26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615" name="Google Shape;615;g2e6add8db8a_0_333"/>
              <p:cNvPicPr preferRelativeResize="0"/>
              <p:nvPr/>
            </p:nvPicPr>
            <p:blipFill rotWithShape="1">
              <a:blip r:embed="rId13">
                <a:alphaModFix/>
              </a:blip>
              <a:srcRect b="0" l="2257" r="0" t="0"/>
              <a:stretch/>
            </p:blipFill>
            <p:spPr>
              <a:xfrm>
                <a:off x="27829575" y="27103400"/>
                <a:ext cx="6107226" cy="2600325"/>
              </a:xfrm>
              <a:prstGeom prst="rect">
                <a:avLst/>
              </a:prstGeom>
              <a:noFill/>
              <a:ln>
                <a:noFill/>
              </a:ln>
            </p:spPr>
          </p:pic>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58" name="Shape 158"/>
        <p:cNvGrpSpPr/>
        <p:nvPr/>
      </p:nvGrpSpPr>
      <p:grpSpPr>
        <a:xfrm>
          <a:off x="0" y="0"/>
          <a:ext cx="0" cy="0"/>
          <a:chOff x="0" y="0"/>
          <a:chExt cx="0" cy="0"/>
        </a:xfrm>
      </p:grpSpPr>
      <p:pic>
        <p:nvPicPr>
          <p:cNvPr id="159" name="Google Shape;159;g2e6add8db8a_0_1218"/>
          <p:cNvPicPr preferRelativeResize="0"/>
          <p:nvPr/>
        </p:nvPicPr>
        <p:blipFill>
          <a:blip r:embed="rId3">
            <a:alphaModFix amt="61000"/>
          </a:blip>
          <a:stretch>
            <a:fillRect/>
          </a:stretch>
        </p:blipFill>
        <p:spPr>
          <a:xfrm>
            <a:off x="-242450" y="-190250"/>
            <a:ext cx="44376100" cy="33298900"/>
          </a:xfrm>
          <a:prstGeom prst="rect">
            <a:avLst/>
          </a:prstGeom>
          <a:noFill/>
          <a:ln>
            <a:noFill/>
          </a:ln>
        </p:spPr>
      </p:pic>
      <p:grpSp>
        <p:nvGrpSpPr>
          <p:cNvPr id="160" name="Google Shape;160;g2e6add8db8a_0_1218"/>
          <p:cNvGrpSpPr/>
          <p:nvPr/>
        </p:nvGrpSpPr>
        <p:grpSpPr>
          <a:xfrm>
            <a:off x="343063" y="30112164"/>
            <a:ext cx="42992838" cy="2660229"/>
            <a:chOff x="343063" y="29998464"/>
            <a:chExt cx="42992838" cy="2660229"/>
          </a:xfrm>
        </p:grpSpPr>
        <p:grpSp>
          <p:nvGrpSpPr>
            <p:cNvPr id="161" name="Google Shape;161;g2e6add8db8a_0_1218"/>
            <p:cNvGrpSpPr/>
            <p:nvPr/>
          </p:nvGrpSpPr>
          <p:grpSpPr>
            <a:xfrm>
              <a:off x="19470270" y="30324092"/>
              <a:ext cx="5378517" cy="1958354"/>
              <a:chOff x="23373425" y="29783325"/>
              <a:chExt cx="6749300" cy="2790473"/>
            </a:xfrm>
          </p:grpSpPr>
          <p:sp>
            <p:nvSpPr>
              <p:cNvPr id="162" name="Google Shape;162;g2e6add8db8a_0_1218"/>
              <p:cNvSpPr txBox="1"/>
              <p:nvPr/>
            </p:nvSpPr>
            <p:spPr>
              <a:xfrm>
                <a:off x="23373425" y="29783325"/>
                <a:ext cx="6732600" cy="277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163" name="Google Shape;163;g2e6add8db8a_0_1218"/>
              <p:cNvPicPr preferRelativeResize="0"/>
              <p:nvPr/>
            </p:nvPicPr>
            <p:blipFill rotWithShape="1">
              <a:blip r:embed="rId4">
                <a:alphaModFix/>
              </a:blip>
              <a:srcRect b="32065" l="9324" r="6817" t="33880"/>
              <a:stretch/>
            </p:blipFill>
            <p:spPr>
              <a:xfrm>
                <a:off x="23552725" y="29905624"/>
                <a:ext cx="6570000" cy="2668174"/>
              </a:xfrm>
              <a:prstGeom prst="rect">
                <a:avLst/>
              </a:prstGeom>
              <a:noFill/>
              <a:ln>
                <a:noFill/>
              </a:ln>
            </p:spPr>
          </p:pic>
        </p:grpSp>
        <p:grpSp>
          <p:nvGrpSpPr>
            <p:cNvPr id="164" name="Google Shape;164;g2e6add8db8a_0_1218"/>
            <p:cNvGrpSpPr/>
            <p:nvPr/>
          </p:nvGrpSpPr>
          <p:grpSpPr>
            <a:xfrm>
              <a:off x="34171375" y="30324075"/>
              <a:ext cx="4028350" cy="1958399"/>
              <a:chOff x="36422913" y="29383911"/>
              <a:chExt cx="5840728" cy="3282600"/>
            </a:xfrm>
          </p:grpSpPr>
          <p:sp>
            <p:nvSpPr>
              <p:cNvPr id="165" name="Google Shape;165;g2e6add8db8a_0_1218"/>
              <p:cNvSpPr txBox="1"/>
              <p:nvPr/>
            </p:nvSpPr>
            <p:spPr>
              <a:xfrm>
                <a:off x="36422927" y="29383911"/>
                <a:ext cx="5840700" cy="3282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166" name="Google Shape;166;g2e6add8db8a_0_1218"/>
              <p:cNvPicPr preferRelativeResize="0"/>
              <p:nvPr/>
            </p:nvPicPr>
            <p:blipFill rotWithShape="1">
              <a:blip r:embed="rId5">
                <a:alphaModFix/>
              </a:blip>
              <a:srcRect b="0" l="0" r="3818" t="0"/>
              <a:stretch/>
            </p:blipFill>
            <p:spPr>
              <a:xfrm>
                <a:off x="36422913" y="29645268"/>
                <a:ext cx="5840728" cy="2759890"/>
              </a:xfrm>
              <a:prstGeom prst="rect">
                <a:avLst/>
              </a:prstGeom>
              <a:noFill/>
              <a:ln>
                <a:noFill/>
              </a:ln>
            </p:spPr>
          </p:pic>
        </p:grpSp>
        <p:grpSp>
          <p:nvGrpSpPr>
            <p:cNvPr id="167" name="Google Shape;167;g2e6add8db8a_0_1218"/>
            <p:cNvGrpSpPr/>
            <p:nvPr/>
          </p:nvGrpSpPr>
          <p:grpSpPr>
            <a:xfrm>
              <a:off x="3719728" y="30099105"/>
              <a:ext cx="2658182" cy="2405638"/>
              <a:chOff x="4680750" y="29796075"/>
              <a:chExt cx="2873400" cy="2842200"/>
            </a:xfrm>
          </p:grpSpPr>
          <p:sp>
            <p:nvSpPr>
              <p:cNvPr id="168" name="Google Shape;168;g2e6add8db8a_0_1218"/>
              <p:cNvSpPr/>
              <p:nvPr/>
            </p:nvSpPr>
            <p:spPr>
              <a:xfrm>
                <a:off x="4680750" y="29796075"/>
                <a:ext cx="2873400" cy="284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69" name="Google Shape;169;g2e6add8db8a_0_1218"/>
              <p:cNvPicPr preferRelativeResize="0"/>
              <p:nvPr/>
            </p:nvPicPr>
            <p:blipFill>
              <a:blip r:embed="rId6">
                <a:alphaModFix/>
              </a:blip>
              <a:stretch>
                <a:fillRect/>
              </a:stretch>
            </p:blipFill>
            <p:spPr>
              <a:xfrm>
                <a:off x="4680750" y="29796075"/>
                <a:ext cx="2766993" cy="2780825"/>
              </a:xfrm>
              <a:prstGeom prst="rect">
                <a:avLst/>
              </a:prstGeom>
              <a:noFill/>
              <a:ln>
                <a:noFill/>
              </a:ln>
            </p:spPr>
          </p:pic>
        </p:grpSp>
        <p:pic>
          <p:nvPicPr>
            <p:cNvPr id="170" name="Google Shape;170;g2e6add8db8a_0_1218"/>
            <p:cNvPicPr preferRelativeResize="0"/>
            <p:nvPr/>
          </p:nvPicPr>
          <p:blipFill rotWithShape="1">
            <a:blip r:embed="rId7">
              <a:alphaModFix/>
            </a:blip>
            <a:srcRect b="0" l="13635" r="13605" t="0"/>
            <a:stretch/>
          </p:blipFill>
          <p:spPr>
            <a:xfrm>
              <a:off x="343063" y="30100390"/>
              <a:ext cx="3102498" cy="2405760"/>
            </a:xfrm>
            <a:prstGeom prst="rect">
              <a:avLst/>
            </a:prstGeom>
            <a:noFill/>
            <a:ln>
              <a:noFill/>
            </a:ln>
          </p:spPr>
        </p:pic>
        <p:grpSp>
          <p:nvGrpSpPr>
            <p:cNvPr id="171" name="Google Shape;171;g2e6add8db8a_0_1218"/>
            <p:cNvGrpSpPr/>
            <p:nvPr/>
          </p:nvGrpSpPr>
          <p:grpSpPr>
            <a:xfrm>
              <a:off x="6652213" y="30408368"/>
              <a:ext cx="5254802" cy="1840412"/>
              <a:chOff x="7760525" y="26638775"/>
              <a:chExt cx="6089700" cy="2174400"/>
            </a:xfrm>
          </p:grpSpPr>
          <p:sp>
            <p:nvSpPr>
              <p:cNvPr id="172" name="Google Shape;172;g2e6add8db8a_0_1218"/>
              <p:cNvSpPr/>
              <p:nvPr/>
            </p:nvSpPr>
            <p:spPr>
              <a:xfrm>
                <a:off x="7760525" y="26638775"/>
                <a:ext cx="6089700" cy="21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73" name="Google Shape;173;g2e6add8db8a_0_1218"/>
              <p:cNvPicPr preferRelativeResize="0"/>
              <p:nvPr/>
            </p:nvPicPr>
            <p:blipFill>
              <a:blip r:embed="rId8">
                <a:alphaModFix/>
              </a:blip>
              <a:stretch>
                <a:fillRect/>
              </a:stretch>
            </p:blipFill>
            <p:spPr>
              <a:xfrm>
                <a:off x="7827475" y="26713100"/>
                <a:ext cx="5943600" cy="1981200"/>
              </a:xfrm>
              <a:prstGeom prst="rect">
                <a:avLst/>
              </a:prstGeom>
              <a:noFill/>
              <a:ln>
                <a:noFill/>
              </a:ln>
            </p:spPr>
          </p:pic>
        </p:grpSp>
        <p:grpSp>
          <p:nvGrpSpPr>
            <p:cNvPr id="174" name="Google Shape;174;g2e6add8db8a_0_1218"/>
            <p:cNvGrpSpPr/>
            <p:nvPr/>
          </p:nvGrpSpPr>
          <p:grpSpPr>
            <a:xfrm>
              <a:off x="12181106" y="30342454"/>
              <a:ext cx="7015057" cy="1918873"/>
              <a:chOff x="13919500" y="30068700"/>
              <a:chExt cx="7960800" cy="2267100"/>
            </a:xfrm>
          </p:grpSpPr>
          <p:sp>
            <p:nvSpPr>
              <p:cNvPr id="175" name="Google Shape;175;g2e6add8db8a_0_1218"/>
              <p:cNvSpPr/>
              <p:nvPr/>
            </p:nvSpPr>
            <p:spPr>
              <a:xfrm>
                <a:off x="13919500" y="30068700"/>
                <a:ext cx="7960800" cy="22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76" name="Google Shape;176;g2e6add8db8a_0_1218"/>
              <p:cNvPicPr preferRelativeResize="0"/>
              <p:nvPr/>
            </p:nvPicPr>
            <p:blipFill>
              <a:blip r:embed="rId9">
                <a:alphaModFix/>
              </a:blip>
              <a:stretch>
                <a:fillRect/>
              </a:stretch>
            </p:blipFill>
            <p:spPr>
              <a:xfrm>
                <a:off x="13971813" y="30129975"/>
                <a:ext cx="7850353" cy="2174400"/>
              </a:xfrm>
              <a:prstGeom prst="rect">
                <a:avLst/>
              </a:prstGeom>
              <a:noFill/>
              <a:ln>
                <a:noFill/>
              </a:ln>
            </p:spPr>
          </p:pic>
        </p:grpSp>
        <p:pic>
          <p:nvPicPr>
            <p:cNvPr id="177" name="Google Shape;177;g2e6add8db8a_0_1218"/>
            <p:cNvPicPr preferRelativeResize="0"/>
            <p:nvPr/>
          </p:nvPicPr>
          <p:blipFill>
            <a:blip r:embed="rId10">
              <a:alphaModFix/>
            </a:blip>
            <a:stretch>
              <a:fillRect/>
            </a:stretch>
          </p:blipFill>
          <p:spPr>
            <a:xfrm>
              <a:off x="25122888" y="30342325"/>
              <a:ext cx="5037150" cy="1919125"/>
            </a:xfrm>
            <a:prstGeom prst="rect">
              <a:avLst/>
            </a:prstGeom>
            <a:noFill/>
            <a:ln>
              <a:noFill/>
            </a:ln>
          </p:spPr>
        </p:pic>
        <p:grpSp>
          <p:nvGrpSpPr>
            <p:cNvPr id="178" name="Google Shape;178;g2e6add8db8a_0_1218"/>
            <p:cNvGrpSpPr/>
            <p:nvPr/>
          </p:nvGrpSpPr>
          <p:grpSpPr>
            <a:xfrm>
              <a:off x="30434131" y="29998464"/>
              <a:ext cx="3463162" cy="2660229"/>
              <a:chOff x="27498250" y="22300925"/>
              <a:chExt cx="5758500" cy="4563000"/>
            </a:xfrm>
          </p:grpSpPr>
          <p:sp>
            <p:nvSpPr>
              <p:cNvPr id="179" name="Google Shape;179;g2e6add8db8a_0_1218"/>
              <p:cNvSpPr/>
              <p:nvPr/>
            </p:nvSpPr>
            <p:spPr>
              <a:xfrm>
                <a:off x="27498250" y="22300925"/>
                <a:ext cx="5758500" cy="456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80" name="Google Shape;180;g2e6add8db8a_0_1218"/>
              <p:cNvPicPr preferRelativeResize="0"/>
              <p:nvPr/>
            </p:nvPicPr>
            <p:blipFill>
              <a:blip r:embed="rId11">
                <a:alphaModFix/>
              </a:blip>
              <a:stretch>
                <a:fillRect/>
              </a:stretch>
            </p:blipFill>
            <p:spPr>
              <a:xfrm>
                <a:off x="27515275" y="22349000"/>
                <a:ext cx="5715000" cy="4514850"/>
              </a:xfrm>
              <a:prstGeom prst="rect">
                <a:avLst/>
              </a:prstGeom>
              <a:noFill/>
              <a:ln>
                <a:noFill/>
              </a:ln>
            </p:spPr>
          </p:pic>
        </p:grpSp>
        <p:grpSp>
          <p:nvGrpSpPr>
            <p:cNvPr id="181" name="Google Shape;181;g2e6add8db8a_0_1218"/>
            <p:cNvGrpSpPr/>
            <p:nvPr/>
          </p:nvGrpSpPr>
          <p:grpSpPr>
            <a:xfrm>
              <a:off x="38473804" y="30369040"/>
              <a:ext cx="4862096" cy="1919056"/>
              <a:chOff x="27726025" y="27063425"/>
              <a:chExt cx="6253500" cy="2691900"/>
            </a:xfrm>
          </p:grpSpPr>
          <p:sp>
            <p:nvSpPr>
              <p:cNvPr id="182" name="Google Shape;182;g2e6add8db8a_0_1218"/>
              <p:cNvSpPr/>
              <p:nvPr/>
            </p:nvSpPr>
            <p:spPr>
              <a:xfrm>
                <a:off x="27726025" y="27063425"/>
                <a:ext cx="6253500" cy="26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83" name="Google Shape;183;g2e6add8db8a_0_1218"/>
              <p:cNvPicPr preferRelativeResize="0"/>
              <p:nvPr/>
            </p:nvPicPr>
            <p:blipFill rotWithShape="1">
              <a:blip r:embed="rId12">
                <a:alphaModFix/>
              </a:blip>
              <a:srcRect b="0" l="2257" r="0" t="0"/>
              <a:stretch/>
            </p:blipFill>
            <p:spPr>
              <a:xfrm>
                <a:off x="27829575" y="27103400"/>
                <a:ext cx="6107226" cy="2600325"/>
              </a:xfrm>
              <a:prstGeom prst="rect">
                <a:avLst/>
              </a:prstGeom>
              <a:noFill/>
              <a:ln>
                <a:noFill/>
              </a:ln>
            </p:spPr>
          </p:pic>
        </p:grpSp>
      </p:grpSp>
      <p:grpSp>
        <p:nvGrpSpPr>
          <p:cNvPr id="184" name="Google Shape;184;g2e6add8db8a_0_1218"/>
          <p:cNvGrpSpPr/>
          <p:nvPr/>
        </p:nvGrpSpPr>
        <p:grpSpPr>
          <a:xfrm>
            <a:off x="343063" y="30112164"/>
            <a:ext cx="42992838" cy="2660229"/>
            <a:chOff x="343063" y="29998464"/>
            <a:chExt cx="42992838" cy="2660229"/>
          </a:xfrm>
        </p:grpSpPr>
        <p:grpSp>
          <p:nvGrpSpPr>
            <p:cNvPr id="185" name="Google Shape;185;g2e6add8db8a_0_1218"/>
            <p:cNvGrpSpPr/>
            <p:nvPr/>
          </p:nvGrpSpPr>
          <p:grpSpPr>
            <a:xfrm>
              <a:off x="19470270" y="30324092"/>
              <a:ext cx="5378517" cy="1958354"/>
              <a:chOff x="23373425" y="29783325"/>
              <a:chExt cx="6749300" cy="2790473"/>
            </a:xfrm>
          </p:grpSpPr>
          <p:sp>
            <p:nvSpPr>
              <p:cNvPr id="186" name="Google Shape;186;g2e6add8db8a_0_1218"/>
              <p:cNvSpPr txBox="1"/>
              <p:nvPr/>
            </p:nvSpPr>
            <p:spPr>
              <a:xfrm>
                <a:off x="23373425" y="29783325"/>
                <a:ext cx="6732600" cy="277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187" name="Google Shape;187;g2e6add8db8a_0_1218"/>
              <p:cNvPicPr preferRelativeResize="0"/>
              <p:nvPr/>
            </p:nvPicPr>
            <p:blipFill rotWithShape="1">
              <a:blip r:embed="rId4">
                <a:alphaModFix/>
              </a:blip>
              <a:srcRect b="32065" l="9324" r="6817" t="33880"/>
              <a:stretch/>
            </p:blipFill>
            <p:spPr>
              <a:xfrm>
                <a:off x="23552725" y="29905624"/>
                <a:ext cx="6570000" cy="2668174"/>
              </a:xfrm>
              <a:prstGeom prst="rect">
                <a:avLst/>
              </a:prstGeom>
              <a:noFill/>
              <a:ln>
                <a:noFill/>
              </a:ln>
            </p:spPr>
          </p:pic>
        </p:grpSp>
        <p:grpSp>
          <p:nvGrpSpPr>
            <p:cNvPr id="188" name="Google Shape;188;g2e6add8db8a_0_1218"/>
            <p:cNvGrpSpPr/>
            <p:nvPr/>
          </p:nvGrpSpPr>
          <p:grpSpPr>
            <a:xfrm>
              <a:off x="34171375" y="30324075"/>
              <a:ext cx="4028350" cy="1958399"/>
              <a:chOff x="36422913" y="29383911"/>
              <a:chExt cx="5840728" cy="3282600"/>
            </a:xfrm>
          </p:grpSpPr>
          <p:sp>
            <p:nvSpPr>
              <p:cNvPr id="189" name="Google Shape;189;g2e6add8db8a_0_1218"/>
              <p:cNvSpPr txBox="1"/>
              <p:nvPr/>
            </p:nvSpPr>
            <p:spPr>
              <a:xfrm>
                <a:off x="36422927" y="29383911"/>
                <a:ext cx="5840700" cy="3282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190" name="Google Shape;190;g2e6add8db8a_0_1218"/>
              <p:cNvPicPr preferRelativeResize="0"/>
              <p:nvPr/>
            </p:nvPicPr>
            <p:blipFill rotWithShape="1">
              <a:blip r:embed="rId5">
                <a:alphaModFix/>
              </a:blip>
              <a:srcRect b="0" l="0" r="3818" t="0"/>
              <a:stretch/>
            </p:blipFill>
            <p:spPr>
              <a:xfrm>
                <a:off x="36422913" y="29645268"/>
                <a:ext cx="5840728" cy="2759890"/>
              </a:xfrm>
              <a:prstGeom prst="rect">
                <a:avLst/>
              </a:prstGeom>
              <a:noFill/>
              <a:ln>
                <a:noFill/>
              </a:ln>
            </p:spPr>
          </p:pic>
        </p:grpSp>
        <p:grpSp>
          <p:nvGrpSpPr>
            <p:cNvPr id="191" name="Google Shape;191;g2e6add8db8a_0_1218"/>
            <p:cNvGrpSpPr/>
            <p:nvPr/>
          </p:nvGrpSpPr>
          <p:grpSpPr>
            <a:xfrm>
              <a:off x="3719728" y="30099105"/>
              <a:ext cx="2658182" cy="2405638"/>
              <a:chOff x="4680750" y="29796075"/>
              <a:chExt cx="2873400" cy="2842200"/>
            </a:xfrm>
          </p:grpSpPr>
          <p:sp>
            <p:nvSpPr>
              <p:cNvPr id="192" name="Google Shape;192;g2e6add8db8a_0_1218"/>
              <p:cNvSpPr/>
              <p:nvPr/>
            </p:nvSpPr>
            <p:spPr>
              <a:xfrm>
                <a:off x="4680750" y="29796075"/>
                <a:ext cx="2873400" cy="284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93" name="Google Shape;193;g2e6add8db8a_0_1218"/>
              <p:cNvPicPr preferRelativeResize="0"/>
              <p:nvPr/>
            </p:nvPicPr>
            <p:blipFill>
              <a:blip r:embed="rId6">
                <a:alphaModFix/>
              </a:blip>
              <a:stretch>
                <a:fillRect/>
              </a:stretch>
            </p:blipFill>
            <p:spPr>
              <a:xfrm>
                <a:off x="4680750" y="29796075"/>
                <a:ext cx="2766993" cy="2780825"/>
              </a:xfrm>
              <a:prstGeom prst="rect">
                <a:avLst/>
              </a:prstGeom>
              <a:noFill/>
              <a:ln>
                <a:noFill/>
              </a:ln>
            </p:spPr>
          </p:pic>
        </p:grpSp>
        <p:pic>
          <p:nvPicPr>
            <p:cNvPr id="194" name="Google Shape;194;g2e6add8db8a_0_1218"/>
            <p:cNvPicPr preferRelativeResize="0"/>
            <p:nvPr/>
          </p:nvPicPr>
          <p:blipFill rotWithShape="1">
            <a:blip r:embed="rId7">
              <a:alphaModFix/>
            </a:blip>
            <a:srcRect b="0" l="13635" r="13605" t="0"/>
            <a:stretch/>
          </p:blipFill>
          <p:spPr>
            <a:xfrm>
              <a:off x="343063" y="30100390"/>
              <a:ext cx="3102498" cy="2405760"/>
            </a:xfrm>
            <a:prstGeom prst="rect">
              <a:avLst/>
            </a:prstGeom>
            <a:noFill/>
            <a:ln>
              <a:noFill/>
            </a:ln>
          </p:spPr>
        </p:pic>
        <p:grpSp>
          <p:nvGrpSpPr>
            <p:cNvPr id="195" name="Google Shape;195;g2e6add8db8a_0_1218"/>
            <p:cNvGrpSpPr/>
            <p:nvPr/>
          </p:nvGrpSpPr>
          <p:grpSpPr>
            <a:xfrm>
              <a:off x="6652213" y="30408368"/>
              <a:ext cx="5254802" cy="1840412"/>
              <a:chOff x="7760525" y="26638775"/>
              <a:chExt cx="6089700" cy="2174400"/>
            </a:xfrm>
          </p:grpSpPr>
          <p:sp>
            <p:nvSpPr>
              <p:cNvPr id="196" name="Google Shape;196;g2e6add8db8a_0_1218"/>
              <p:cNvSpPr/>
              <p:nvPr/>
            </p:nvSpPr>
            <p:spPr>
              <a:xfrm>
                <a:off x="7760525" y="26638775"/>
                <a:ext cx="6089700" cy="21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97" name="Google Shape;197;g2e6add8db8a_0_1218"/>
              <p:cNvPicPr preferRelativeResize="0"/>
              <p:nvPr/>
            </p:nvPicPr>
            <p:blipFill>
              <a:blip r:embed="rId8">
                <a:alphaModFix/>
              </a:blip>
              <a:stretch>
                <a:fillRect/>
              </a:stretch>
            </p:blipFill>
            <p:spPr>
              <a:xfrm>
                <a:off x="7827475" y="26713100"/>
                <a:ext cx="5943600" cy="1981200"/>
              </a:xfrm>
              <a:prstGeom prst="rect">
                <a:avLst/>
              </a:prstGeom>
              <a:noFill/>
              <a:ln>
                <a:noFill/>
              </a:ln>
            </p:spPr>
          </p:pic>
        </p:grpSp>
        <p:grpSp>
          <p:nvGrpSpPr>
            <p:cNvPr id="198" name="Google Shape;198;g2e6add8db8a_0_1218"/>
            <p:cNvGrpSpPr/>
            <p:nvPr/>
          </p:nvGrpSpPr>
          <p:grpSpPr>
            <a:xfrm>
              <a:off x="12181106" y="30342454"/>
              <a:ext cx="7015057" cy="1918873"/>
              <a:chOff x="13919500" y="30068700"/>
              <a:chExt cx="7960800" cy="2267100"/>
            </a:xfrm>
          </p:grpSpPr>
          <p:sp>
            <p:nvSpPr>
              <p:cNvPr id="199" name="Google Shape;199;g2e6add8db8a_0_1218"/>
              <p:cNvSpPr/>
              <p:nvPr/>
            </p:nvSpPr>
            <p:spPr>
              <a:xfrm>
                <a:off x="13919500" y="30068700"/>
                <a:ext cx="7960800" cy="22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00" name="Google Shape;200;g2e6add8db8a_0_1218"/>
              <p:cNvPicPr preferRelativeResize="0"/>
              <p:nvPr/>
            </p:nvPicPr>
            <p:blipFill>
              <a:blip r:embed="rId9">
                <a:alphaModFix/>
              </a:blip>
              <a:stretch>
                <a:fillRect/>
              </a:stretch>
            </p:blipFill>
            <p:spPr>
              <a:xfrm>
                <a:off x="13971813" y="30129975"/>
                <a:ext cx="7850353" cy="2174400"/>
              </a:xfrm>
              <a:prstGeom prst="rect">
                <a:avLst/>
              </a:prstGeom>
              <a:noFill/>
              <a:ln>
                <a:noFill/>
              </a:ln>
            </p:spPr>
          </p:pic>
        </p:grpSp>
        <p:pic>
          <p:nvPicPr>
            <p:cNvPr id="201" name="Google Shape;201;g2e6add8db8a_0_1218"/>
            <p:cNvPicPr preferRelativeResize="0"/>
            <p:nvPr/>
          </p:nvPicPr>
          <p:blipFill>
            <a:blip r:embed="rId10">
              <a:alphaModFix/>
            </a:blip>
            <a:stretch>
              <a:fillRect/>
            </a:stretch>
          </p:blipFill>
          <p:spPr>
            <a:xfrm>
              <a:off x="25122888" y="30342325"/>
              <a:ext cx="5037150" cy="1919125"/>
            </a:xfrm>
            <a:prstGeom prst="rect">
              <a:avLst/>
            </a:prstGeom>
            <a:noFill/>
            <a:ln>
              <a:noFill/>
            </a:ln>
          </p:spPr>
        </p:pic>
        <p:grpSp>
          <p:nvGrpSpPr>
            <p:cNvPr id="202" name="Google Shape;202;g2e6add8db8a_0_1218"/>
            <p:cNvGrpSpPr/>
            <p:nvPr/>
          </p:nvGrpSpPr>
          <p:grpSpPr>
            <a:xfrm>
              <a:off x="30434131" y="29998464"/>
              <a:ext cx="3463162" cy="2660229"/>
              <a:chOff x="27498250" y="22300925"/>
              <a:chExt cx="5758500" cy="4563000"/>
            </a:xfrm>
          </p:grpSpPr>
          <p:sp>
            <p:nvSpPr>
              <p:cNvPr id="203" name="Google Shape;203;g2e6add8db8a_0_1218"/>
              <p:cNvSpPr/>
              <p:nvPr/>
            </p:nvSpPr>
            <p:spPr>
              <a:xfrm>
                <a:off x="27498250" y="22300925"/>
                <a:ext cx="5758500" cy="456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04" name="Google Shape;204;g2e6add8db8a_0_1218"/>
              <p:cNvPicPr preferRelativeResize="0"/>
              <p:nvPr/>
            </p:nvPicPr>
            <p:blipFill>
              <a:blip r:embed="rId11">
                <a:alphaModFix/>
              </a:blip>
              <a:stretch>
                <a:fillRect/>
              </a:stretch>
            </p:blipFill>
            <p:spPr>
              <a:xfrm>
                <a:off x="27515275" y="22349000"/>
                <a:ext cx="5715000" cy="4514850"/>
              </a:xfrm>
              <a:prstGeom prst="rect">
                <a:avLst/>
              </a:prstGeom>
              <a:noFill/>
              <a:ln>
                <a:noFill/>
              </a:ln>
            </p:spPr>
          </p:pic>
        </p:grpSp>
        <p:grpSp>
          <p:nvGrpSpPr>
            <p:cNvPr id="205" name="Google Shape;205;g2e6add8db8a_0_1218"/>
            <p:cNvGrpSpPr/>
            <p:nvPr/>
          </p:nvGrpSpPr>
          <p:grpSpPr>
            <a:xfrm>
              <a:off x="38473804" y="30369040"/>
              <a:ext cx="4862096" cy="1919056"/>
              <a:chOff x="27726025" y="27063425"/>
              <a:chExt cx="6253500" cy="2691900"/>
            </a:xfrm>
          </p:grpSpPr>
          <p:sp>
            <p:nvSpPr>
              <p:cNvPr id="206" name="Google Shape;206;g2e6add8db8a_0_1218"/>
              <p:cNvSpPr/>
              <p:nvPr/>
            </p:nvSpPr>
            <p:spPr>
              <a:xfrm>
                <a:off x="27726025" y="27063425"/>
                <a:ext cx="6253500" cy="26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07" name="Google Shape;207;g2e6add8db8a_0_1218"/>
              <p:cNvPicPr preferRelativeResize="0"/>
              <p:nvPr/>
            </p:nvPicPr>
            <p:blipFill rotWithShape="1">
              <a:blip r:embed="rId12">
                <a:alphaModFix/>
              </a:blip>
              <a:srcRect b="0" l="2257" r="0" t="0"/>
              <a:stretch/>
            </p:blipFill>
            <p:spPr>
              <a:xfrm>
                <a:off x="27829575" y="27103400"/>
                <a:ext cx="6107226" cy="2600325"/>
              </a:xfrm>
              <a:prstGeom prst="rect">
                <a:avLst/>
              </a:prstGeom>
              <a:noFill/>
              <a:ln>
                <a:noFill/>
              </a:ln>
            </p:spPr>
          </p:pic>
        </p:grpSp>
      </p:grpSp>
      <p:sp>
        <p:nvSpPr>
          <p:cNvPr id="208" name="Google Shape;208;g2e6add8db8a_0_1218"/>
          <p:cNvSpPr txBox="1"/>
          <p:nvPr/>
        </p:nvSpPr>
        <p:spPr>
          <a:xfrm>
            <a:off x="3135450" y="6123275"/>
            <a:ext cx="37620300" cy="221889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0000"/>
              <a:buFont typeface="Arial"/>
              <a:buNone/>
            </a:pPr>
            <a:r>
              <a:rPr b="1" lang="en-US" sz="10500">
                <a:solidFill>
                  <a:schemeClr val="dk1"/>
                </a:solidFill>
                <a:latin typeface="Times New Roman"/>
                <a:ea typeface="Times New Roman"/>
                <a:cs typeface="Times New Roman"/>
                <a:sym typeface="Times New Roman"/>
              </a:rPr>
              <a:t>Introduction</a:t>
            </a:r>
            <a:endParaRPr b="1" i="0" sz="10500" u="none" cap="none" strike="noStrike">
              <a:solidFill>
                <a:srgbClr val="000000"/>
              </a:solidFill>
              <a:latin typeface="Times New Roman"/>
              <a:ea typeface="Times New Roman"/>
              <a:cs typeface="Times New Roman"/>
              <a:sym typeface="Times New Roman"/>
            </a:endParaRPr>
          </a:p>
          <a:p>
            <a:pPr indent="457200" lvl="0" marL="114300" rtl="0" algn="l">
              <a:lnSpc>
                <a:spcPct val="107000"/>
              </a:lnSpc>
              <a:spcBef>
                <a:spcPts val="0"/>
              </a:spcBef>
              <a:spcAft>
                <a:spcPts val="0"/>
              </a:spcAft>
              <a:buClr>
                <a:schemeClr val="dk1"/>
              </a:buClr>
              <a:buSzPts val="1100"/>
              <a:buFont typeface="Arial"/>
              <a:buNone/>
            </a:pPr>
            <a:r>
              <a:rPr lang="en-US" sz="8000">
                <a:solidFill>
                  <a:schemeClr val="dk1"/>
                </a:solidFill>
                <a:latin typeface="Times New Roman"/>
                <a:ea typeface="Times New Roman"/>
                <a:cs typeface="Times New Roman"/>
                <a:sym typeface="Times New Roman"/>
              </a:rPr>
              <a:t>Tropical coral reefs, like those located along the coast of Florida, are among the richest and most diverse marine ecosystems on our planet. They are crucial in supporting the marine life which inhabits and surrounds the reef, and they have </a:t>
            </a:r>
            <a:r>
              <a:rPr lang="en-US" sz="80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5"/>
                  </a:ext>
                </a:extLst>
              </a:rPr>
              <a:t>an </a:t>
            </a:r>
            <a:r>
              <a:rPr lang="en-US" sz="8000">
                <a:solidFill>
                  <a:schemeClr val="dk1"/>
                </a:solidFill>
                <a:latin typeface="Times New Roman"/>
                <a:ea typeface="Times New Roman"/>
                <a:cs typeface="Times New Roman"/>
                <a:sym typeface="Times New Roman"/>
              </a:rPr>
              <a:t>interconnected relationship with many other facets of human existence, including food security, coastal protection, and economic development.</a:t>
            </a:r>
            <a:r>
              <a:rPr lang="en-US" sz="8600">
                <a:solidFill>
                  <a:schemeClr val="dk1"/>
                </a:solidFill>
                <a:latin typeface="Times New Roman"/>
                <a:ea typeface="Times New Roman"/>
                <a:cs typeface="Times New Roman"/>
                <a:sym typeface="Times New Roman"/>
              </a:rPr>
              <a:t> </a:t>
            </a:r>
            <a:endParaRPr sz="8600">
              <a:solidFill>
                <a:schemeClr val="dk1"/>
              </a:solidFill>
              <a:latin typeface="Times New Roman"/>
              <a:ea typeface="Times New Roman"/>
              <a:cs typeface="Times New Roman"/>
              <a:sym typeface="Times New Roman"/>
            </a:endParaRPr>
          </a:p>
          <a:p>
            <a:pPr indent="457200" lvl="0" marL="114300" rtl="0" algn="l">
              <a:lnSpc>
                <a:spcPct val="107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457200" lvl="0" marL="114300" rtl="0" algn="l">
              <a:lnSpc>
                <a:spcPct val="107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457200" lvl="0" marL="114300" rtl="0" algn="l">
              <a:lnSpc>
                <a:spcPct val="107000"/>
              </a:lnSpc>
              <a:spcBef>
                <a:spcPts val="0"/>
              </a:spcBef>
              <a:spcAft>
                <a:spcPts val="0"/>
              </a:spcAft>
              <a:buClr>
                <a:schemeClr val="dk1"/>
              </a:buClr>
              <a:buSzPts val="1100"/>
              <a:buFont typeface="Arial"/>
              <a:buNone/>
            </a:pPr>
            <a:r>
              <a:rPr lang="en-US" sz="80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6"/>
                  </a:ext>
                </a:extLst>
              </a:rPr>
              <a:t>Unfortunately, the increased impacts of climate change are altering the state of our coral reefs, leading to coral bleaching events. These events occur when the symbiotic algae, or zooxanthellae, are expelled from the coral’s tissue as a result of changes to their marine environment</a:t>
            </a:r>
            <a:r>
              <a:rPr baseline="30000" lang="en-US" sz="80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7"/>
                  </a:ext>
                </a:extLst>
              </a:rPr>
              <a:t>1</a:t>
            </a:r>
            <a:r>
              <a:rPr lang="en-US" sz="80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8"/>
                  </a:ext>
                </a:extLst>
              </a:rPr>
              <a:t>. Changes such as the </a:t>
            </a:r>
            <a:r>
              <a:rPr lang="en-US" sz="80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9"/>
                  </a:ext>
                </a:extLst>
              </a:rPr>
              <a:t>water</a:t>
            </a:r>
            <a:r>
              <a:rPr lang="en-US" sz="80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0"/>
                  </a:ext>
                </a:extLst>
              </a:rPr>
              <a:t> temperature or pH levels can lead to the gradual loss of vibrant coral reefs, leaving behind graveyards of white, ‘bleached’ coral skeletons</a:t>
            </a:r>
            <a:r>
              <a:rPr baseline="30000" lang="en-US" sz="80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1"/>
                  </a:ext>
                </a:extLst>
              </a:rPr>
              <a:t>1</a:t>
            </a:r>
            <a:r>
              <a:rPr lang="en-US" sz="80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2"/>
                  </a:ext>
                </a:extLst>
              </a:rPr>
              <a:t>. The loss of these coral reefs leaves many reef fish without a habitat and food resources, which in turn serve as prey for pelagic fish, illustrating how one tier of the food chain relies on the other. This trend of increasing frequency and severity of bleaching events along the coast of Florida has been occurring regularly over the past few decades, causing much concern for the long-term survival of the reefs and the interdependent trophic hierarchy</a:t>
            </a:r>
            <a:r>
              <a:rPr baseline="30000" lang="en-US" sz="80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3"/>
                  </a:ext>
                </a:extLst>
              </a:rPr>
              <a:t>2</a:t>
            </a:r>
            <a:r>
              <a:rPr lang="en-US" sz="80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4"/>
                  </a:ext>
                </a:extLst>
              </a:rPr>
              <a:t>.</a:t>
            </a:r>
            <a:endParaRPr sz="8000">
              <a:solidFill>
                <a:schemeClr val="dk1"/>
              </a:solidFill>
              <a:latin typeface="Times New Roman"/>
              <a:ea typeface="Times New Roman"/>
              <a:cs typeface="Times New Roman"/>
              <a:sym typeface="Times New Roman"/>
            </a:endParaRPr>
          </a:p>
        </p:txBody>
      </p:sp>
      <p:grpSp>
        <p:nvGrpSpPr>
          <p:cNvPr id="209" name="Google Shape;209;g2e6add8db8a_0_1218"/>
          <p:cNvGrpSpPr/>
          <p:nvPr/>
        </p:nvGrpSpPr>
        <p:grpSpPr>
          <a:xfrm>
            <a:off x="690600" y="386975"/>
            <a:ext cx="42510000" cy="4395300"/>
            <a:chOff x="690600" y="386975"/>
            <a:chExt cx="42510000" cy="4395300"/>
          </a:xfrm>
        </p:grpSpPr>
        <p:sp>
          <p:nvSpPr>
            <p:cNvPr id="210" name="Google Shape;210;g2e6add8db8a_0_1218"/>
            <p:cNvSpPr txBox="1"/>
            <p:nvPr/>
          </p:nvSpPr>
          <p:spPr>
            <a:xfrm>
              <a:off x="690600" y="386975"/>
              <a:ext cx="42510000" cy="4395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600"/>
                <a:buFont typeface="Arial"/>
                <a:buNone/>
              </a:pPr>
              <a:r>
                <a:rPr b="1" lang="en-US" sz="9500">
                  <a:solidFill>
                    <a:schemeClr val="dk1"/>
                  </a:solidFill>
                  <a:latin typeface="Times New Roman"/>
                  <a:ea typeface="Times New Roman"/>
                  <a:cs typeface="Times New Roman"/>
                  <a:sym typeface="Times New Roman"/>
                </a:rPr>
                <a:t>SOS: Combatting Coral Bleaching in Florida</a:t>
              </a:r>
              <a:endParaRPr b="1" sz="9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rPr b="1" lang="en-US" sz="4700">
                  <a:solidFill>
                    <a:schemeClr val="dk1"/>
                  </a:solidFill>
                  <a:latin typeface="Times New Roman"/>
                  <a:ea typeface="Times New Roman"/>
                  <a:cs typeface="Times New Roman"/>
                  <a:sym typeface="Times New Roman"/>
                </a:rPr>
                <a:t>Linking Coral Bleaching Severity with Reef and Pelagic Fish Population Declines in Florida (1987-2018)</a:t>
              </a:r>
              <a:endParaRPr b="1" sz="47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t/>
              </a:r>
              <a:endParaRPr b="1" sz="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000"/>
                <a:buFont typeface="Arial"/>
                <a:buNone/>
              </a:pPr>
              <a:r>
                <a:rPr lang="en-US" sz="4400">
                  <a:solidFill>
                    <a:schemeClr val="dk1"/>
                  </a:solidFill>
                  <a:latin typeface="Times New Roman"/>
                  <a:ea typeface="Times New Roman"/>
                  <a:cs typeface="Times New Roman"/>
                  <a:sym typeface="Times New Roman"/>
                </a:rPr>
                <a:t>Moanna Blaksteen</a:t>
              </a:r>
              <a:r>
                <a:rPr i="0" lang="en-US" sz="4400" u="none" cap="none" strike="noStrike">
                  <a:solidFill>
                    <a:schemeClr val="dk1"/>
                  </a:solidFill>
                  <a:latin typeface="Times New Roman"/>
                  <a:ea typeface="Times New Roman"/>
                  <a:cs typeface="Times New Roman"/>
                  <a:sym typeface="Times New Roman"/>
                </a:rPr>
                <a:t>, </a:t>
              </a:r>
              <a:r>
                <a:rPr lang="en-US" sz="4400">
                  <a:solidFill>
                    <a:schemeClr val="dk1"/>
                  </a:solidFill>
                  <a:latin typeface="Times New Roman"/>
                  <a:ea typeface="Times New Roman"/>
                  <a:cs typeface="Times New Roman"/>
                  <a:sym typeface="Times New Roman"/>
                </a:rPr>
                <a:t>moanna.blaksteen@student.chaminade.edu, Chaminade University of Honolulu</a:t>
              </a:r>
              <a:endParaRPr sz="4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sz="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Project Lead: Dr. Kelly Gaither, Texas Advanced Computing Center</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Mentor(s): Kahoalii Keahi-Wood, Chaminade </a:t>
              </a:r>
              <a:r>
                <a:rPr lang="en-US" sz="3200">
                  <a:solidFill>
                    <a:schemeClr val="dk1"/>
                  </a:solidFill>
                  <a:latin typeface="Times New Roman"/>
                  <a:ea typeface="Times New Roman"/>
                  <a:cs typeface="Times New Roman"/>
                  <a:sym typeface="Times New Roman"/>
                </a:rPr>
                <a:t>University</a:t>
              </a:r>
              <a:r>
                <a:rPr lang="en-US" sz="3200">
                  <a:solidFill>
                    <a:schemeClr val="dk1"/>
                  </a:solidFill>
                  <a:latin typeface="Times New Roman"/>
                  <a:ea typeface="Times New Roman"/>
                  <a:cs typeface="Times New Roman"/>
                  <a:sym typeface="Times New Roman"/>
                </a:rPr>
                <a:t> of Honolulu &amp; Alexis-Rachelle Ramelb, Chaminade University of Honolulu</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t/>
              </a:r>
              <a:endParaRPr sz="3500">
                <a:solidFill>
                  <a:schemeClr val="dk1"/>
                </a:solidFill>
                <a:latin typeface="Times New Roman"/>
                <a:ea typeface="Times New Roman"/>
                <a:cs typeface="Times New Roman"/>
                <a:sym typeface="Times New Roman"/>
              </a:endParaRPr>
            </a:p>
          </p:txBody>
        </p:sp>
        <p:pic>
          <p:nvPicPr>
            <p:cNvPr id="211" name="Google Shape;211;g2e6add8db8a_0_1218"/>
            <p:cNvPicPr preferRelativeResize="0"/>
            <p:nvPr/>
          </p:nvPicPr>
          <p:blipFill rotWithShape="1">
            <a:blip r:embed="rId13">
              <a:alphaModFix/>
            </a:blip>
            <a:srcRect b="0" l="0" r="0" t="0"/>
            <a:stretch/>
          </p:blipFill>
          <p:spPr>
            <a:xfrm>
              <a:off x="1152725" y="1163650"/>
              <a:ext cx="7108425" cy="2841944"/>
            </a:xfrm>
            <a:prstGeom prst="rect">
              <a:avLst/>
            </a:prstGeom>
            <a:noFill/>
            <a:ln>
              <a:noFill/>
            </a:ln>
          </p:spPr>
        </p:pic>
        <p:grpSp>
          <p:nvGrpSpPr>
            <p:cNvPr id="212" name="Google Shape;212;g2e6add8db8a_0_1218"/>
            <p:cNvGrpSpPr/>
            <p:nvPr/>
          </p:nvGrpSpPr>
          <p:grpSpPr>
            <a:xfrm>
              <a:off x="35719927" y="1480516"/>
              <a:ext cx="7021716" cy="2208220"/>
              <a:chOff x="34931901" y="5611475"/>
              <a:chExt cx="7679882" cy="2501949"/>
            </a:xfrm>
          </p:grpSpPr>
          <p:pic>
            <p:nvPicPr>
              <p:cNvPr id="213" name="Google Shape;213;g2e6add8db8a_0_1218"/>
              <p:cNvPicPr preferRelativeResize="0"/>
              <p:nvPr/>
            </p:nvPicPr>
            <p:blipFill>
              <a:blip r:embed="rId14">
                <a:alphaModFix/>
              </a:blip>
              <a:stretch>
                <a:fillRect/>
              </a:stretch>
            </p:blipFill>
            <p:spPr>
              <a:xfrm>
                <a:off x="37476813" y="5611709"/>
                <a:ext cx="2488607" cy="2501565"/>
              </a:xfrm>
              <a:prstGeom prst="rect">
                <a:avLst/>
              </a:prstGeom>
              <a:noFill/>
              <a:ln>
                <a:noFill/>
              </a:ln>
            </p:spPr>
          </p:pic>
          <p:pic>
            <p:nvPicPr>
              <p:cNvPr id="214" name="Google Shape;214;g2e6add8db8a_0_1218"/>
              <p:cNvPicPr preferRelativeResize="0"/>
              <p:nvPr/>
            </p:nvPicPr>
            <p:blipFill>
              <a:blip r:embed="rId15">
                <a:alphaModFix/>
              </a:blip>
              <a:stretch>
                <a:fillRect/>
              </a:stretch>
            </p:blipFill>
            <p:spPr>
              <a:xfrm>
                <a:off x="40123176" y="5611706"/>
                <a:ext cx="2488607" cy="2501565"/>
              </a:xfrm>
              <a:prstGeom prst="rect">
                <a:avLst/>
              </a:prstGeom>
              <a:noFill/>
              <a:ln>
                <a:noFill/>
              </a:ln>
            </p:spPr>
          </p:pic>
          <p:pic>
            <p:nvPicPr>
              <p:cNvPr id="215" name="Google Shape;215;g2e6add8db8a_0_1218"/>
              <p:cNvPicPr preferRelativeResize="0"/>
              <p:nvPr/>
            </p:nvPicPr>
            <p:blipFill>
              <a:blip r:embed="rId16">
                <a:alphaModFix/>
              </a:blip>
              <a:stretch>
                <a:fillRect/>
              </a:stretch>
            </p:blipFill>
            <p:spPr>
              <a:xfrm>
                <a:off x="34931901" y="5611475"/>
                <a:ext cx="2387172" cy="2501949"/>
              </a:xfrm>
              <a:prstGeom prst="rect">
                <a:avLst/>
              </a:prstGeom>
              <a:noFill/>
              <a:ln>
                <a:noFill/>
              </a:ln>
            </p:spPr>
          </p:pic>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19" name="Shape 219"/>
        <p:cNvGrpSpPr/>
        <p:nvPr/>
      </p:nvGrpSpPr>
      <p:grpSpPr>
        <a:xfrm>
          <a:off x="0" y="0"/>
          <a:ext cx="0" cy="0"/>
          <a:chOff x="0" y="0"/>
          <a:chExt cx="0" cy="0"/>
        </a:xfrm>
      </p:grpSpPr>
      <p:pic>
        <p:nvPicPr>
          <p:cNvPr id="220" name="Google Shape;220;g2e6add8db8a_0_1145"/>
          <p:cNvPicPr preferRelativeResize="0"/>
          <p:nvPr/>
        </p:nvPicPr>
        <p:blipFill>
          <a:blip r:embed="rId3">
            <a:alphaModFix amt="61000"/>
          </a:blip>
          <a:stretch>
            <a:fillRect/>
          </a:stretch>
        </p:blipFill>
        <p:spPr>
          <a:xfrm>
            <a:off x="-242450" y="-190250"/>
            <a:ext cx="44376100" cy="33298900"/>
          </a:xfrm>
          <a:prstGeom prst="rect">
            <a:avLst/>
          </a:prstGeom>
          <a:noFill/>
          <a:ln>
            <a:noFill/>
          </a:ln>
        </p:spPr>
      </p:pic>
      <p:grpSp>
        <p:nvGrpSpPr>
          <p:cNvPr id="221" name="Google Shape;221;g2e6add8db8a_0_1145"/>
          <p:cNvGrpSpPr/>
          <p:nvPr/>
        </p:nvGrpSpPr>
        <p:grpSpPr>
          <a:xfrm>
            <a:off x="343063" y="30112164"/>
            <a:ext cx="42992838" cy="2660229"/>
            <a:chOff x="343063" y="29998464"/>
            <a:chExt cx="42992838" cy="2660229"/>
          </a:xfrm>
        </p:grpSpPr>
        <p:grpSp>
          <p:nvGrpSpPr>
            <p:cNvPr id="222" name="Google Shape;222;g2e6add8db8a_0_1145"/>
            <p:cNvGrpSpPr/>
            <p:nvPr/>
          </p:nvGrpSpPr>
          <p:grpSpPr>
            <a:xfrm>
              <a:off x="19470270" y="30324092"/>
              <a:ext cx="5378517" cy="1958354"/>
              <a:chOff x="23373425" y="29783325"/>
              <a:chExt cx="6749300" cy="2790473"/>
            </a:xfrm>
          </p:grpSpPr>
          <p:sp>
            <p:nvSpPr>
              <p:cNvPr id="223" name="Google Shape;223;g2e6add8db8a_0_1145"/>
              <p:cNvSpPr txBox="1"/>
              <p:nvPr/>
            </p:nvSpPr>
            <p:spPr>
              <a:xfrm>
                <a:off x="23373425" y="29783325"/>
                <a:ext cx="6732600" cy="277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224" name="Google Shape;224;g2e6add8db8a_0_1145"/>
              <p:cNvPicPr preferRelativeResize="0"/>
              <p:nvPr/>
            </p:nvPicPr>
            <p:blipFill rotWithShape="1">
              <a:blip r:embed="rId4">
                <a:alphaModFix/>
              </a:blip>
              <a:srcRect b="32065" l="9324" r="6817" t="33880"/>
              <a:stretch/>
            </p:blipFill>
            <p:spPr>
              <a:xfrm>
                <a:off x="23552725" y="29905624"/>
                <a:ext cx="6570000" cy="2668174"/>
              </a:xfrm>
              <a:prstGeom prst="rect">
                <a:avLst/>
              </a:prstGeom>
              <a:noFill/>
              <a:ln>
                <a:noFill/>
              </a:ln>
            </p:spPr>
          </p:pic>
        </p:grpSp>
        <p:grpSp>
          <p:nvGrpSpPr>
            <p:cNvPr id="225" name="Google Shape;225;g2e6add8db8a_0_1145"/>
            <p:cNvGrpSpPr/>
            <p:nvPr/>
          </p:nvGrpSpPr>
          <p:grpSpPr>
            <a:xfrm>
              <a:off x="34171375" y="30324075"/>
              <a:ext cx="4028350" cy="1958399"/>
              <a:chOff x="36422913" y="29383911"/>
              <a:chExt cx="5840728" cy="3282600"/>
            </a:xfrm>
          </p:grpSpPr>
          <p:sp>
            <p:nvSpPr>
              <p:cNvPr id="226" name="Google Shape;226;g2e6add8db8a_0_1145"/>
              <p:cNvSpPr txBox="1"/>
              <p:nvPr/>
            </p:nvSpPr>
            <p:spPr>
              <a:xfrm>
                <a:off x="36422927" y="29383911"/>
                <a:ext cx="5840700" cy="3282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227" name="Google Shape;227;g2e6add8db8a_0_1145"/>
              <p:cNvPicPr preferRelativeResize="0"/>
              <p:nvPr/>
            </p:nvPicPr>
            <p:blipFill rotWithShape="1">
              <a:blip r:embed="rId5">
                <a:alphaModFix/>
              </a:blip>
              <a:srcRect b="0" l="0" r="3818" t="0"/>
              <a:stretch/>
            </p:blipFill>
            <p:spPr>
              <a:xfrm>
                <a:off x="36422913" y="29645268"/>
                <a:ext cx="5840728" cy="2759890"/>
              </a:xfrm>
              <a:prstGeom prst="rect">
                <a:avLst/>
              </a:prstGeom>
              <a:noFill/>
              <a:ln>
                <a:noFill/>
              </a:ln>
            </p:spPr>
          </p:pic>
        </p:grpSp>
        <p:grpSp>
          <p:nvGrpSpPr>
            <p:cNvPr id="228" name="Google Shape;228;g2e6add8db8a_0_1145"/>
            <p:cNvGrpSpPr/>
            <p:nvPr/>
          </p:nvGrpSpPr>
          <p:grpSpPr>
            <a:xfrm>
              <a:off x="3719728" y="30099105"/>
              <a:ext cx="2658182" cy="2405638"/>
              <a:chOff x="4680750" y="29796075"/>
              <a:chExt cx="2873400" cy="2842200"/>
            </a:xfrm>
          </p:grpSpPr>
          <p:sp>
            <p:nvSpPr>
              <p:cNvPr id="229" name="Google Shape;229;g2e6add8db8a_0_1145"/>
              <p:cNvSpPr/>
              <p:nvPr/>
            </p:nvSpPr>
            <p:spPr>
              <a:xfrm>
                <a:off x="4680750" y="29796075"/>
                <a:ext cx="2873400" cy="284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30" name="Google Shape;230;g2e6add8db8a_0_1145"/>
              <p:cNvPicPr preferRelativeResize="0"/>
              <p:nvPr/>
            </p:nvPicPr>
            <p:blipFill>
              <a:blip r:embed="rId6">
                <a:alphaModFix/>
              </a:blip>
              <a:stretch>
                <a:fillRect/>
              </a:stretch>
            </p:blipFill>
            <p:spPr>
              <a:xfrm>
                <a:off x="4680750" y="29796075"/>
                <a:ext cx="2766993" cy="2780825"/>
              </a:xfrm>
              <a:prstGeom prst="rect">
                <a:avLst/>
              </a:prstGeom>
              <a:noFill/>
              <a:ln>
                <a:noFill/>
              </a:ln>
            </p:spPr>
          </p:pic>
        </p:grpSp>
        <p:pic>
          <p:nvPicPr>
            <p:cNvPr id="231" name="Google Shape;231;g2e6add8db8a_0_1145"/>
            <p:cNvPicPr preferRelativeResize="0"/>
            <p:nvPr/>
          </p:nvPicPr>
          <p:blipFill rotWithShape="1">
            <a:blip r:embed="rId7">
              <a:alphaModFix/>
            </a:blip>
            <a:srcRect b="0" l="13635" r="13605" t="0"/>
            <a:stretch/>
          </p:blipFill>
          <p:spPr>
            <a:xfrm>
              <a:off x="343063" y="30100390"/>
              <a:ext cx="3102498" cy="2405760"/>
            </a:xfrm>
            <a:prstGeom prst="rect">
              <a:avLst/>
            </a:prstGeom>
            <a:noFill/>
            <a:ln>
              <a:noFill/>
            </a:ln>
          </p:spPr>
        </p:pic>
        <p:grpSp>
          <p:nvGrpSpPr>
            <p:cNvPr id="232" name="Google Shape;232;g2e6add8db8a_0_1145"/>
            <p:cNvGrpSpPr/>
            <p:nvPr/>
          </p:nvGrpSpPr>
          <p:grpSpPr>
            <a:xfrm>
              <a:off x="6652213" y="30408368"/>
              <a:ext cx="5254802" cy="1840412"/>
              <a:chOff x="7760525" y="26638775"/>
              <a:chExt cx="6089700" cy="2174400"/>
            </a:xfrm>
          </p:grpSpPr>
          <p:sp>
            <p:nvSpPr>
              <p:cNvPr id="233" name="Google Shape;233;g2e6add8db8a_0_1145"/>
              <p:cNvSpPr/>
              <p:nvPr/>
            </p:nvSpPr>
            <p:spPr>
              <a:xfrm>
                <a:off x="7760525" y="26638775"/>
                <a:ext cx="6089700" cy="21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34" name="Google Shape;234;g2e6add8db8a_0_1145"/>
              <p:cNvPicPr preferRelativeResize="0"/>
              <p:nvPr/>
            </p:nvPicPr>
            <p:blipFill>
              <a:blip r:embed="rId8">
                <a:alphaModFix/>
              </a:blip>
              <a:stretch>
                <a:fillRect/>
              </a:stretch>
            </p:blipFill>
            <p:spPr>
              <a:xfrm>
                <a:off x="7827475" y="26713100"/>
                <a:ext cx="5943600" cy="1981200"/>
              </a:xfrm>
              <a:prstGeom prst="rect">
                <a:avLst/>
              </a:prstGeom>
              <a:noFill/>
              <a:ln>
                <a:noFill/>
              </a:ln>
            </p:spPr>
          </p:pic>
        </p:grpSp>
        <p:grpSp>
          <p:nvGrpSpPr>
            <p:cNvPr id="235" name="Google Shape;235;g2e6add8db8a_0_1145"/>
            <p:cNvGrpSpPr/>
            <p:nvPr/>
          </p:nvGrpSpPr>
          <p:grpSpPr>
            <a:xfrm>
              <a:off x="12181106" y="30342454"/>
              <a:ext cx="7015057" cy="1918873"/>
              <a:chOff x="13919500" y="30068700"/>
              <a:chExt cx="7960800" cy="2267100"/>
            </a:xfrm>
          </p:grpSpPr>
          <p:sp>
            <p:nvSpPr>
              <p:cNvPr id="236" name="Google Shape;236;g2e6add8db8a_0_1145"/>
              <p:cNvSpPr/>
              <p:nvPr/>
            </p:nvSpPr>
            <p:spPr>
              <a:xfrm>
                <a:off x="13919500" y="30068700"/>
                <a:ext cx="7960800" cy="22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37" name="Google Shape;237;g2e6add8db8a_0_1145"/>
              <p:cNvPicPr preferRelativeResize="0"/>
              <p:nvPr/>
            </p:nvPicPr>
            <p:blipFill>
              <a:blip r:embed="rId9">
                <a:alphaModFix/>
              </a:blip>
              <a:stretch>
                <a:fillRect/>
              </a:stretch>
            </p:blipFill>
            <p:spPr>
              <a:xfrm>
                <a:off x="13971813" y="30129975"/>
                <a:ext cx="7850353" cy="2174400"/>
              </a:xfrm>
              <a:prstGeom prst="rect">
                <a:avLst/>
              </a:prstGeom>
              <a:noFill/>
              <a:ln>
                <a:noFill/>
              </a:ln>
            </p:spPr>
          </p:pic>
        </p:grpSp>
        <p:pic>
          <p:nvPicPr>
            <p:cNvPr id="238" name="Google Shape;238;g2e6add8db8a_0_1145"/>
            <p:cNvPicPr preferRelativeResize="0"/>
            <p:nvPr/>
          </p:nvPicPr>
          <p:blipFill>
            <a:blip r:embed="rId10">
              <a:alphaModFix/>
            </a:blip>
            <a:stretch>
              <a:fillRect/>
            </a:stretch>
          </p:blipFill>
          <p:spPr>
            <a:xfrm>
              <a:off x="25122888" y="30342325"/>
              <a:ext cx="5037150" cy="1919125"/>
            </a:xfrm>
            <a:prstGeom prst="rect">
              <a:avLst/>
            </a:prstGeom>
            <a:noFill/>
            <a:ln>
              <a:noFill/>
            </a:ln>
          </p:spPr>
        </p:pic>
        <p:grpSp>
          <p:nvGrpSpPr>
            <p:cNvPr id="239" name="Google Shape;239;g2e6add8db8a_0_1145"/>
            <p:cNvGrpSpPr/>
            <p:nvPr/>
          </p:nvGrpSpPr>
          <p:grpSpPr>
            <a:xfrm>
              <a:off x="30434131" y="29998464"/>
              <a:ext cx="3463162" cy="2660229"/>
              <a:chOff x="27498250" y="22300925"/>
              <a:chExt cx="5758500" cy="4563000"/>
            </a:xfrm>
          </p:grpSpPr>
          <p:sp>
            <p:nvSpPr>
              <p:cNvPr id="240" name="Google Shape;240;g2e6add8db8a_0_1145"/>
              <p:cNvSpPr/>
              <p:nvPr/>
            </p:nvSpPr>
            <p:spPr>
              <a:xfrm>
                <a:off x="27498250" y="22300925"/>
                <a:ext cx="5758500" cy="456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41" name="Google Shape;241;g2e6add8db8a_0_1145"/>
              <p:cNvPicPr preferRelativeResize="0"/>
              <p:nvPr/>
            </p:nvPicPr>
            <p:blipFill>
              <a:blip r:embed="rId11">
                <a:alphaModFix/>
              </a:blip>
              <a:stretch>
                <a:fillRect/>
              </a:stretch>
            </p:blipFill>
            <p:spPr>
              <a:xfrm>
                <a:off x="27515275" y="22349000"/>
                <a:ext cx="5715000" cy="4514850"/>
              </a:xfrm>
              <a:prstGeom prst="rect">
                <a:avLst/>
              </a:prstGeom>
              <a:noFill/>
              <a:ln>
                <a:noFill/>
              </a:ln>
            </p:spPr>
          </p:pic>
        </p:grpSp>
        <p:grpSp>
          <p:nvGrpSpPr>
            <p:cNvPr id="242" name="Google Shape;242;g2e6add8db8a_0_1145"/>
            <p:cNvGrpSpPr/>
            <p:nvPr/>
          </p:nvGrpSpPr>
          <p:grpSpPr>
            <a:xfrm>
              <a:off x="38473804" y="30369040"/>
              <a:ext cx="4862096" cy="1919056"/>
              <a:chOff x="27726025" y="27063425"/>
              <a:chExt cx="6253500" cy="2691900"/>
            </a:xfrm>
          </p:grpSpPr>
          <p:sp>
            <p:nvSpPr>
              <p:cNvPr id="243" name="Google Shape;243;g2e6add8db8a_0_1145"/>
              <p:cNvSpPr/>
              <p:nvPr/>
            </p:nvSpPr>
            <p:spPr>
              <a:xfrm>
                <a:off x="27726025" y="27063425"/>
                <a:ext cx="6253500" cy="26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44" name="Google Shape;244;g2e6add8db8a_0_1145"/>
              <p:cNvPicPr preferRelativeResize="0"/>
              <p:nvPr/>
            </p:nvPicPr>
            <p:blipFill rotWithShape="1">
              <a:blip r:embed="rId12">
                <a:alphaModFix/>
              </a:blip>
              <a:srcRect b="0" l="2257" r="0" t="0"/>
              <a:stretch/>
            </p:blipFill>
            <p:spPr>
              <a:xfrm>
                <a:off x="27829575" y="27103400"/>
                <a:ext cx="6107226" cy="2600325"/>
              </a:xfrm>
              <a:prstGeom prst="rect">
                <a:avLst/>
              </a:prstGeom>
              <a:noFill/>
              <a:ln>
                <a:noFill/>
              </a:ln>
            </p:spPr>
          </p:pic>
        </p:grpSp>
      </p:grpSp>
      <p:sp>
        <p:nvSpPr>
          <p:cNvPr id="245" name="Google Shape;245;g2e6add8db8a_0_1145"/>
          <p:cNvSpPr txBox="1"/>
          <p:nvPr/>
        </p:nvSpPr>
        <p:spPr>
          <a:xfrm>
            <a:off x="3135450" y="6123275"/>
            <a:ext cx="37620300" cy="59145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i="0" lang="en-US" sz="10500" u="none" cap="none" strike="noStrike">
                <a:solidFill>
                  <a:schemeClr val="dk1"/>
                </a:solidFill>
                <a:latin typeface="Times New Roman"/>
                <a:ea typeface="Times New Roman"/>
                <a:cs typeface="Times New Roman"/>
                <a:sym typeface="Times New Roman"/>
              </a:rPr>
              <a:t>Research Question</a:t>
            </a:r>
            <a:endParaRPr b="1" sz="10500">
              <a:solidFill>
                <a:schemeClr val="dk1"/>
              </a:solidFill>
              <a:latin typeface="Times New Roman"/>
              <a:ea typeface="Times New Roman"/>
              <a:cs typeface="Times New Roman"/>
              <a:sym typeface="Times New Roman"/>
            </a:endParaRPr>
          </a:p>
          <a:p>
            <a:pPr indent="0" lvl="0" marL="400050" marR="0" rtl="0" algn="l">
              <a:lnSpc>
                <a:spcPct val="100000"/>
              </a:lnSpc>
              <a:spcBef>
                <a:spcPts val="0"/>
              </a:spcBef>
              <a:spcAft>
                <a:spcPts val="0"/>
              </a:spcAft>
              <a:buClr>
                <a:srgbClr val="000000"/>
              </a:buClr>
              <a:buSzPts val="10000"/>
              <a:buFont typeface="Arial"/>
              <a:buNone/>
            </a:pPr>
            <a:r>
              <a:rPr lang="en-US" sz="8100">
                <a:solidFill>
                  <a:schemeClr val="dk1"/>
                </a:solidFill>
                <a:latin typeface="Times New Roman"/>
                <a:ea typeface="Times New Roman"/>
                <a:cs typeface="Times New Roman"/>
                <a:sym typeface="Times New Roman"/>
              </a:rPr>
              <a:t>How have coral bleaching events along the southern coast of Florida from 1987 to 2018 impacted the trophic hierarchy within affected marine ecosystems, and what are the implications on human health?</a:t>
            </a:r>
            <a:endParaRPr sz="8100">
              <a:solidFill>
                <a:schemeClr val="dk1"/>
              </a:solidFill>
              <a:latin typeface="Times New Roman"/>
              <a:ea typeface="Times New Roman"/>
              <a:cs typeface="Times New Roman"/>
              <a:sym typeface="Times New Roman"/>
            </a:endParaRPr>
          </a:p>
        </p:txBody>
      </p:sp>
      <p:sp>
        <p:nvSpPr>
          <p:cNvPr id="246" name="Google Shape;246;g2e6add8db8a_0_1145"/>
          <p:cNvSpPr txBox="1"/>
          <p:nvPr/>
        </p:nvSpPr>
        <p:spPr>
          <a:xfrm>
            <a:off x="3135450" y="13821625"/>
            <a:ext cx="37620300" cy="141798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i="0" lang="en-US" sz="10500" u="none" cap="none" strike="noStrike">
                <a:solidFill>
                  <a:schemeClr val="dk1"/>
                </a:solidFill>
                <a:latin typeface="Times New Roman"/>
                <a:ea typeface="Times New Roman"/>
                <a:cs typeface="Times New Roman"/>
                <a:sym typeface="Times New Roman"/>
              </a:rPr>
              <a:t>Methods</a:t>
            </a:r>
            <a:endParaRPr b="1" sz="10500">
              <a:latin typeface="Times New Roman"/>
              <a:ea typeface="Times New Roman"/>
              <a:cs typeface="Times New Roman"/>
              <a:sym typeface="Times New Roman"/>
            </a:endParaRPr>
          </a:p>
          <a:p>
            <a:pPr indent="-723900" lvl="0" marL="1200150" rtl="0" algn="l">
              <a:lnSpc>
                <a:spcPct val="102000"/>
              </a:lnSpc>
              <a:spcBef>
                <a:spcPts val="0"/>
              </a:spcBef>
              <a:spcAft>
                <a:spcPts val="0"/>
              </a:spcAft>
              <a:buClr>
                <a:schemeClr val="dk1"/>
              </a:buClr>
              <a:buSzPts val="7800"/>
              <a:buFont typeface="Times New Roman"/>
              <a:buChar char="●"/>
            </a:pPr>
            <a:r>
              <a:rPr lang="en-US" sz="7800">
                <a:solidFill>
                  <a:schemeClr val="dk1"/>
                </a:solidFill>
                <a:latin typeface="Times New Roman"/>
                <a:ea typeface="Times New Roman"/>
                <a:cs typeface="Times New Roman"/>
                <a:sym typeface="Times New Roman"/>
              </a:rPr>
              <a:t>Florida coral bleaching data was taken from the ‘Global Bleaching and Environmental Data’ public dataset from the Biological and Chemical Oceanography Data Management Office</a:t>
            </a:r>
            <a:r>
              <a:rPr baseline="30000" lang="en-US" sz="7800">
                <a:solidFill>
                  <a:schemeClr val="dk1"/>
                </a:solidFill>
                <a:latin typeface="Times New Roman"/>
                <a:ea typeface="Times New Roman"/>
                <a:cs typeface="Times New Roman"/>
                <a:sym typeface="Times New Roman"/>
              </a:rPr>
              <a:t>3</a:t>
            </a:r>
            <a:endParaRPr baseline="30000" sz="7800">
              <a:solidFill>
                <a:schemeClr val="dk1"/>
              </a:solidFill>
              <a:latin typeface="Times New Roman"/>
              <a:ea typeface="Times New Roman"/>
              <a:cs typeface="Times New Roman"/>
              <a:sym typeface="Times New Roman"/>
            </a:endParaRPr>
          </a:p>
          <a:p>
            <a:pPr indent="-723900" lvl="0" marL="1200150" rtl="0" algn="l">
              <a:lnSpc>
                <a:spcPct val="102000"/>
              </a:lnSpc>
              <a:spcBef>
                <a:spcPts val="0"/>
              </a:spcBef>
              <a:spcAft>
                <a:spcPts val="0"/>
              </a:spcAft>
              <a:buClr>
                <a:schemeClr val="dk1"/>
              </a:buClr>
              <a:buSzPts val="7800"/>
              <a:buFont typeface="Times New Roman"/>
              <a:buChar char="●"/>
            </a:pPr>
            <a:r>
              <a:rPr lang="en-US" sz="7800">
                <a:solidFill>
                  <a:schemeClr val="dk1"/>
                </a:solidFill>
                <a:latin typeface="Times New Roman"/>
                <a:ea typeface="Times New Roman"/>
                <a:cs typeface="Times New Roman"/>
                <a:sym typeface="Times New Roman"/>
              </a:rPr>
              <a:t>Reef and Pelagic fish population data was measured based on total catch, public datasets collected from the NOAA Fisheries Service</a:t>
            </a:r>
            <a:r>
              <a:rPr baseline="30000" lang="en-US" sz="7800">
                <a:solidFill>
                  <a:schemeClr val="dk1"/>
                </a:solidFill>
                <a:latin typeface="Times New Roman"/>
                <a:ea typeface="Times New Roman"/>
                <a:cs typeface="Times New Roman"/>
                <a:sym typeface="Times New Roman"/>
              </a:rPr>
              <a:t>4</a:t>
            </a:r>
            <a:endParaRPr sz="7800">
              <a:solidFill>
                <a:schemeClr val="dk1"/>
              </a:solidFill>
              <a:latin typeface="Times New Roman"/>
              <a:ea typeface="Times New Roman"/>
              <a:cs typeface="Times New Roman"/>
              <a:sym typeface="Times New Roman"/>
            </a:endParaRPr>
          </a:p>
          <a:p>
            <a:pPr indent="-723900" lvl="0" marL="1200150" rtl="0" algn="l">
              <a:lnSpc>
                <a:spcPct val="102000"/>
              </a:lnSpc>
              <a:spcBef>
                <a:spcPts val="0"/>
              </a:spcBef>
              <a:spcAft>
                <a:spcPts val="0"/>
              </a:spcAft>
              <a:buClr>
                <a:schemeClr val="dk1"/>
              </a:buClr>
              <a:buSzPts val="7800"/>
              <a:buFont typeface="Times New Roman"/>
              <a:buChar char="●"/>
            </a:pPr>
            <a:r>
              <a:rPr lang="en-US" sz="7800">
                <a:solidFill>
                  <a:schemeClr val="dk1"/>
                </a:solidFill>
                <a:latin typeface="Times New Roman"/>
                <a:ea typeface="Times New Roman"/>
                <a:cs typeface="Times New Roman"/>
                <a:sym typeface="Times New Roman"/>
              </a:rPr>
              <a:t>Data was curated using R Studio, TACC Analysis Portal, Lonestar6 and Frontera </a:t>
            </a:r>
            <a:r>
              <a:rPr lang="en-US" sz="78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5"/>
                  </a:ext>
                </a:extLst>
              </a:rPr>
              <a:t>Supercomputer</a:t>
            </a:r>
            <a:r>
              <a:rPr lang="en-US" sz="7800">
                <a:solidFill>
                  <a:schemeClr val="dk1"/>
                </a:solidFill>
                <a:latin typeface="Times New Roman"/>
                <a:ea typeface="Times New Roman"/>
                <a:cs typeface="Times New Roman"/>
                <a:sym typeface="Times New Roman"/>
              </a:rPr>
              <a:t>s, and Microsoft Excel</a:t>
            </a:r>
            <a:endParaRPr sz="7800">
              <a:solidFill>
                <a:schemeClr val="dk1"/>
              </a:solidFill>
              <a:latin typeface="Times New Roman"/>
              <a:ea typeface="Times New Roman"/>
              <a:cs typeface="Times New Roman"/>
              <a:sym typeface="Times New Roman"/>
            </a:endParaRPr>
          </a:p>
          <a:p>
            <a:pPr indent="-723900" lvl="0" marL="1200150" rtl="0" algn="l">
              <a:lnSpc>
                <a:spcPct val="102000"/>
              </a:lnSpc>
              <a:spcBef>
                <a:spcPts val="0"/>
              </a:spcBef>
              <a:spcAft>
                <a:spcPts val="0"/>
              </a:spcAft>
              <a:buClr>
                <a:schemeClr val="dk1"/>
              </a:buClr>
              <a:buSzPts val="7800"/>
              <a:buFont typeface="Times New Roman"/>
              <a:buChar char="●"/>
            </a:pPr>
            <a:r>
              <a:rPr lang="en-US" sz="7800">
                <a:solidFill>
                  <a:schemeClr val="dk1"/>
                </a:solidFill>
                <a:latin typeface="Times New Roman"/>
                <a:ea typeface="Times New Roman"/>
                <a:cs typeface="Times New Roman"/>
                <a:sym typeface="Times New Roman"/>
              </a:rPr>
              <a:t>Statistical analysis was used to determine correlations or lack thereof between rates of coral bleaching in reefs along the coast of Florida between the years of 1987-2018 and the total catch populations of Florida-local marine fish</a:t>
            </a:r>
            <a:endParaRPr sz="7800">
              <a:latin typeface="Times New Roman"/>
              <a:ea typeface="Times New Roman"/>
              <a:cs typeface="Times New Roman"/>
              <a:sym typeface="Times New Roman"/>
            </a:endParaRPr>
          </a:p>
        </p:txBody>
      </p:sp>
      <p:grpSp>
        <p:nvGrpSpPr>
          <p:cNvPr id="247" name="Google Shape;247;g2e6add8db8a_0_1145"/>
          <p:cNvGrpSpPr/>
          <p:nvPr/>
        </p:nvGrpSpPr>
        <p:grpSpPr>
          <a:xfrm>
            <a:off x="690600" y="386975"/>
            <a:ext cx="42510000" cy="4395300"/>
            <a:chOff x="690600" y="386975"/>
            <a:chExt cx="42510000" cy="4395300"/>
          </a:xfrm>
        </p:grpSpPr>
        <p:sp>
          <p:nvSpPr>
            <p:cNvPr id="248" name="Google Shape;248;g2e6add8db8a_0_1145"/>
            <p:cNvSpPr txBox="1"/>
            <p:nvPr/>
          </p:nvSpPr>
          <p:spPr>
            <a:xfrm>
              <a:off x="690600" y="386975"/>
              <a:ext cx="42510000" cy="4395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600"/>
                <a:buFont typeface="Arial"/>
                <a:buNone/>
              </a:pPr>
              <a:r>
                <a:rPr b="1" lang="en-US" sz="9500">
                  <a:solidFill>
                    <a:schemeClr val="dk1"/>
                  </a:solidFill>
                  <a:latin typeface="Times New Roman"/>
                  <a:ea typeface="Times New Roman"/>
                  <a:cs typeface="Times New Roman"/>
                  <a:sym typeface="Times New Roman"/>
                </a:rPr>
                <a:t>SOS: Combatting Coral Bleaching in Florida</a:t>
              </a:r>
              <a:endParaRPr b="1" sz="9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rPr b="1" lang="en-US" sz="4700">
                  <a:solidFill>
                    <a:schemeClr val="dk1"/>
                  </a:solidFill>
                  <a:latin typeface="Times New Roman"/>
                  <a:ea typeface="Times New Roman"/>
                  <a:cs typeface="Times New Roman"/>
                  <a:sym typeface="Times New Roman"/>
                </a:rPr>
                <a:t>Linking Coral Bleaching Severity with Reef and Pelagic Fish Population Declines in Florida (1987-2018)</a:t>
              </a:r>
              <a:endParaRPr b="1" sz="47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t/>
              </a:r>
              <a:endParaRPr b="1" sz="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000"/>
                <a:buFont typeface="Arial"/>
                <a:buNone/>
              </a:pPr>
              <a:r>
                <a:rPr lang="en-US" sz="4400">
                  <a:solidFill>
                    <a:schemeClr val="dk1"/>
                  </a:solidFill>
                  <a:latin typeface="Times New Roman"/>
                  <a:ea typeface="Times New Roman"/>
                  <a:cs typeface="Times New Roman"/>
                  <a:sym typeface="Times New Roman"/>
                </a:rPr>
                <a:t>Moanna Blaksteen</a:t>
              </a:r>
              <a:r>
                <a:rPr i="0" lang="en-US" sz="4400" u="none" cap="none" strike="noStrike">
                  <a:solidFill>
                    <a:schemeClr val="dk1"/>
                  </a:solidFill>
                  <a:latin typeface="Times New Roman"/>
                  <a:ea typeface="Times New Roman"/>
                  <a:cs typeface="Times New Roman"/>
                  <a:sym typeface="Times New Roman"/>
                </a:rPr>
                <a:t>, </a:t>
              </a:r>
              <a:r>
                <a:rPr lang="en-US" sz="4400">
                  <a:solidFill>
                    <a:schemeClr val="dk1"/>
                  </a:solidFill>
                  <a:latin typeface="Times New Roman"/>
                  <a:ea typeface="Times New Roman"/>
                  <a:cs typeface="Times New Roman"/>
                  <a:sym typeface="Times New Roman"/>
                </a:rPr>
                <a:t>moanna.blaksteen@student.chaminade.edu, Chaminade University of Honolulu</a:t>
              </a:r>
              <a:endParaRPr sz="4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sz="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Project Lead: Dr. Kelly Gaither, Texas Advanced Computing Center</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Mentor(s): Kahoalii Keahi-Wood, Chaminade </a:t>
              </a:r>
              <a:r>
                <a:rPr lang="en-US" sz="3200">
                  <a:solidFill>
                    <a:schemeClr val="dk1"/>
                  </a:solidFill>
                  <a:latin typeface="Times New Roman"/>
                  <a:ea typeface="Times New Roman"/>
                  <a:cs typeface="Times New Roman"/>
                  <a:sym typeface="Times New Roman"/>
                </a:rPr>
                <a:t>University</a:t>
              </a:r>
              <a:r>
                <a:rPr lang="en-US" sz="3200">
                  <a:solidFill>
                    <a:schemeClr val="dk1"/>
                  </a:solidFill>
                  <a:latin typeface="Times New Roman"/>
                  <a:ea typeface="Times New Roman"/>
                  <a:cs typeface="Times New Roman"/>
                  <a:sym typeface="Times New Roman"/>
                </a:rPr>
                <a:t> of Honolulu &amp; Alexis-Rachelle Ramelb, Chaminade University of Honolulu</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t/>
              </a:r>
              <a:endParaRPr sz="3500">
                <a:solidFill>
                  <a:schemeClr val="dk1"/>
                </a:solidFill>
                <a:latin typeface="Times New Roman"/>
                <a:ea typeface="Times New Roman"/>
                <a:cs typeface="Times New Roman"/>
                <a:sym typeface="Times New Roman"/>
              </a:endParaRPr>
            </a:p>
          </p:txBody>
        </p:sp>
        <p:pic>
          <p:nvPicPr>
            <p:cNvPr id="249" name="Google Shape;249;g2e6add8db8a_0_1145"/>
            <p:cNvPicPr preferRelativeResize="0"/>
            <p:nvPr/>
          </p:nvPicPr>
          <p:blipFill rotWithShape="1">
            <a:blip r:embed="rId13">
              <a:alphaModFix/>
            </a:blip>
            <a:srcRect b="0" l="0" r="0" t="0"/>
            <a:stretch/>
          </p:blipFill>
          <p:spPr>
            <a:xfrm>
              <a:off x="1152725" y="1163650"/>
              <a:ext cx="7108425" cy="2841944"/>
            </a:xfrm>
            <a:prstGeom prst="rect">
              <a:avLst/>
            </a:prstGeom>
            <a:noFill/>
            <a:ln>
              <a:noFill/>
            </a:ln>
          </p:spPr>
        </p:pic>
        <p:grpSp>
          <p:nvGrpSpPr>
            <p:cNvPr id="250" name="Google Shape;250;g2e6add8db8a_0_1145"/>
            <p:cNvGrpSpPr/>
            <p:nvPr/>
          </p:nvGrpSpPr>
          <p:grpSpPr>
            <a:xfrm>
              <a:off x="35719927" y="1480516"/>
              <a:ext cx="7021716" cy="2208220"/>
              <a:chOff x="34931901" y="5611475"/>
              <a:chExt cx="7679882" cy="2501949"/>
            </a:xfrm>
          </p:grpSpPr>
          <p:pic>
            <p:nvPicPr>
              <p:cNvPr id="251" name="Google Shape;251;g2e6add8db8a_0_1145"/>
              <p:cNvPicPr preferRelativeResize="0"/>
              <p:nvPr/>
            </p:nvPicPr>
            <p:blipFill>
              <a:blip r:embed="rId14">
                <a:alphaModFix/>
              </a:blip>
              <a:stretch>
                <a:fillRect/>
              </a:stretch>
            </p:blipFill>
            <p:spPr>
              <a:xfrm>
                <a:off x="37476813" y="5611709"/>
                <a:ext cx="2488607" cy="2501565"/>
              </a:xfrm>
              <a:prstGeom prst="rect">
                <a:avLst/>
              </a:prstGeom>
              <a:noFill/>
              <a:ln>
                <a:noFill/>
              </a:ln>
            </p:spPr>
          </p:pic>
          <p:pic>
            <p:nvPicPr>
              <p:cNvPr id="252" name="Google Shape;252;g2e6add8db8a_0_1145"/>
              <p:cNvPicPr preferRelativeResize="0"/>
              <p:nvPr/>
            </p:nvPicPr>
            <p:blipFill>
              <a:blip r:embed="rId15">
                <a:alphaModFix/>
              </a:blip>
              <a:stretch>
                <a:fillRect/>
              </a:stretch>
            </p:blipFill>
            <p:spPr>
              <a:xfrm>
                <a:off x="40123176" y="5611706"/>
                <a:ext cx="2488607" cy="2501565"/>
              </a:xfrm>
              <a:prstGeom prst="rect">
                <a:avLst/>
              </a:prstGeom>
              <a:noFill/>
              <a:ln>
                <a:noFill/>
              </a:ln>
            </p:spPr>
          </p:pic>
          <p:pic>
            <p:nvPicPr>
              <p:cNvPr id="253" name="Google Shape;253;g2e6add8db8a_0_1145"/>
              <p:cNvPicPr preferRelativeResize="0"/>
              <p:nvPr/>
            </p:nvPicPr>
            <p:blipFill>
              <a:blip r:embed="rId16">
                <a:alphaModFix/>
              </a:blip>
              <a:stretch>
                <a:fillRect/>
              </a:stretch>
            </p:blipFill>
            <p:spPr>
              <a:xfrm>
                <a:off x="34931901" y="5611475"/>
                <a:ext cx="2387172" cy="2501949"/>
              </a:xfrm>
              <a:prstGeom prst="rect">
                <a:avLst/>
              </a:prstGeom>
              <a:noFill/>
              <a:ln>
                <a:noFill/>
              </a:ln>
            </p:spPr>
          </p:pic>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57" name="Shape 257"/>
        <p:cNvGrpSpPr/>
        <p:nvPr/>
      </p:nvGrpSpPr>
      <p:grpSpPr>
        <a:xfrm>
          <a:off x="0" y="0"/>
          <a:ext cx="0" cy="0"/>
          <a:chOff x="0" y="0"/>
          <a:chExt cx="0" cy="0"/>
        </a:xfrm>
      </p:grpSpPr>
      <p:grpSp>
        <p:nvGrpSpPr>
          <p:cNvPr id="258" name="Google Shape;258;g2e6add8db8a_0_1256"/>
          <p:cNvGrpSpPr/>
          <p:nvPr/>
        </p:nvGrpSpPr>
        <p:grpSpPr>
          <a:xfrm>
            <a:off x="-242450" y="-190250"/>
            <a:ext cx="44376100" cy="33298900"/>
            <a:chOff x="-242450" y="-190250"/>
            <a:chExt cx="44376100" cy="33298900"/>
          </a:xfrm>
        </p:grpSpPr>
        <p:pic>
          <p:nvPicPr>
            <p:cNvPr id="259" name="Google Shape;259;g2e6add8db8a_0_1256"/>
            <p:cNvPicPr preferRelativeResize="0"/>
            <p:nvPr/>
          </p:nvPicPr>
          <p:blipFill>
            <a:blip r:embed="rId3">
              <a:alphaModFix amt="61000"/>
            </a:blip>
            <a:stretch>
              <a:fillRect/>
            </a:stretch>
          </p:blipFill>
          <p:spPr>
            <a:xfrm>
              <a:off x="-242450" y="-190250"/>
              <a:ext cx="44376100" cy="33298900"/>
            </a:xfrm>
            <a:prstGeom prst="rect">
              <a:avLst/>
            </a:prstGeom>
            <a:noFill/>
            <a:ln>
              <a:noFill/>
            </a:ln>
          </p:spPr>
        </p:pic>
        <p:grpSp>
          <p:nvGrpSpPr>
            <p:cNvPr id="260" name="Google Shape;260;g2e6add8db8a_0_1256"/>
            <p:cNvGrpSpPr/>
            <p:nvPr/>
          </p:nvGrpSpPr>
          <p:grpSpPr>
            <a:xfrm>
              <a:off x="343063" y="30112164"/>
              <a:ext cx="42992838" cy="2660229"/>
              <a:chOff x="343063" y="29998464"/>
              <a:chExt cx="42992838" cy="2660229"/>
            </a:xfrm>
          </p:grpSpPr>
          <p:grpSp>
            <p:nvGrpSpPr>
              <p:cNvPr id="261" name="Google Shape;261;g2e6add8db8a_0_1256"/>
              <p:cNvGrpSpPr/>
              <p:nvPr/>
            </p:nvGrpSpPr>
            <p:grpSpPr>
              <a:xfrm>
                <a:off x="19470270" y="30324092"/>
                <a:ext cx="5378517" cy="1958354"/>
                <a:chOff x="23373425" y="29783325"/>
                <a:chExt cx="6749300" cy="2790473"/>
              </a:xfrm>
            </p:grpSpPr>
            <p:sp>
              <p:nvSpPr>
                <p:cNvPr id="262" name="Google Shape;262;g2e6add8db8a_0_1256"/>
                <p:cNvSpPr txBox="1"/>
                <p:nvPr/>
              </p:nvSpPr>
              <p:spPr>
                <a:xfrm>
                  <a:off x="23373425" y="29783325"/>
                  <a:ext cx="6732600" cy="277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263" name="Google Shape;263;g2e6add8db8a_0_1256"/>
                <p:cNvPicPr preferRelativeResize="0"/>
                <p:nvPr/>
              </p:nvPicPr>
              <p:blipFill rotWithShape="1">
                <a:blip r:embed="rId4">
                  <a:alphaModFix/>
                </a:blip>
                <a:srcRect b="32065" l="9324" r="6817" t="33880"/>
                <a:stretch/>
              </p:blipFill>
              <p:spPr>
                <a:xfrm>
                  <a:off x="23552725" y="29905624"/>
                  <a:ext cx="6570000" cy="2668174"/>
                </a:xfrm>
                <a:prstGeom prst="rect">
                  <a:avLst/>
                </a:prstGeom>
                <a:noFill/>
                <a:ln>
                  <a:noFill/>
                </a:ln>
              </p:spPr>
            </p:pic>
          </p:grpSp>
          <p:grpSp>
            <p:nvGrpSpPr>
              <p:cNvPr id="264" name="Google Shape;264;g2e6add8db8a_0_1256"/>
              <p:cNvGrpSpPr/>
              <p:nvPr/>
            </p:nvGrpSpPr>
            <p:grpSpPr>
              <a:xfrm>
                <a:off x="34171375" y="30324075"/>
                <a:ext cx="4028350" cy="1958399"/>
                <a:chOff x="36422913" y="29383911"/>
                <a:chExt cx="5840728" cy="3282600"/>
              </a:xfrm>
            </p:grpSpPr>
            <p:sp>
              <p:nvSpPr>
                <p:cNvPr id="265" name="Google Shape;265;g2e6add8db8a_0_1256"/>
                <p:cNvSpPr txBox="1"/>
                <p:nvPr/>
              </p:nvSpPr>
              <p:spPr>
                <a:xfrm>
                  <a:off x="36422927" y="29383911"/>
                  <a:ext cx="5840700" cy="3282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266" name="Google Shape;266;g2e6add8db8a_0_1256"/>
                <p:cNvPicPr preferRelativeResize="0"/>
                <p:nvPr/>
              </p:nvPicPr>
              <p:blipFill rotWithShape="1">
                <a:blip r:embed="rId5">
                  <a:alphaModFix/>
                </a:blip>
                <a:srcRect b="0" l="0" r="3818" t="0"/>
                <a:stretch/>
              </p:blipFill>
              <p:spPr>
                <a:xfrm>
                  <a:off x="36422913" y="29645268"/>
                  <a:ext cx="5840728" cy="2759890"/>
                </a:xfrm>
                <a:prstGeom prst="rect">
                  <a:avLst/>
                </a:prstGeom>
                <a:noFill/>
                <a:ln>
                  <a:noFill/>
                </a:ln>
              </p:spPr>
            </p:pic>
          </p:grpSp>
          <p:grpSp>
            <p:nvGrpSpPr>
              <p:cNvPr id="267" name="Google Shape;267;g2e6add8db8a_0_1256"/>
              <p:cNvGrpSpPr/>
              <p:nvPr/>
            </p:nvGrpSpPr>
            <p:grpSpPr>
              <a:xfrm>
                <a:off x="3719728" y="30099105"/>
                <a:ext cx="2658182" cy="2405638"/>
                <a:chOff x="4680750" y="29796075"/>
                <a:chExt cx="2873400" cy="2842200"/>
              </a:xfrm>
            </p:grpSpPr>
            <p:sp>
              <p:nvSpPr>
                <p:cNvPr id="268" name="Google Shape;268;g2e6add8db8a_0_1256"/>
                <p:cNvSpPr/>
                <p:nvPr/>
              </p:nvSpPr>
              <p:spPr>
                <a:xfrm>
                  <a:off x="4680750" y="29796075"/>
                  <a:ext cx="2873400" cy="284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69" name="Google Shape;269;g2e6add8db8a_0_1256"/>
                <p:cNvPicPr preferRelativeResize="0"/>
                <p:nvPr/>
              </p:nvPicPr>
              <p:blipFill>
                <a:blip r:embed="rId6">
                  <a:alphaModFix/>
                </a:blip>
                <a:stretch>
                  <a:fillRect/>
                </a:stretch>
              </p:blipFill>
              <p:spPr>
                <a:xfrm>
                  <a:off x="4680750" y="29796075"/>
                  <a:ext cx="2766993" cy="2780825"/>
                </a:xfrm>
                <a:prstGeom prst="rect">
                  <a:avLst/>
                </a:prstGeom>
                <a:noFill/>
                <a:ln>
                  <a:noFill/>
                </a:ln>
              </p:spPr>
            </p:pic>
          </p:grpSp>
          <p:pic>
            <p:nvPicPr>
              <p:cNvPr id="270" name="Google Shape;270;g2e6add8db8a_0_1256"/>
              <p:cNvPicPr preferRelativeResize="0"/>
              <p:nvPr/>
            </p:nvPicPr>
            <p:blipFill rotWithShape="1">
              <a:blip r:embed="rId7">
                <a:alphaModFix/>
              </a:blip>
              <a:srcRect b="0" l="13635" r="13605" t="0"/>
              <a:stretch/>
            </p:blipFill>
            <p:spPr>
              <a:xfrm>
                <a:off x="343063" y="30100390"/>
                <a:ext cx="3102498" cy="2405760"/>
              </a:xfrm>
              <a:prstGeom prst="rect">
                <a:avLst/>
              </a:prstGeom>
              <a:noFill/>
              <a:ln>
                <a:noFill/>
              </a:ln>
            </p:spPr>
          </p:pic>
          <p:grpSp>
            <p:nvGrpSpPr>
              <p:cNvPr id="271" name="Google Shape;271;g2e6add8db8a_0_1256"/>
              <p:cNvGrpSpPr/>
              <p:nvPr/>
            </p:nvGrpSpPr>
            <p:grpSpPr>
              <a:xfrm>
                <a:off x="6652213" y="30408368"/>
                <a:ext cx="5254802" cy="1840412"/>
                <a:chOff x="7760525" y="26638775"/>
                <a:chExt cx="6089700" cy="2174400"/>
              </a:xfrm>
            </p:grpSpPr>
            <p:sp>
              <p:nvSpPr>
                <p:cNvPr id="272" name="Google Shape;272;g2e6add8db8a_0_1256"/>
                <p:cNvSpPr/>
                <p:nvPr/>
              </p:nvSpPr>
              <p:spPr>
                <a:xfrm>
                  <a:off x="7760525" y="26638775"/>
                  <a:ext cx="6089700" cy="21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73" name="Google Shape;273;g2e6add8db8a_0_1256"/>
                <p:cNvPicPr preferRelativeResize="0"/>
                <p:nvPr/>
              </p:nvPicPr>
              <p:blipFill>
                <a:blip r:embed="rId8">
                  <a:alphaModFix/>
                </a:blip>
                <a:stretch>
                  <a:fillRect/>
                </a:stretch>
              </p:blipFill>
              <p:spPr>
                <a:xfrm>
                  <a:off x="7827475" y="26713100"/>
                  <a:ext cx="5943600" cy="1981200"/>
                </a:xfrm>
                <a:prstGeom prst="rect">
                  <a:avLst/>
                </a:prstGeom>
                <a:noFill/>
                <a:ln>
                  <a:noFill/>
                </a:ln>
              </p:spPr>
            </p:pic>
          </p:grpSp>
          <p:grpSp>
            <p:nvGrpSpPr>
              <p:cNvPr id="274" name="Google Shape;274;g2e6add8db8a_0_1256"/>
              <p:cNvGrpSpPr/>
              <p:nvPr/>
            </p:nvGrpSpPr>
            <p:grpSpPr>
              <a:xfrm>
                <a:off x="12181106" y="30342454"/>
                <a:ext cx="7015057" cy="1918873"/>
                <a:chOff x="13919500" y="30068700"/>
                <a:chExt cx="7960800" cy="2267100"/>
              </a:xfrm>
            </p:grpSpPr>
            <p:sp>
              <p:nvSpPr>
                <p:cNvPr id="275" name="Google Shape;275;g2e6add8db8a_0_1256"/>
                <p:cNvSpPr/>
                <p:nvPr/>
              </p:nvSpPr>
              <p:spPr>
                <a:xfrm>
                  <a:off x="13919500" y="30068700"/>
                  <a:ext cx="7960800" cy="22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76" name="Google Shape;276;g2e6add8db8a_0_1256"/>
                <p:cNvPicPr preferRelativeResize="0"/>
                <p:nvPr/>
              </p:nvPicPr>
              <p:blipFill>
                <a:blip r:embed="rId9">
                  <a:alphaModFix/>
                </a:blip>
                <a:stretch>
                  <a:fillRect/>
                </a:stretch>
              </p:blipFill>
              <p:spPr>
                <a:xfrm>
                  <a:off x="13971813" y="30129975"/>
                  <a:ext cx="7850353" cy="2174400"/>
                </a:xfrm>
                <a:prstGeom prst="rect">
                  <a:avLst/>
                </a:prstGeom>
                <a:noFill/>
                <a:ln>
                  <a:noFill/>
                </a:ln>
              </p:spPr>
            </p:pic>
          </p:grpSp>
          <p:pic>
            <p:nvPicPr>
              <p:cNvPr id="277" name="Google Shape;277;g2e6add8db8a_0_1256"/>
              <p:cNvPicPr preferRelativeResize="0"/>
              <p:nvPr/>
            </p:nvPicPr>
            <p:blipFill>
              <a:blip r:embed="rId10">
                <a:alphaModFix/>
              </a:blip>
              <a:stretch>
                <a:fillRect/>
              </a:stretch>
            </p:blipFill>
            <p:spPr>
              <a:xfrm>
                <a:off x="25122888" y="30342325"/>
                <a:ext cx="5037150" cy="1919125"/>
              </a:xfrm>
              <a:prstGeom prst="rect">
                <a:avLst/>
              </a:prstGeom>
              <a:noFill/>
              <a:ln>
                <a:noFill/>
              </a:ln>
            </p:spPr>
          </p:pic>
          <p:grpSp>
            <p:nvGrpSpPr>
              <p:cNvPr id="278" name="Google Shape;278;g2e6add8db8a_0_1256"/>
              <p:cNvGrpSpPr/>
              <p:nvPr/>
            </p:nvGrpSpPr>
            <p:grpSpPr>
              <a:xfrm>
                <a:off x="30434131" y="29998464"/>
                <a:ext cx="3463162" cy="2660229"/>
                <a:chOff x="27498250" y="22300925"/>
                <a:chExt cx="5758500" cy="4563000"/>
              </a:xfrm>
            </p:grpSpPr>
            <p:sp>
              <p:nvSpPr>
                <p:cNvPr id="279" name="Google Shape;279;g2e6add8db8a_0_1256"/>
                <p:cNvSpPr/>
                <p:nvPr/>
              </p:nvSpPr>
              <p:spPr>
                <a:xfrm>
                  <a:off x="27498250" y="22300925"/>
                  <a:ext cx="5758500" cy="456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80" name="Google Shape;280;g2e6add8db8a_0_1256"/>
                <p:cNvPicPr preferRelativeResize="0"/>
                <p:nvPr/>
              </p:nvPicPr>
              <p:blipFill>
                <a:blip r:embed="rId11">
                  <a:alphaModFix/>
                </a:blip>
                <a:stretch>
                  <a:fillRect/>
                </a:stretch>
              </p:blipFill>
              <p:spPr>
                <a:xfrm>
                  <a:off x="27515275" y="22349000"/>
                  <a:ext cx="5715000" cy="4514850"/>
                </a:xfrm>
                <a:prstGeom prst="rect">
                  <a:avLst/>
                </a:prstGeom>
                <a:noFill/>
                <a:ln>
                  <a:noFill/>
                </a:ln>
              </p:spPr>
            </p:pic>
          </p:grpSp>
          <p:grpSp>
            <p:nvGrpSpPr>
              <p:cNvPr id="281" name="Google Shape;281;g2e6add8db8a_0_1256"/>
              <p:cNvGrpSpPr/>
              <p:nvPr/>
            </p:nvGrpSpPr>
            <p:grpSpPr>
              <a:xfrm>
                <a:off x="38473804" y="30369040"/>
                <a:ext cx="4862096" cy="1919056"/>
                <a:chOff x="27726025" y="27063425"/>
                <a:chExt cx="6253500" cy="2691900"/>
              </a:xfrm>
            </p:grpSpPr>
            <p:sp>
              <p:nvSpPr>
                <p:cNvPr id="282" name="Google Shape;282;g2e6add8db8a_0_1256"/>
                <p:cNvSpPr/>
                <p:nvPr/>
              </p:nvSpPr>
              <p:spPr>
                <a:xfrm>
                  <a:off x="27726025" y="27063425"/>
                  <a:ext cx="6253500" cy="26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83" name="Google Shape;283;g2e6add8db8a_0_1256"/>
                <p:cNvPicPr preferRelativeResize="0"/>
                <p:nvPr/>
              </p:nvPicPr>
              <p:blipFill rotWithShape="1">
                <a:blip r:embed="rId12">
                  <a:alphaModFix/>
                </a:blip>
                <a:srcRect b="0" l="2257" r="0" t="0"/>
                <a:stretch/>
              </p:blipFill>
              <p:spPr>
                <a:xfrm>
                  <a:off x="27829575" y="27103400"/>
                  <a:ext cx="6107226" cy="2600325"/>
                </a:xfrm>
                <a:prstGeom prst="rect">
                  <a:avLst/>
                </a:prstGeom>
                <a:noFill/>
                <a:ln>
                  <a:noFill/>
                </a:ln>
              </p:spPr>
            </p:pic>
          </p:grpSp>
        </p:grpSp>
      </p:grpSp>
      <p:grpSp>
        <p:nvGrpSpPr>
          <p:cNvPr id="284" name="Google Shape;284;g2e6add8db8a_0_1256"/>
          <p:cNvGrpSpPr/>
          <p:nvPr/>
        </p:nvGrpSpPr>
        <p:grpSpPr>
          <a:xfrm>
            <a:off x="3134725" y="6380875"/>
            <a:ext cx="37620300" cy="21811800"/>
            <a:chOff x="3134725" y="6380875"/>
            <a:chExt cx="37620300" cy="21811800"/>
          </a:xfrm>
        </p:grpSpPr>
        <p:grpSp>
          <p:nvGrpSpPr>
            <p:cNvPr id="285" name="Google Shape;285;g2e6add8db8a_0_1256"/>
            <p:cNvGrpSpPr/>
            <p:nvPr/>
          </p:nvGrpSpPr>
          <p:grpSpPr>
            <a:xfrm>
              <a:off x="3134725" y="6380875"/>
              <a:ext cx="37620300" cy="21811800"/>
              <a:chOff x="3134725" y="6380875"/>
              <a:chExt cx="37620300" cy="21811800"/>
            </a:xfrm>
          </p:grpSpPr>
          <p:sp>
            <p:nvSpPr>
              <p:cNvPr id="286" name="Google Shape;286;g2e6add8db8a_0_1256"/>
              <p:cNvSpPr txBox="1"/>
              <p:nvPr/>
            </p:nvSpPr>
            <p:spPr>
              <a:xfrm>
                <a:off x="3134725" y="6380875"/>
                <a:ext cx="37620300" cy="218118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0"/>
                  <a:buFont typeface="Arial"/>
                  <a:buNone/>
                </a:pPr>
                <a:r>
                  <a:t/>
                </a:r>
                <a:endParaRPr b="1" sz="2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0"/>
                  <a:buFont typeface="Arial"/>
                  <a:buNone/>
                </a:pPr>
                <a:r>
                  <a:rPr b="1" lang="en-US" sz="10000">
                    <a:solidFill>
                      <a:schemeClr val="dk1"/>
                    </a:solidFill>
                    <a:latin typeface="Times New Roman"/>
                    <a:ea typeface="Times New Roman"/>
                    <a:cs typeface="Times New Roman"/>
                    <a:sym typeface="Times New Roman"/>
                  </a:rPr>
                  <a:t>Florida Sample Sites</a:t>
                </a:r>
                <a:endParaRPr b="0" i="0" sz="10000" u="none" cap="none" strike="noStrike">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5400">
                    <a:solidFill>
                      <a:schemeClr val="dk1"/>
                    </a:solidFill>
                    <a:latin typeface="Times New Roman"/>
                    <a:ea typeface="Times New Roman"/>
                    <a:cs typeface="Times New Roman"/>
                    <a:sym typeface="Times New Roman"/>
                  </a:rPr>
                  <a:t>Figure 1: A bathymetric map showing the entire state of Florida. The area of study for Florida’s coral reefs are displayed in red. [5] </a:t>
                </a:r>
                <a:endParaRPr sz="54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US" sz="5400">
                    <a:solidFill>
                      <a:schemeClr val="dk1"/>
                    </a:solidFill>
                    <a:latin typeface="Times New Roman"/>
                    <a:ea typeface="Times New Roman"/>
                    <a:cs typeface="Times New Roman"/>
                    <a:sym typeface="Times New Roman"/>
                  </a:rPr>
                  <a:t>* Note: For the purpose of this research investigation, the outlier plot points (red points that are located on land areas) are </a:t>
                </a:r>
                <a:r>
                  <a:rPr lang="en-US" sz="5400">
                    <a:solidFill>
                      <a:schemeClr val="dk1"/>
                    </a:solidFill>
                    <a:latin typeface="Times New Roman"/>
                    <a:ea typeface="Times New Roman"/>
                    <a:cs typeface="Times New Roman"/>
                    <a:sym typeface="Times New Roman"/>
                  </a:rPr>
                  <a:t>omitted</a:t>
                </a:r>
                <a:r>
                  <a:rPr lang="en-US" sz="5400">
                    <a:solidFill>
                      <a:schemeClr val="dk1"/>
                    </a:solidFill>
                    <a:latin typeface="Times New Roman"/>
                    <a:ea typeface="Times New Roman"/>
                    <a:cs typeface="Times New Roman"/>
                    <a:sym typeface="Times New Roman"/>
                  </a:rPr>
                  <a:t>.</a:t>
                </a:r>
                <a:endParaRPr sz="54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US" sz="5400">
                    <a:solidFill>
                      <a:schemeClr val="dk1"/>
                    </a:solidFill>
                    <a:latin typeface="Times New Roman"/>
                    <a:ea typeface="Times New Roman"/>
                    <a:cs typeface="Times New Roman"/>
                    <a:sym typeface="Times New Roman"/>
                  </a:rPr>
                  <a:t>Figure 2: A bathymetric map showing a zoomed in image of the study area of southern Florida. The red plot points represent the individual sample sites, collected from the ‘Global Bleaching and Environmental Data.’</a:t>
                </a:r>
                <a:r>
                  <a:rPr lang="en-US" sz="5400">
                    <a:solidFill>
                      <a:schemeClr val="dk1"/>
                    </a:solidFill>
                    <a:latin typeface="Times New Roman"/>
                    <a:ea typeface="Times New Roman"/>
                    <a:cs typeface="Times New Roman"/>
                    <a:sym typeface="Times New Roman"/>
                  </a:rPr>
                  <a:t> [5]</a:t>
                </a:r>
                <a:endParaRPr sz="5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5400">
                    <a:solidFill>
                      <a:schemeClr val="dk1"/>
                    </a:solidFill>
                    <a:latin typeface="Times New Roman"/>
                    <a:ea typeface="Times New Roman"/>
                    <a:cs typeface="Times New Roman"/>
                    <a:sym typeface="Times New Roman"/>
                  </a:rPr>
                  <a:t>  * Note: For the purpose of this research investigation, the outlier plot points (red points that are located on land areas) are omitted.</a:t>
                </a:r>
                <a:endParaRPr sz="5400">
                  <a:solidFill>
                    <a:schemeClr val="dk1"/>
                  </a:solidFill>
                  <a:latin typeface="Times New Roman"/>
                  <a:ea typeface="Times New Roman"/>
                  <a:cs typeface="Times New Roman"/>
                  <a:sym typeface="Times New Roman"/>
                </a:endParaRPr>
              </a:p>
            </p:txBody>
          </p:sp>
          <p:grpSp>
            <p:nvGrpSpPr>
              <p:cNvPr id="287" name="Google Shape;287;g2e6add8db8a_0_1256"/>
              <p:cNvGrpSpPr/>
              <p:nvPr/>
            </p:nvGrpSpPr>
            <p:grpSpPr>
              <a:xfrm>
                <a:off x="4113450" y="8812132"/>
                <a:ext cx="35662846" cy="11503407"/>
                <a:chOff x="14135497" y="6370536"/>
                <a:chExt cx="16000200" cy="5674250"/>
              </a:xfrm>
            </p:grpSpPr>
            <p:sp>
              <p:nvSpPr>
                <p:cNvPr id="288" name="Google Shape;288;g2e6add8db8a_0_1256"/>
                <p:cNvSpPr/>
                <p:nvPr/>
              </p:nvSpPr>
              <p:spPr>
                <a:xfrm>
                  <a:off x="21727660" y="6370536"/>
                  <a:ext cx="2297400" cy="1753800"/>
                </a:xfrm>
                <a:prstGeom prst="round2SameRect">
                  <a:avLst>
                    <a:gd fmla="val 16667" name="adj1"/>
                    <a:gd fmla="val 0" name="adj2"/>
                  </a:avLst>
                </a:prstGeom>
                <a:solidFill>
                  <a:srgbClr val="5A919F"/>
                </a:solidFill>
                <a:ln cap="flat" cmpd="sng" w="9525">
                  <a:solidFill>
                    <a:srgbClr val="5A919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9" name="Google Shape;289;g2e6add8db8a_0_1256"/>
                <p:cNvSpPr/>
                <p:nvPr/>
              </p:nvSpPr>
              <p:spPr>
                <a:xfrm>
                  <a:off x="14135497" y="6370536"/>
                  <a:ext cx="2297400" cy="1753800"/>
                </a:xfrm>
                <a:prstGeom prst="round2SameRect">
                  <a:avLst>
                    <a:gd fmla="val 16667" name="adj1"/>
                    <a:gd fmla="val 0" name="adj2"/>
                  </a:avLst>
                </a:prstGeom>
                <a:solidFill>
                  <a:srgbClr val="5A919F"/>
                </a:solidFill>
                <a:ln cap="flat" cmpd="sng" w="9525">
                  <a:solidFill>
                    <a:srgbClr val="5A919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0" name="Google Shape;290;g2e6add8db8a_0_1256"/>
                <p:cNvSpPr/>
                <p:nvPr/>
              </p:nvSpPr>
              <p:spPr>
                <a:xfrm>
                  <a:off x="14135497" y="6860787"/>
                  <a:ext cx="16000200" cy="5184000"/>
                </a:xfrm>
                <a:prstGeom prst="rect">
                  <a:avLst/>
                </a:prstGeom>
                <a:solidFill>
                  <a:srgbClr val="5A919F"/>
                </a:solidFill>
                <a:ln cap="flat" cmpd="sng" w="9525">
                  <a:solidFill>
                    <a:srgbClr val="5A919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91" name="Google Shape;291;g2e6add8db8a_0_1256"/>
                <p:cNvPicPr preferRelativeResize="0"/>
                <p:nvPr/>
              </p:nvPicPr>
              <p:blipFill rotWithShape="1">
                <a:blip r:embed="rId13">
                  <a:alphaModFix/>
                </a:blip>
                <a:srcRect b="1419" l="12102" r="12254" t="5798"/>
                <a:stretch/>
              </p:blipFill>
              <p:spPr>
                <a:xfrm>
                  <a:off x="14312737" y="7023322"/>
                  <a:ext cx="7414925" cy="4858988"/>
                </a:xfrm>
                <a:prstGeom prst="rect">
                  <a:avLst/>
                </a:prstGeom>
                <a:noFill/>
                <a:ln>
                  <a:noFill/>
                </a:ln>
              </p:spPr>
            </p:pic>
            <p:sp>
              <p:nvSpPr>
                <p:cNvPr id="292" name="Google Shape;292;g2e6add8db8a_0_1256"/>
                <p:cNvSpPr txBox="1"/>
                <p:nvPr/>
              </p:nvSpPr>
              <p:spPr>
                <a:xfrm>
                  <a:off x="14265304" y="6413078"/>
                  <a:ext cx="2012400" cy="58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500">
                      <a:solidFill>
                        <a:schemeClr val="dk1"/>
                      </a:solidFill>
                      <a:latin typeface="Times New Roman"/>
                      <a:ea typeface="Times New Roman"/>
                      <a:cs typeface="Times New Roman"/>
                      <a:sym typeface="Times New Roman"/>
                    </a:rPr>
                    <a:t>Figure 1:</a:t>
                  </a:r>
                  <a:endParaRPr sz="6500">
                    <a:solidFill>
                      <a:schemeClr val="dk1"/>
                    </a:solidFill>
                    <a:latin typeface="Times New Roman"/>
                    <a:ea typeface="Times New Roman"/>
                    <a:cs typeface="Times New Roman"/>
                    <a:sym typeface="Times New Roman"/>
                  </a:endParaRPr>
                </a:p>
              </p:txBody>
            </p:sp>
            <p:sp>
              <p:nvSpPr>
                <p:cNvPr id="293" name="Google Shape;293;g2e6add8db8a_0_1256"/>
                <p:cNvSpPr txBox="1"/>
                <p:nvPr/>
              </p:nvSpPr>
              <p:spPr>
                <a:xfrm>
                  <a:off x="21870166" y="6413078"/>
                  <a:ext cx="2012400" cy="58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500">
                      <a:solidFill>
                        <a:schemeClr val="dk1"/>
                      </a:solidFill>
                      <a:latin typeface="Times New Roman"/>
                      <a:ea typeface="Times New Roman"/>
                      <a:cs typeface="Times New Roman"/>
                      <a:sym typeface="Times New Roman"/>
                    </a:rPr>
                    <a:t>Figure 2:</a:t>
                  </a:r>
                  <a:endParaRPr sz="6500">
                    <a:solidFill>
                      <a:schemeClr val="dk1"/>
                    </a:solidFill>
                    <a:latin typeface="Times New Roman"/>
                    <a:ea typeface="Times New Roman"/>
                    <a:cs typeface="Times New Roman"/>
                    <a:sym typeface="Times New Roman"/>
                  </a:endParaRPr>
                </a:p>
              </p:txBody>
            </p:sp>
          </p:grpSp>
        </p:grpSp>
        <p:pic>
          <p:nvPicPr>
            <p:cNvPr id="294" name="Google Shape;294;g2e6add8db8a_0_1256"/>
            <p:cNvPicPr preferRelativeResize="0"/>
            <p:nvPr/>
          </p:nvPicPr>
          <p:blipFill rotWithShape="1">
            <a:blip r:embed="rId14">
              <a:alphaModFix/>
            </a:blip>
            <a:srcRect b="15620" l="20856" r="21830" t="21367"/>
            <a:stretch/>
          </p:blipFill>
          <p:spPr>
            <a:xfrm>
              <a:off x="21678036" y="10147822"/>
              <a:ext cx="17725971" cy="9837783"/>
            </a:xfrm>
            <a:prstGeom prst="rect">
              <a:avLst/>
            </a:prstGeom>
            <a:noFill/>
            <a:ln>
              <a:noFill/>
            </a:ln>
          </p:spPr>
        </p:pic>
      </p:grpSp>
      <p:grpSp>
        <p:nvGrpSpPr>
          <p:cNvPr id="295" name="Google Shape;295;g2e6add8db8a_0_1256"/>
          <p:cNvGrpSpPr/>
          <p:nvPr/>
        </p:nvGrpSpPr>
        <p:grpSpPr>
          <a:xfrm>
            <a:off x="690600" y="386975"/>
            <a:ext cx="42510000" cy="4395300"/>
            <a:chOff x="690600" y="386975"/>
            <a:chExt cx="42510000" cy="4395300"/>
          </a:xfrm>
        </p:grpSpPr>
        <p:sp>
          <p:nvSpPr>
            <p:cNvPr id="296" name="Google Shape;296;g2e6add8db8a_0_1256"/>
            <p:cNvSpPr txBox="1"/>
            <p:nvPr/>
          </p:nvSpPr>
          <p:spPr>
            <a:xfrm>
              <a:off x="690600" y="386975"/>
              <a:ext cx="42510000" cy="4395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600"/>
                <a:buFont typeface="Arial"/>
                <a:buNone/>
              </a:pPr>
              <a:r>
                <a:rPr b="1" lang="en-US" sz="9500">
                  <a:solidFill>
                    <a:schemeClr val="dk1"/>
                  </a:solidFill>
                  <a:latin typeface="Times New Roman"/>
                  <a:ea typeface="Times New Roman"/>
                  <a:cs typeface="Times New Roman"/>
                  <a:sym typeface="Times New Roman"/>
                </a:rPr>
                <a:t>SOS: Combatting Coral Bleaching in Florida</a:t>
              </a:r>
              <a:endParaRPr b="1" sz="9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rPr b="1" lang="en-US" sz="4700">
                  <a:solidFill>
                    <a:schemeClr val="dk1"/>
                  </a:solidFill>
                  <a:latin typeface="Times New Roman"/>
                  <a:ea typeface="Times New Roman"/>
                  <a:cs typeface="Times New Roman"/>
                  <a:sym typeface="Times New Roman"/>
                </a:rPr>
                <a:t>Linking Coral Bleaching Severity with Reef and Pelagic Fish Population Declines in Florida (1987-2018)</a:t>
              </a:r>
              <a:endParaRPr b="1" sz="47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t/>
              </a:r>
              <a:endParaRPr b="1" sz="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000"/>
                <a:buFont typeface="Arial"/>
                <a:buNone/>
              </a:pPr>
              <a:r>
                <a:rPr lang="en-US" sz="4400">
                  <a:solidFill>
                    <a:schemeClr val="dk1"/>
                  </a:solidFill>
                  <a:latin typeface="Times New Roman"/>
                  <a:ea typeface="Times New Roman"/>
                  <a:cs typeface="Times New Roman"/>
                  <a:sym typeface="Times New Roman"/>
                </a:rPr>
                <a:t>Moanna Blaksteen</a:t>
              </a:r>
              <a:r>
                <a:rPr i="0" lang="en-US" sz="4400" u="none" cap="none" strike="noStrike">
                  <a:solidFill>
                    <a:schemeClr val="dk1"/>
                  </a:solidFill>
                  <a:latin typeface="Times New Roman"/>
                  <a:ea typeface="Times New Roman"/>
                  <a:cs typeface="Times New Roman"/>
                  <a:sym typeface="Times New Roman"/>
                </a:rPr>
                <a:t>, </a:t>
              </a:r>
              <a:r>
                <a:rPr lang="en-US" sz="4400">
                  <a:solidFill>
                    <a:schemeClr val="dk1"/>
                  </a:solidFill>
                  <a:latin typeface="Times New Roman"/>
                  <a:ea typeface="Times New Roman"/>
                  <a:cs typeface="Times New Roman"/>
                  <a:sym typeface="Times New Roman"/>
                </a:rPr>
                <a:t>moanna.blaksteen@student.chaminade.edu, Chaminade University of Honolulu</a:t>
              </a:r>
              <a:endParaRPr sz="4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sz="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Project Lead: Dr. Kelly Gaither, Texas Advanced Computing Center</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Mentor(s): Kahoalii Keahi-Wood, Chaminade </a:t>
              </a:r>
              <a:r>
                <a:rPr lang="en-US" sz="3200">
                  <a:solidFill>
                    <a:schemeClr val="dk1"/>
                  </a:solidFill>
                  <a:latin typeface="Times New Roman"/>
                  <a:ea typeface="Times New Roman"/>
                  <a:cs typeface="Times New Roman"/>
                  <a:sym typeface="Times New Roman"/>
                </a:rPr>
                <a:t>University</a:t>
              </a:r>
              <a:r>
                <a:rPr lang="en-US" sz="3200">
                  <a:solidFill>
                    <a:schemeClr val="dk1"/>
                  </a:solidFill>
                  <a:latin typeface="Times New Roman"/>
                  <a:ea typeface="Times New Roman"/>
                  <a:cs typeface="Times New Roman"/>
                  <a:sym typeface="Times New Roman"/>
                </a:rPr>
                <a:t> of Honolulu &amp; Alexis-Rachelle Ramelb, Chaminade University of Honolulu</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t/>
              </a:r>
              <a:endParaRPr sz="3500">
                <a:solidFill>
                  <a:schemeClr val="dk1"/>
                </a:solidFill>
                <a:latin typeface="Times New Roman"/>
                <a:ea typeface="Times New Roman"/>
                <a:cs typeface="Times New Roman"/>
                <a:sym typeface="Times New Roman"/>
              </a:endParaRPr>
            </a:p>
          </p:txBody>
        </p:sp>
        <p:pic>
          <p:nvPicPr>
            <p:cNvPr id="297" name="Google Shape;297;g2e6add8db8a_0_1256"/>
            <p:cNvPicPr preferRelativeResize="0"/>
            <p:nvPr/>
          </p:nvPicPr>
          <p:blipFill rotWithShape="1">
            <a:blip r:embed="rId15">
              <a:alphaModFix/>
            </a:blip>
            <a:srcRect b="0" l="0" r="0" t="0"/>
            <a:stretch/>
          </p:blipFill>
          <p:spPr>
            <a:xfrm>
              <a:off x="1152725" y="1163650"/>
              <a:ext cx="7108425" cy="2841944"/>
            </a:xfrm>
            <a:prstGeom prst="rect">
              <a:avLst/>
            </a:prstGeom>
            <a:noFill/>
            <a:ln>
              <a:noFill/>
            </a:ln>
          </p:spPr>
        </p:pic>
        <p:grpSp>
          <p:nvGrpSpPr>
            <p:cNvPr id="298" name="Google Shape;298;g2e6add8db8a_0_1256"/>
            <p:cNvGrpSpPr/>
            <p:nvPr/>
          </p:nvGrpSpPr>
          <p:grpSpPr>
            <a:xfrm>
              <a:off x="35719927" y="1480516"/>
              <a:ext cx="7021716" cy="2208220"/>
              <a:chOff x="34931901" y="5611475"/>
              <a:chExt cx="7679882" cy="2501949"/>
            </a:xfrm>
          </p:grpSpPr>
          <p:pic>
            <p:nvPicPr>
              <p:cNvPr id="299" name="Google Shape;299;g2e6add8db8a_0_1256"/>
              <p:cNvPicPr preferRelativeResize="0"/>
              <p:nvPr/>
            </p:nvPicPr>
            <p:blipFill>
              <a:blip r:embed="rId16">
                <a:alphaModFix/>
              </a:blip>
              <a:stretch>
                <a:fillRect/>
              </a:stretch>
            </p:blipFill>
            <p:spPr>
              <a:xfrm>
                <a:off x="37476813" y="5611709"/>
                <a:ext cx="2488607" cy="2501565"/>
              </a:xfrm>
              <a:prstGeom prst="rect">
                <a:avLst/>
              </a:prstGeom>
              <a:noFill/>
              <a:ln>
                <a:noFill/>
              </a:ln>
            </p:spPr>
          </p:pic>
          <p:pic>
            <p:nvPicPr>
              <p:cNvPr id="300" name="Google Shape;300;g2e6add8db8a_0_1256"/>
              <p:cNvPicPr preferRelativeResize="0"/>
              <p:nvPr/>
            </p:nvPicPr>
            <p:blipFill>
              <a:blip r:embed="rId17">
                <a:alphaModFix/>
              </a:blip>
              <a:stretch>
                <a:fillRect/>
              </a:stretch>
            </p:blipFill>
            <p:spPr>
              <a:xfrm>
                <a:off x="40123176" y="5611706"/>
                <a:ext cx="2488607" cy="2501565"/>
              </a:xfrm>
              <a:prstGeom prst="rect">
                <a:avLst/>
              </a:prstGeom>
              <a:noFill/>
              <a:ln>
                <a:noFill/>
              </a:ln>
            </p:spPr>
          </p:pic>
          <p:pic>
            <p:nvPicPr>
              <p:cNvPr id="301" name="Google Shape;301;g2e6add8db8a_0_1256"/>
              <p:cNvPicPr preferRelativeResize="0"/>
              <p:nvPr/>
            </p:nvPicPr>
            <p:blipFill>
              <a:blip r:embed="rId18">
                <a:alphaModFix/>
              </a:blip>
              <a:stretch>
                <a:fillRect/>
              </a:stretch>
            </p:blipFill>
            <p:spPr>
              <a:xfrm>
                <a:off x="34931901" y="5611475"/>
                <a:ext cx="2387172" cy="2501949"/>
              </a:xfrm>
              <a:prstGeom prst="rect">
                <a:avLst/>
              </a:prstGeom>
              <a:noFill/>
              <a:ln>
                <a:noFill/>
              </a:ln>
            </p:spPr>
          </p:pic>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05" name="Shape 305"/>
        <p:cNvGrpSpPr/>
        <p:nvPr/>
      </p:nvGrpSpPr>
      <p:grpSpPr>
        <a:xfrm>
          <a:off x="0" y="0"/>
          <a:ext cx="0" cy="0"/>
          <a:chOff x="0" y="0"/>
          <a:chExt cx="0" cy="0"/>
        </a:xfrm>
      </p:grpSpPr>
      <p:pic>
        <p:nvPicPr>
          <p:cNvPr id="306" name="Google Shape;306;g2e6add8db8a_0_1363"/>
          <p:cNvPicPr preferRelativeResize="0"/>
          <p:nvPr/>
        </p:nvPicPr>
        <p:blipFill>
          <a:blip r:embed="rId3">
            <a:alphaModFix amt="61000"/>
          </a:blip>
          <a:stretch>
            <a:fillRect/>
          </a:stretch>
        </p:blipFill>
        <p:spPr>
          <a:xfrm>
            <a:off x="-242450" y="-190250"/>
            <a:ext cx="44376100" cy="33298900"/>
          </a:xfrm>
          <a:prstGeom prst="rect">
            <a:avLst/>
          </a:prstGeom>
          <a:noFill/>
          <a:ln>
            <a:noFill/>
          </a:ln>
        </p:spPr>
      </p:pic>
      <p:grpSp>
        <p:nvGrpSpPr>
          <p:cNvPr id="307" name="Google Shape;307;g2e6add8db8a_0_1363"/>
          <p:cNvGrpSpPr/>
          <p:nvPr/>
        </p:nvGrpSpPr>
        <p:grpSpPr>
          <a:xfrm>
            <a:off x="343063" y="30112164"/>
            <a:ext cx="42992838" cy="2660229"/>
            <a:chOff x="343063" y="29998464"/>
            <a:chExt cx="42992838" cy="2660229"/>
          </a:xfrm>
        </p:grpSpPr>
        <p:grpSp>
          <p:nvGrpSpPr>
            <p:cNvPr id="308" name="Google Shape;308;g2e6add8db8a_0_1363"/>
            <p:cNvGrpSpPr/>
            <p:nvPr/>
          </p:nvGrpSpPr>
          <p:grpSpPr>
            <a:xfrm>
              <a:off x="19470270" y="30324092"/>
              <a:ext cx="5378517" cy="1958354"/>
              <a:chOff x="23373425" y="29783325"/>
              <a:chExt cx="6749300" cy="2790473"/>
            </a:xfrm>
          </p:grpSpPr>
          <p:sp>
            <p:nvSpPr>
              <p:cNvPr id="309" name="Google Shape;309;g2e6add8db8a_0_1363"/>
              <p:cNvSpPr txBox="1"/>
              <p:nvPr/>
            </p:nvSpPr>
            <p:spPr>
              <a:xfrm>
                <a:off x="23373425" y="29783325"/>
                <a:ext cx="6732600" cy="277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310" name="Google Shape;310;g2e6add8db8a_0_1363"/>
              <p:cNvPicPr preferRelativeResize="0"/>
              <p:nvPr/>
            </p:nvPicPr>
            <p:blipFill rotWithShape="1">
              <a:blip r:embed="rId4">
                <a:alphaModFix/>
              </a:blip>
              <a:srcRect b="32065" l="9324" r="6817" t="33880"/>
              <a:stretch/>
            </p:blipFill>
            <p:spPr>
              <a:xfrm>
                <a:off x="23552725" y="29905624"/>
                <a:ext cx="6570000" cy="2668174"/>
              </a:xfrm>
              <a:prstGeom prst="rect">
                <a:avLst/>
              </a:prstGeom>
              <a:noFill/>
              <a:ln>
                <a:noFill/>
              </a:ln>
            </p:spPr>
          </p:pic>
        </p:grpSp>
        <p:grpSp>
          <p:nvGrpSpPr>
            <p:cNvPr id="311" name="Google Shape;311;g2e6add8db8a_0_1363"/>
            <p:cNvGrpSpPr/>
            <p:nvPr/>
          </p:nvGrpSpPr>
          <p:grpSpPr>
            <a:xfrm>
              <a:off x="34171375" y="30324075"/>
              <a:ext cx="4028350" cy="1958399"/>
              <a:chOff x="36422913" y="29383911"/>
              <a:chExt cx="5840728" cy="3282600"/>
            </a:xfrm>
          </p:grpSpPr>
          <p:sp>
            <p:nvSpPr>
              <p:cNvPr id="312" name="Google Shape;312;g2e6add8db8a_0_1363"/>
              <p:cNvSpPr txBox="1"/>
              <p:nvPr/>
            </p:nvSpPr>
            <p:spPr>
              <a:xfrm>
                <a:off x="36422927" y="29383911"/>
                <a:ext cx="5840700" cy="3282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313" name="Google Shape;313;g2e6add8db8a_0_1363"/>
              <p:cNvPicPr preferRelativeResize="0"/>
              <p:nvPr/>
            </p:nvPicPr>
            <p:blipFill rotWithShape="1">
              <a:blip r:embed="rId5">
                <a:alphaModFix/>
              </a:blip>
              <a:srcRect b="0" l="0" r="3818" t="0"/>
              <a:stretch/>
            </p:blipFill>
            <p:spPr>
              <a:xfrm>
                <a:off x="36422913" y="29645268"/>
                <a:ext cx="5840728" cy="2759890"/>
              </a:xfrm>
              <a:prstGeom prst="rect">
                <a:avLst/>
              </a:prstGeom>
              <a:noFill/>
              <a:ln>
                <a:noFill/>
              </a:ln>
            </p:spPr>
          </p:pic>
        </p:grpSp>
        <p:grpSp>
          <p:nvGrpSpPr>
            <p:cNvPr id="314" name="Google Shape;314;g2e6add8db8a_0_1363"/>
            <p:cNvGrpSpPr/>
            <p:nvPr/>
          </p:nvGrpSpPr>
          <p:grpSpPr>
            <a:xfrm>
              <a:off x="3719728" y="30099105"/>
              <a:ext cx="2658182" cy="2405638"/>
              <a:chOff x="4680750" y="29796075"/>
              <a:chExt cx="2873400" cy="2842200"/>
            </a:xfrm>
          </p:grpSpPr>
          <p:sp>
            <p:nvSpPr>
              <p:cNvPr id="315" name="Google Shape;315;g2e6add8db8a_0_1363"/>
              <p:cNvSpPr/>
              <p:nvPr/>
            </p:nvSpPr>
            <p:spPr>
              <a:xfrm>
                <a:off x="4680750" y="29796075"/>
                <a:ext cx="2873400" cy="284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16" name="Google Shape;316;g2e6add8db8a_0_1363"/>
              <p:cNvPicPr preferRelativeResize="0"/>
              <p:nvPr/>
            </p:nvPicPr>
            <p:blipFill>
              <a:blip r:embed="rId6">
                <a:alphaModFix/>
              </a:blip>
              <a:stretch>
                <a:fillRect/>
              </a:stretch>
            </p:blipFill>
            <p:spPr>
              <a:xfrm>
                <a:off x="4680750" y="29796075"/>
                <a:ext cx="2766993" cy="2780825"/>
              </a:xfrm>
              <a:prstGeom prst="rect">
                <a:avLst/>
              </a:prstGeom>
              <a:noFill/>
              <a:ln>
                <a:noFill/>
              </a:ln>
            </p:spPr>
          </p:pic>
        </p:grpSp>
        <p:pic>
          <p:nvPicPr>
            <p:cNvPr id="317" name="Google Shape;317;g2e6add8db8a_0_1363"/>
            <p:cNvPicPr preferRelativeResize="0"/>
            <p:nvPr/>
          </p:nvPicPr>
          <p:blipFill rotWithShape="1">
            <a:blip r:embed="rId7">
              <a:alphaModFix/>
            </a:blip>
            <a:srcRect b="0" l="13635" r="13605" t="0"/>
            <a:stretch/>
          </p:blipFill>
          <p:spPr>
            <a:xfrm>
              <a:off x="343063" y="30100390"/>
              <a:ext cx="3102498" cy="2405760"/>
            </a:xfrm>
            <a:prstGeom prst="rect">
              <a:avLst/>
            </a:prstGeom>
            <a:noFill/>
            <a:ln>
              <a:noFill/>
            </a:ln>
          </p:spPr>
        </p:pic>
        <p:grpSp>
          <p:nvGrpSpPr>
            <p:cNvPr id="318" name="Google Shape;318;g2e6add8db8a_0_1363"/>
            <p:cNvGrpSpPr/>
            <p:nvPr/>
          </p:nvGrpSpPr>
          <p:grpSpPr>
            <a:xfrm>
              <a:off x="6652213" y="30408368"/>
              <a:ext cx="5254802" cy="1840412"/>
              <a:chOff x="7760525" y="26638775"/>
              <a:chExt cx="6089700" cy="2174400"/>
            </a:xfrm>
          </p:grpSpPr>
          <p:sp>
            <p:nvSpPr>
              <p:cNvPr id="319" name="Google Shape;319;g2e6add8db8a_0_1363"/>
              <p:cNvSpPr/>
              <p:nvPr/>
            </p:nvSpPr>
            <p:spPr>
              <a:xfrm>
                <a:off x="7760525" y="26638775"/>
                <a:ext cx="6089700" cy="21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20" name="Google Shape;320;g2e6add8db8a_0_1363"/>
              <p:cNvPicPr preferRelativeResize="0"/>
              <p:nvPr/>
            </p:nvPicPr>
            <p:blipFill>
              <a:blip r:embed="rId8">
                <a:alphaModFix/>
              </a:blip>
              <a:stretch>
                <a:fillRect/>
              </a:stretch>
            </p:blipFill>
            <p:spPr>
              <a:xfrm>
                <a:off x="7827475" y="26713100"/>
                <a:ext cx="5943600" cy="1981200"/>
              </a:xfrm>
              <a:prstGeom prst="rect">
                <a:avLst/>
              </a:prstGeom>
              <a:noFill/>
              <a:ln>
                <a:noFill/>
              </a:ln>
            </p:spPr>
          </p:pic>
        </p:grpSp>
        <p:grpSp>
          <p:nvGrpSpPr>
            <p:cNvPr id="321" name="Google Shape;321;g2e6add8db8a_0_1363"/>
            <p:cNvGrpSpPr/>
            <p:nvPr/>
          </p:nvGrpSpPr>
          <p:grpSpPr>
            <a:xfrm>
              <a:off x="12181106" y="30342454"/>
              <a:ext cx="7015057" cy="1918873"/>
              <a:chOff x="13919500" y="30068700"/>
              <a:chExt cx="7960800" cy="2267100"/>
            </a:xfrm>
          </p:grpSpPr>
          <p:sp>
            <p:nvSpPr>
              <p:cNvPr id="322" name="Google Shape;322;g2e6add8db8a_0_1363"/>
              <p:cNvSpPr/>
              <p:nvPr/>
            </p:nvSpPr>
            <p:spPr>
              <a:xfrm>
                <a:off x="13919500" y="30068700"/>
                <a:ext cx="7960800" cy="22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23" name="Google Shape;323;g2e6add8db8a_0_1363"/>
              <p:cNvPicPr preferRelativeResize="0"/>
              <p:nvPr/>
            </p:nvPicPr>
            <p:blipFill>
              <a:blip r:embed="rId9">
                <a:alphaModFix/>
              </a:blip>
              <a:stretch>
                <a:fillRect/>
              </a:stretch>
            </p:blipFill>
            <p:spPr>
              <a:xfrm>
                <a:off x="13971813" y="30129975"/>
                <a:ext cx="7850353" cy="2174400"/>
              </a:xfrm>
              <a:prstGeom prst="rect">
                <a:avLst/>
              </a:prstGeom>
              <a:noFill/>
              <a:ln>
                <a:noFill/>
              </a:ln>
            </p:spPr>
          </p:pic>
        </p:grpSp>
        <p:pic>
          <p:nvPicPr>
            <p:cNvPr id="324" name="Google Shape;324;g2e6add8db8a_0_1363"/>
            <p:cNvPicPr preferRelativeResize="0"/>
            <p:nvPr/>
          </p:nvPicPr>
          <p:blipFill>
            <a:blip r:embed="rId10">
              <a:alphaModFix/>
            </a:blip>
            <a:stretch>
              <a:fillRect/>
            </a:stretch>
          </p:blipFill>
          <p:spPr>
            <a:xfrm>
              <a:off x="25122888" y="30342325"/>
              <a:ext cx="5037150" cy="1919125"/>
            </a:xfrm>
            <a:prstGeom prst="rect">
              <a:avLst/>
            </a:prstGeom>
            <a:noFill/>
            <a:ln>
              <a:noFill/>
            </a:ln>
          </p:spPr>
        </p:pic>
        <p:grpSp>
          <p:nvGrpSpPr>
            <p:cNvPr id="325" name="Google Shape;325;g2e6add8db8a_0_1363"/>
            <p:cNvGrpSpPr/>
            <p:nvPr/>
          </p:nvGrpSpPr>
          <p:grpSpPr>
            <a:xfrm>
              <a:off x="30434131" y="29998464"/>
              <a:ext cx="3463162" cy="2660229"/>
              <a:chOff x="27498250" y="22300925"/>
              <a:chExt cx="5758500" cy="4563000"/>
            </a:xfrm>
          </p:grpSpPr>
          <p:sp>
            <p:nvSpPr>
              <p:cNvPr id="326" name="Google Shape;326;g2e6add8db8a_0_1363"/>
              <p:cNvSpPr/>
              <p:nvPr/>
            </p:nvSpPr>
            <p:spPr>
              <a:xfrm>
                <a:off x="27498250" y="22300925"/>
                <a:ext cx="5758500" cy="456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27" name="Google Shape;327;g2e6add8db8a_0_1363"/>
              <p:cNvPicPr preferRelativeResize="0"/>
              <p:nvPr/>
            </p:nvPicPr>
            <p:blipFill>
              <a:blip r:embed="rId11">
                <a:alphaModFix/>
              </a:blip>
              <a:stretch>
                <a:fillRect/>
              </a:stretch>
            </p:blipFill>
            <p:spPr>
              <a:xfrm>
                <a:off x="27515275" y="22349000"/>
                <a:ext cx="5715000" cy="4514850"/>
              </a:xfrm>
              <a:prstGeom prst="rect">
                <a:avLst/>
              </a:prstGeom>
              <a:noFill/>
              <a:ln>
                <a:noFill/>
              </a:ln>
            </p:spPr>
          </p:pic>
        </p:grpSp>
        <p:grpSp>
          <p:nvGrpSpPr>
            <p:cNvPr id="328" name="Google Shape;328;g2e6add8db8a_0_1363"/>
            <p:cNvGrpSpPr/>
            <p:nvPr/>
          </p:nvGrpSpPr>
          <p:grpSpPr>
            <a:xfrm>
              <a:off x="38473804" y="30369040"/>
              <a:ext cx="4862096" cy="1919056"/>
              <a:chOff x="27726025" y="27063425"/>
              <a:chExt cx="6253500" cy="2691900"/>
            </a:xfrm>
          </p:grpSpPr>
          <p:sp>
            <p:nvSpPr>
              <p:cNvPr id="329" name="Google Shape;329;g2e6add8db8a_0_1363"/>
              <p:cNvSpPr/>
              <p:nvPr/>
            </p:nvSpPr>
            <p:spPr>
              <a:xfrm>
                <a:off x="27726025" y="27063425"/>
                <a:ext cx="6253500" cy="26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30" name="Google Shape;330;g2e6add8db8a_0_1363"/>
              <p:cNvPicPr preferRelativeResize="0"/>
              <p:nvPr/>
            </p:nvPicPr>
            <p:blipFill rotWithShape="1">
              <a:blip r:embed="rId12">
                <a:alphaModFix/>
              </a:blip>
              <a:srcRect b="0" l="2257" r="0" t="0"/>
              <a:stretch/>
            </p:blipFill>
            <p:spPr>
              <a:xfrm>
                <a:off x="27829575" y="27103400"/>
                <a:ext cx="6107226" cy="2600325"/>
              </a:xfrm>
              <a:prstGeom prst="rect">
                <a:avLst/>
              </a:prstGeom>
              <a:noFill/>
              <a:ln>
                <a:noFill/>
              </a:ln>
            </p:spPr>
          </p:pic>
        </p:grpSp>
      </p:grpSp>
      <p:grpSp>
        <p:nvGrpSpPr>
          <p:cNvPr id="331" name="Google Shape;331;g2e6add8db8a_0_1363"/>
          <p:cNvGrpSpPr/>
          <p:nvPr/>
        </p:nvGrpSpPr>
        <p:grpSpPr>
          <a:xfrm>
            <a:off x="3134725" y="6380875"/>
            <a:ext cx="37620300" cy="21811800"/>
            <a:chOff x="3134725" y="6380875"/>
            <a:chExt cx="37620300" cy="21811800"/>
          </a:xfrm>
        </p:grpSpPr>
        <p:sp>
          <p:nvSpPr>
            <p:cNvPr id="332" name="Google Shape;332;g2e6add8db8a_0_1363"/>
            <p:cNvSpPr txBox="1"/>
            <p:nvPr/>
          </p:nvSpPr>
          <p:spPr>
            <a:xfrm>
              <a:off x="3134725" y="6380875"/>
              <a:ext cx="37620300" cy="218118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0"/>
                <a:buFont typeface="Arial"/>
                <a:buNone/>
              </a:pPr>
              <a:r>
                <a:t/>
              </a:r>
              <a:endParaRPr b="1" sz="2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0"/>
                <a:buFont typeface="Arial"/>
                <a:buNone/>
              </a:pPr>
              <a:r>
                <a:rPr b="1" lang="en-US" sz="10000">
                  <a:solidFill>
                    <a:schemeClr val="dk1"/>
                  </a:solidFill>
                  <a:latin typeface="Times New Roman"/>
                  <a:ea typeface="Times New Roman"/>
                  <a:cs typeface="Times New Roman"/>
                  <a:sym typeface="Times New Roman"/>
                </a:rPr>
                <a:t>Bleaching and Temperature</a:t>
              </a:r>
              <a:endParaRPr b="0" i="0" sz="10000" u="none" cap="none" strike="noStrike">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5400">
                  <a:solidFill>
                    <a:schemeClr val="dk1"/>
                  </a:solidFill>
                  <a:latin typeface="Times New Roman"/>
                  <a:ea typeface="Times New Roman"/>
                  <a:cs typeface="Times New Roman"/>
                  <a:sym typeface="Times New Roman"/>
                </a:rPr>
                <a:t>Graph 1: Coral bleaching percentage for the sample sites in Florida from 1987 to 2018. The graph illustrates the changes in the extent of coral bleaching over the 31-year period, highlighting significant trends or events.</a:t>
              </a:r>
              <a:endParaRPr sz="54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US" sz="5400">
                  <a:solidFill>
                    <a:schemeClr val="dk1"/>
                  </a:solidFill>
                  <a:latin typeface="Times New Roman"/>
                  <a:ea typeface="Times New Roman"/>
                  <a:cs typeface="Times New Roman"/>
                  <a:sym typeface="Times New Roman"/>
                </a:rPr>
                <a:t>Graph 2: Temperature trends in Florida from 1987 to 2018. This graph shows the annual average temperatures over the 31-year period, indicating any long-term patterns or anomalies that may correlate with coral bleaching events.</a:t>
              </a:r>
              <a:endParaRPr sz="58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5800">
                <a:solidFill>
                  <a:schemeClr val="dk1"/>
                </a:solidFill>
                <a:latin typeface="Times New Roman"/>
                <a:ea typeface="Times New Roman"/>
                <a:cs typeface="Times New Roman"/>
                <a:sym typeface="Times New Roman"/>
              </a:endParaRPr>
            </a:p>
          </p:txBody>
        </p:sp>
        <p:grpSp>
          <p:nvGrpSpPr>
            <p:cNvPr id="333" name="Google Shape;333;g2e6add8db8a_0_1363"/>
            <p:cNvGrpSpPr/>
            <p:nvPr/>
          </p:nvGrpSpPr>
          <p:grpSpPr>
            <a:xfrm>
              <a:off x="4112874" y="9044109"/>
              <a:ext cx="35664005" cy="11503977"/>
              <a:chOff x="12159325" y="12367124"/>
              <a:chExt cx="16226400" cy="5674251"/>
            </a:xfrm>
          </p:grpSpPr>
          <p:sp>
            <p:nvSpPr>
              <p:cNvPr id="334" name="Google Shape;334;g2e6add8db8a_0_1363"/>
              <p:cNvSpPr/>
              <p:nvPr/>
            </p:nvSpPr>
            <p:spPr>
              <a:xfrm>
                <a:off x="20095344" y="12367124"/>
                <a:ext cx="2297400" cy="1753800"/>
              </a:xfrm>
              <a:prstGeom prst="round2SameRect">
                <a:avLst>
                  <a:gd fmla="val 16667" name="adj1"/>
                  <a:gd fmla="val 0" name="adj2"/>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5" name="Google Shape;335;g2e6add8db8a_0_1363"/>
              <p:cNvSpPr/>
              <p:nvPr/>
            </p:nvSpPr>
            <p:spPr>
              <a:xfrm>
                <a:off x="12159335" y="12367124"/>
                <a:ext cx="2297400" cy="1753800"/>
              </a:xfrm>
              <a:prstGeom prst="round2SameRect">
                <a:avLst>
                  <a:gd fmla="val 16667" name="adj1"/>
                  <a:gd fmla="val 0" name="adj2"/>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6" name="Google Shape;336;g2e6add8db8a_0_1363"/>
              <p:cNvSpPr/>
              <p:nvPr/>
            </p:nvSpPr>
            <p:spPr>
              <a:xfrm>
                <a:off x="12159325" y="12857375"/>
                <a:ext cx="16226400" cy="5184000"/>
              </a:xfrm>
              <a:prstGeom prst="rect">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7" name="Google Shape;337;g2e6add8db8a_0_1363"/>
              <p:cNvSpPr txBox="1"/>
              <p:nvPr/>
            </p:nvSpPr>
            <p:spPr>
              <a:xfrm>
                <a:off x="12289148" y="12409663"/>
                <a:ext cx="1646700" cy="58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500">
                    <a:solidFill>
                      <a:schemeClr val="dk1"/>
                    </a:solidFill>
                    <a:latin typeface="Times New Roman"/>
                    <a:ea typeface="Times New Roman"/>
                    <a:cs typeface="Times New Roman"/>
                    <a:sym typeface="Times New Roman"/>
                  </a:rPr>
                  <a:t>Graph 1:</a:t>
                </a:r>
                <a:endParaRPr sz="6500">
                  <a:solidFill>
                    <a:schemeClr val="dk1"/>
                  </a:solidFill>
                  <a:latin typeface="Times New Roman"/>
                  <a:ea typeface="Times New Roman"/>
                  <a:cs typeface="Times New Roman"/>
                  <a:sym typeface="Times New Roman"/>
                </a:endParaRPr>
              </a:p>
            </p:txBody>
          </p:sp>
          <p:sp>
            <p:nvSpPr>
              <p:cNvPr id="338" name="Google Shape;338;g2e6add8db8a_0_1363"/>
              <p:cNvSpPr txBox="1"/>
              <p:nvPr/>
            </p:nvSpPr>
            <p:spPr>
              <a:xfrm>
                <a:off x="20237850" y="12409663"/>
                <a:ext cx="1646700" cy="58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500">
                    <a:solidFill>
                      <a:schemeClr val="dk1"/>
                    </a:solidFill>
                    <a:latin typeface="Times New Roman"/>
                    <a:ea typeface="Times New Roman"/>
                    <a:cs typeface="Times New Roman"/>
                    <a:sym typeface="Times New Roman"/>
                  </a:rPr>
                  <a:t>Graph 2:</a:t>
                </a:r>
                <a:endParaRPr sz="6500">
                  <a:solidFill>
                    <a:schemeClr val="dk1"/>
                  </a:solidFill>
                  <a:latin typeface="Times New Roman"/>
                  <a:ea typeface="Times New Roman"/>
                  <a:cs typeface="Times New Roman"/>
                  <a:sym typeface="Times New Roman"/>
                </a:endParaRPr>
              </a:p>
            </p:txBody>
          </p:sp>
          <p:pic>
            <p:nvPicPr>
              <p:cNvPr id="339" name="Google Shape;339;g2e6add8db8a_0_1363"/>
              <p:cNvPicPr preferRelativeResize="0"/>
              <p:nvPr/>
            </p:nvPicPr>
            <p:blipFill>
              <a:blip r:embed="rId13">
                <a:alphaModFix/>
              </a:blip>
              <a:stretch>
                <a:fillRect/>
              </a:stretch>
            </p:blipFill>
            <p:spPr>
              <a:xfrm>
                <a:off x="12313050" y="13085875"/>
                <a:ext cx="7782299" cy="4747875"/>
              </a:xfrm>
              <a:prstGeom prst="rect">
                <a:avLst/>
              </a:prstGeom>
              <a:noFill/>
              <a:ln>
                <a:noFill/>
              </a:ln>
            </p:spPr>
          </p:pic>
          <p:pic>
            <p:nvPicPr>
              <p:cNvPr id="340" name="Google Shape;340;g2e6add8db8a_0_1363"/>
              <p:cNvPicPr preferRelativeResize="0"/>
              <p:nvPr/>
            </p:nvPicPr>
            <p:blipFill>
              <a:blip r:embed="rId14">
                <a:alphaModFix/>
              </a:blip>
              <a:stretch>
                <a:fillRect/>
              </a:stretch>
            </p:blipFill>
            <p:spPr>
              <a:xfrm>
                <a:off x="20390975" y="13085850"/>
                <a:ext cx="7782299" cy="4747875"/>
              </a:xfrm>
              <a:prstGeom prst="rect">
                <a:avLst/>
              </a:prstGeom>
              <a:noFill/>
              <a:ln>
                <a:noFill/>
              </a:ln>
            </p:spPr>
          </p:pic>
        </p:grpSp>
      </p:grpSp>
      <p:grpSp>
        <p:nvGrpSpPr>
          <p:cNvPr id="341" name="Google Shape;341;g2e6add8db8a_0_1363"/>
          <p:cNvGrpSpPr/>
          <p:nvPr/>
        </p:nvGrpSpPr>
        <p:grpSpPr>
          <a:xfrm>
            <a:off x="690600" y="386975"/>
            <a:ext cx="42510000" cy="4395300"/>
            <a:chOff x="690600" y="386975"/>
            <a:chExt cx="42510000" cy="4395300"/>
          </a:xfrm>
        </p:grpSpPr>
        <p:sp>
          <p:nvSpPr>
            <p:cNvPr id="342" name="Google Shape;342;g2e6add8db8a_0_1363"/>
            <p:cNvSpPr txBox="1"/>
            <p:nvPr/>
          </p:nvSpPr>
          <p:spPr>
            <a:xfrm>
              <a:off x="690600" y="386975"/>
              <a:ext cx="42510000" cy="4395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600"/>
                <a:buFont typeface="Arial"/>
                <a:buNone/>
              </a:pPr>
              <a:r>
                <a:rPr b="1" lang="en-US" sz="9500">
                  <a:solidFill>
                    <a:schemeClr val="dk1"/>
                  </a:solidFill>
                  <a:latin typeface="Times New Roman"/>
                  <a:ea typeface="Times New Roman"/>
                  <a:cs typeface="Times New Roman"/>
                  <a:sym typeface="Times New Roman"/>
                </a:rPr>
                <a:t>SOS: Combatting Coral Bleaching in Florida</a:t>
              </a:r>
              <a:endParaRPr b="1" sz="9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rPr b="1" lang="en-US" sz="4700">
                  <a:solidFill>
                    <a:schemeClr val="dk1"/>
                  </a:solidFill>
                  <a:latin typeface="Times New Roman"/>
                  <a:ea typeface="Times New Roman"/>
                  <a:cs typeface="Times New Roman"/>
                  <a:sym typeface="Times New Roman"/>
                </a:rPr>
                <a:t>Linking Coral Bleaching Severity with Reef and Pelagic Fish Population Declines in Florida (1987-2018)</a:t>
              </a:r>
              <a:endParaRPr b="1" sz="47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t/>
              </a:r>
              <a:endParaRPr b="1" sz="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000"/>
                <a:buFont typeface="Arial"/>
                <a:buNone/>
              </a:pPr>
              <a:r>
                <a:rPr lang="en-US" sz="4400">
                  <a:solidFill>
                    <a:schemeClr val="dk1"/>
                  </a:solidFill>
                  <a:latin typeface="Times New Roman"/>
                  <a:ea typeface="Times New Roman"/>
                  <a:cs typeface="Times New Roman"/>
                  <a:sym typeface="Times New Roman"/>
                </a:rPr>
                <a:t>Moanna Blaksteen</a:t>
              </a:r>
              <a:r>
                <a:rPr i="0" lang="en-US" sz="4400" u="none" cap="none" strike="noStrike">
                  <a:solidFill>
                    <a:schemeClr val="dk1"/>
                  </a:solidFill>
                  <a:latin typeface="Times New Roman"/>
                  <a:ea typeface="Times New Roman"/>
                  <a:cs typeface="Times New Roman"/>
                  <a:sym typeface="Times New Roman"/>
                </a:rPr>
                <a:t>, </a:t>
              </a:r>
              <a:r>
                <a:rPr lang="en-US" sz="4400">
                  <a:solidFill>
                    <a:schemeClr val="dk1"/>
                  </a:solidFill>
                  <a:latin typeface="Times New Roman"/>
                  <a:ea typeface="Times New Roman"/>
                  <a:cs typeface="Times New Roman"/>
                  <a:sym typeface="Times New Roman"/>
                </a:rPr>
                <a:t>moanna.blaksteen@student.chaminade.edu, Chaminade University of Honolulu</a:t>
              </a:r>
              <a:endParaRPr sz="4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sz="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Project Lead: Dr. Kelly Gaither, Texas Advanced Computing Center</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Mentor(s): Kahoalii Keahi-Wood, Chaminade </a:t>
              </a:r>
              <a:r>
                <a:rPr lang="en-US" sz="3200">
                  <a:solidFill>
                    <a:schemeClr val="dk1"/>
                  </a:solidFill>
                  <a:latin typeface="Times New Roman"/>
                  <a:ea typeface="Times New Roman"/>
                  <a:cs typeface="Times New Roman"/>
                  <a:sym typeface="Times New Roman"/>
                </a:rPr>
                <a:t>University</a:t>
              </a:r>
              <a:r>
                <a:rPr lang="en-US" sz="3200">
                  <a:solidFill>
                    <a:schemeClr val="dk1"/>
                  </a:solidFill>
                  <a:latin typeface="Times New Roman"/>
                  <a:ea typeface="Times New Roman"/>
                  <a:cs typeface="Times New Roman"/>
                  <a:sym typeface="Times New Roman"/>
                </a:rPr>
                <a:t> of Honolulu &amp; Alexis-Rachelle Ramelb, Chaminade University of Honolulu</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t/>
              </a:r>
              <a:endParaRPr sz="3500">
                <a:solidFill>
                  <a:schemeClr val="dk1"/>
                </a:solidFill>
                <a:latin typeface="Times New Roman"/>
                <a:ea typeface="Times New Roman"/>
                <a:cs typeface="Times New Roman"/>
                <a:sym typeface="Times New Roman"/>
              </a:endParaRPr>
            </a:p>
          </p:txBody>
        </p:sp>
        <p:pic>
          <p:nvPicPr>
            <p:cNvPr id="343" name="Google Shape;343;g2e6add8db8a_0_1363"/>
            <p:cNvPicPr preferRelativeResize="0"/>
            <p:nvPr/>
          </p:nvPicPr>
          <p:blipFill rotWithShape="1">
            <a:blip r:embed="rId15">
              <a:alphaModFix/>
            </a:blip>
            <a:srcRect b="0" l="0" r="0" t="0"/>
            <a:stretch/>
          </p:blipFill>
          <p:spPr>
            <a:xfrm>
              <a:off x="1152725" y="1163650"/>
              <a:ext cx="7108425" cy="2841944"/>
            </a:xfrm>
            <a:prstGeom prst="rect">
              <a:avLst/>
            </a:prstGeom>
            <a:noFill/>
            <a:ln>
              <a:noFill/>
            </a:ln>
          </p:spPr>
        </p:pic>
        <p:grpSp>
          <p:nvGrpSpPr>
            <p:cNvPr id="344" name="Google Shape;344;g2e6add8db8a_0_1363"/>
            <p:cNvGrpSpPr/>
            <p:nvPr/>
          </p:nvGrpSpPr>
          <p:grpSpPr>
            <a:xfrm>
              <a:off x="35719927" y="1480516"/>
              <a:ext cx="7021716" cy="2208220"/>
              <a:chOff x="34931901" y="5611475"/>
              <a:chExt cx="7679882" cy="2501949"/>
            </a:xfrm>
          </p:grpSpPr>
          <p:pic>
            <p:nvPicPr>
              <p:cNvPr id="345" name="Google Shape;345;g2e6add8db8a_0_1363"/>
              <p:cNvPicPr preferRelativeResize="0"/>
              <p:nvPr/>
            </p:nvPicPr>
            <p:blipFill>
              <a:blip r:embed="rId16">
                <a:alphaModFix/>
              </a:blip>
              <a:stretch>
                <a:fillRect/>
              </a:stretch>
            </p:blipFill>
            <p:spPr>
              <a:xfrm>
                <a:off x="37476813" y="5611709"/>
                <a:ext cx="2488607" cy="2501565"/>
              </a:xfrm>
              <a:prstGeom prst="rect">
                <a:avLst/>
              </a:prstGeom>
              <a:noFill/>
              <a:ln>
                <a:noFill/>
              </a:ln>
            </p:spPr>
          </p:pic>
          <p:pic>
            <p:nvPicPr>
              <p:cNvPr id="346" name="Google Shape;346;g2e6add8db8a_0_1363"/>
              <p:cNvPicPr preferRelativeResize="0"/>
              <p:nvPr/>
            </p:nvPicPr>
            <p:blipFill>
              <a:blip r:embed="rId17">
                <a:alphaModFix/>
              </a:blip>
              <a:stretch>
                <a:fillRect/>
              </a:stretch>
            </p:blipFill>
            <p:spPr>
              <a:xfrm>
                <a:off x="40123176" y="5611706"/>
                <a:ext cx="2488607" cy="2501565"/>
              </a:xfrm>
              <a:prstGeom prst="rect">
                <a:avLst/>
              </a:prstGeom>
              <a:noFill/>
              <a:ln>
                <a:noFill/>
              </a:ln>
            </p:spPr>
          </p:pic>
          <p:pic>
            <p:nvPicPr>
              <p:cNvPr id="347" name="Google Shape;347;g2e6add8db8a_0_1363"/>
              <p:cNvPicPr preferRelativeResize="0"/>
              <p:nvPr/>
            </p:nvPicPr>
            <p:blipFill>
              <a:blip r:embed="rId18">
                <a:alphaModFix/>
              </a:blip>
              <a:stretch>
                <a:fillRect/>
              </a:stretch>
            </p:blipFill>
            <p:spPr>
              <a:xfrm>
                <a:off x="34931901" y="5611475"/>
                <a:ext cx="2387172" cy="2501949"/>
              </a:xfrm>
              <a:prstGeom prst="rect">
                <a:avLst/>
              </a:prstGeom>
              <a:noFill/>
              <a:ln>
                <a:noFill/>
              </a:ln>
            </p:spPr>
          </p:pic>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51" name="Shape 351"/>
        <p:cNvGrpSpPr/>
        <p:nvPr/>
      </p:nvGrpSpPr>
      <p:grpSpPr>
        <a:xfrm>
          <a:off x="0" y="0"/>
          <a:ext cx="0" cy="0"/>
          <a:chOff x="0" y="0"/>
          <a:chExt cx="0" cy="0"/>
        </a:xfrm>
      </p:grpSpPr>
      <p:pic>
        <p:nvPicPr>
          <p:cNvPr id="352" name="Google Shape;352;g2e6add8db8a_0_1328"/>
          <p:cNvPicPr preferRelativeResize="0"/>
          <p:nvPr/>
        </p:nvPicPr>
        <p:blipFill>
          <a:blip r:embed="rId3">
            <a:alphaModFix amt="61000"/>
          </a:blip>
          <a:stretch>
            <a:fillRect/>
          </a:stretch>
        </p:blipFill>
        <p:spPr>
          <a:xfrm>
            <a:off x="-242450" y="-190250"/>
            <a:ext cx="44376100" cy="33298900"/>
          </a:xfrm>
          <a:prstGeom prst="rect">
            <a:avLst/>
          </a:prstGeom>
          <a:noFill/>
          <a:ln>
            <a:noFill/>
          </a:ln>
        </p:spPr>
      </p:pic>
      <p:grpSp>
        <p:nvGrpSpPr>
          <p:cNvPr id="353" name="Google Shape;353;g2e6add8db8a_0_1328"/>
          <p:cNvGrpSpPr/>
          <p:nvPr/>
        </p:nvGrpSpPr>
        <p:grpSpPr>
          <a:xfrm>
            <a:off x="343063" y="30112164"/>
            <a:ext cx="42992838" cy="2660229"/>
            <a:chOff x="343063" y="29998464"/>
            <a:chExt cx="42992838" cy="2660229"/>
          </a:xfrm>
        </p:grpSpPr>
        <p:grpSp>
          <p:nvGrpSpPr>
            <p:cNvPr id="354" name="Google Shape;354;g2e6add8db8a_0_1328"/>
            <p:cNvGrpSpPr/>
            <p:nvPr/>
          </p:nvGrpSpPr>
          <p:grpSpPr>
            <a:xfrm>
              <a:off x="19470270" y="30324092"/>
              <a:ext cx="5378517" cy="1958354"/>
              <a:chOff x="23373425" y="29783325"/>
              <a:chExt cx="6749300" cy="2790473"/>
            </a:xfrm>
          </p:grpSpPr>
          <p:sp>
            <p:nvSpPr>
              <p:cNvPr id="355" name="Google Shape;355;g2e6add8db8a_0_1328"/>
              <p:cNvSpPr txBox="1"/>
              <p:nvPr/>
            </p:nvSpPr>
            <p:spPr>
              <a:xfrm>
                <a:off x="23373425" y="29783325"/>
                <a:ext cx="6732600" cy="277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356" name="Google Shape;356;g2e6add8db8a_0_1328"/>
              <p:cNvPicPr preferRelativeResize="0"/>
              <p:nvPr/>
            </p:nvPicPr>
            <p:blipFill rotWithShape="1">
              <a:blip r:embed="rId4">
                <a:alphaModFix/>
              </a:blip>
              <a:srcRect b="32065" l="9324" r="6817" t="33880"/>
              <a:stretch/>
            </p:blipFill>
            <p:spPr>
              <a:xfrm>
                <a:off x="23552725" y="29905624"/>
                <a:ext cx="6570000" cy="2668174"/>
              </a:xfrm>
              <a:prstGeom prst="rect">
                <a:avLst/>
              </a:prstGeom>
              <a:noFill/>
              <a:ln>
                <a:noFill/>
              </a:ln>
            </p:spPr>
          </p:pic>
        </p:grpSp>
        <p:grpSp>
          <p:nvGrpSpPr>
            <p:cNvPr id="357" name="Google Shape;357;g2e6add8db8a_0_1328"/>
            <p:cNvGrpSpPr/>
            <p:nvPr/>
          </p:nvGrpSpPr>
          <p:grpSpPr>
            <a:xfrm>
              <a:off x="34171375" y="30324075"/>
              <a:ext cx="4028350" cy="1958399"/>
              <a:chOff x="36422913" y="29383911"/>
              <a:chExt cx="5840728" cy="3282600"/>
            </a:xfrm>
          </p:grpSpPr>
          <p:sp>
            <p:nvSpPr>
              <p:cNvPr id="358" name="Google Shape;358;g2e6add8db8a_0_1328"/>
              <p:cNvSpPr txBox="1"/>
              <p:nvPr/>
            </p:nvSpPr>
            <p:spPr>
              <a:xfrm>
                <a:off x="36422927" y="29383911"/>
                <a:ext cx="5840700" cy="3282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359" name="Google Shape;359;g2e6add8db8a_0_1328"/>
              <p:cNvPicPr preferRelativeResize="0"/>
              <p:nvPr/>
            </p:nvPicPr>
            <p:blipFill rotWithShape="1">
              <a:blip r:embed="rId5">
                <a:alphaModFix/>
              </a:blip>
              <a:srcRect b="0" l="0" r="3818" t="0"/>
              <a:stretch/>
            </p:blipFill>
            <p:spPr>
              <a:xfrm>
                <a:off x="36422913" y="29645268"/>
                <a:ext cx="5840728" cy="2759890"/>
              </a:xfrm>
              <a:prstGeom prst="rect">
                <a:avLst/>
              </a:prstGeom>
              <a:noFill/>
              <a:ln>
                <a:noFill/>
              </a:ln>
            </p:spPr>
          </p:pic>
        </p:grpSp>
        <p:grpSp>
          <p:nvGrpSpPr>
            <p:cNvPr id="360" name="Google Shape;360;g2e6add8db8a_0_1328"/>
            <p:cNvGrpSpPr/>
            <p:nvPr/>
          </p:nvGrpSpPr>
          <p:grpSpPr>
            <a:xfrm>
              <a:off x="3719728" y="30099105"/>
              <a:ext cx="2658182" cy="2405638"/>
              <a:chOff x="4680750" y="29796075"/>
              <a:chExt cx="2873400" cy="2842200"/>
            </a:xfrm>
          </p:grpSpPr>
          <p:sp>
            <p:nvSpPr>
              <p:cNvPr id="361" name="Google Shape;361;g2e6add8db8a_0_1328"/>
              <p:cNvSpPr/>
              <p:nvPr/>
            </p:nvSpPr>
            <p:spPr>
              <a:xfrm>
                <a:off x="4680750" y="29796075"/>
                <a:ext cx="2873400" cy="284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62" name="Google Shape;362;g2e6add8db8a_0_1328"/>
              <p:cNvPicPr preferRelativeResize="0"/>
              <p:nvPr/>
            </p:nvPicPr>
            <p:blipFill>
              <a:blip r:embed="rId6">
                <a:alphaModFix/>
              </a:blip>
              <a:stretch>
                <a:fillRect/>
              </a:stretch>
            </p:blipFill>
            <p:spPr>
              <a:xfrm>
                <a:off x="4680750" y="29796075"/>
                <a:ext cx="2766993" cy="2780825"/>
              </a:xfrm>
              <a:prstGeom prst="rect">
                <a:avLst/>
              </a:prstGeom>
              <a:noFill/>
              <a:ln>
                <a:noFill/>
              </a:ln>
            </p:spPr>
          </p:pic>
        </p:grpSp>
        <p:pic>
          <p:nvPicPr>
            <p:cNvPr id="363" name="Google Shape;363;g2e6add8db8a_0_1328"/>
            <p:cNvPicPr preferRelativeResize="0"/>
            <p:nvPr/>
          </p:nvPicPr>
          <p:blipFill rotWithShape="1">
            <a:blip r:embed="rId7">
              <a:alphaModFix/>
            </a:blip>
            <a:srcRect b="0" l="13635" r="13605" t="0"/>
            <a:stretch/>
          </p:blipFill>
          <p:spPr>
            <a:xfrm>
              <a:off x="343063" y="30100390"/>
              <a:ext cx="3102498" cy="2405760"/>
            </a:xfrm>
            <a:prstGeom prst="rect">
              <a:avLst/>
            </a:prstGeom>
            <a:noFill/>
            <a:ln>
              <a:noFill/>
            </a:ln>
          </p:spPr>
        </p:pic>
        <p:grpSp>
          <p:nvGrpSpPr>
            <p:cNvPr id="364" name="Google Shape;364;g2e6add8db8a_0_1328"/>
            <p:cNvGrpSpPr/>
            <p:nvPr/>
          </p:nvGrpSpPr>
          <p:grpSpPr>
            <a:xfrm>
              <a:off x="6652213" y="30408368"/>
              <a:ext cx="5254802" cy="1840412"/>
              <a:chOff x="7760525" y="26638775"/>
              <a:chExt cx="6089700" cy="2174400"/>
            </a:xfrm>
          </p:grpSpPr>
          <p:sp>
            <p:nvSpPr>
              <p:cNvPr id="365" name="Google Shape;365;g2e6add8db8a_0_1328"/>
              <p:cNvSpPr/>
              <p:nvPr/>
            </p:nvSpPr>
            <p:spPr>
              <a:xfrm>
                <a:off x="7760525" y="26638775"/>
                <a:ext cx="6089700" cy="21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66" name="Google Shape;366;g2e6add8db8a_0_1328"/>
              <p:cNvPicPr preferRelativeResize="0"/>
              <p:nvPr/>
            </p:nvPicPr>
            <p:blipFill>
              <a:blip r:embed="rId8">
                <a:alphaModFix/>
              </a:blip>
              <a:stretch>
                <a:fillRect/>
              </a:stretch>
            </p:blipFill>
            <p:spPr>
              <a:xfrm>
                <a:off x="7827475" y="26713100"/>
                <a:ext cx="5943600" cy="1981200"/>
              </a:xfrm>
              <a:prstGeom prst="rect">
                <a:avLst/>
              </a:prstGeom>
              <a:noFill/>
              <a:ln>
                <a:noFill/>
              </a:ln>
            </p:spPr>
          </p:pic>
        </p:grpSp>
        <p:grpSp>
          <p:nvGrpSpPr>
            <p:cNvPr id="367" name="Google Shape;367;g2e6add8db8a_0_1328"/>
            <p:cNvGrpSpPr/>
            <p:nvPr/>
          </p:nvGrpSpPr>
          <p:grpSpPr>
            <a:xfrm>
              <a:off x="12181106" y="30342454"/>
              <a:ext cx="7015057" cy="1918873"/>
              <a:chOff x="13919500" y="30068700"/>
              <a:chExt cx="7960800" cy="2267100"/>
            </a:xfrm>
          </p:grpSpPr>
          <p:sp>
            <p:nvSpPr>
              <p:cNvPr id="368" name="Google Shape;368;g2e6add8db8a_0_1328"/>
              <p:cNvSpPr/>
              <p:nvPr/>
            </p:nvSpPr>
            <p:spPr>
              <a:xfrm>
                <a:off x="13919500" y="30068700"/>
                <a:ext cx="7960800" cy="22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69" name="Google Shape;369;g2e6add8db8a_0_1328"/>
              <p:cNvPicPr preferRelativeResize="0"/>
              <p:nvPr/>
            </p:nvPicPr>
            <p:blipFill>
              <a:blip r:embed="rId9">
                <a:alphaModFix/>
              </a:blip>
              <a:stretch>
                <a:fillRect/>
              </a:stretch>
            </p:blipFill>
            <p:spPr>
              <a:xfrm>
                <a:off x="13971813" y="30129975"/>
                <a:ext cx="7850353" cy="2174400"/>
              </a:xfrm>
              <a:prstGeom prst="rect">
                <a:avLst/>
              </a:prstGeom>
              <a:noFill/>
              <a:ln>
                <a:noFill/>
              </a:ln>
            </p:spPr>
          </p:pic>
        </p:grpSp>
        <p:pic>
          <p:nvPicPr>
            <p:cNvPr id="370" name="Google Shape;370;g2e6add8db8a_0_1328"/>
            <p:cNvPicPr preferRelativeResize="0"/>
            <p:nvPr/>
          </p:nvPicPr>
          <p:blipFill>
            <a:blip r:embed="rId10">
              <a:alphaModFix/>
            </a:blip>
            <a:stretch>
              <a:fillRect/>
            </a:stretch>
          </p:blipFill>
          <p:spPr>
            <a:xfrm>
              <a:off x="25122888" y="30342325"/>
              <a:ext cx="5037150" cy="1919125"/>
            </a:xfrm>
            <a:prstGeom prst="rect">
              <a:avLst/>
            </a:prstGeom>
            <a:noFill/>
            <a:ln>
              <a:noFill/>
            </a:ln>
          </p:spPr>
        </p:pic>
        <p:grpSp>
          <p:nvGrpSpPr>
            <p:cNvPr id="371" name="Google Shape;371;g2e6add8db8a_0_1328"/>
            <p:cNvGrpSpPr/>
            <p:nvPr/>
          </p:nvGrpSpPr>
          <p:grpSpPr>
            <a:xfrm>
              <a:off x="30434131" y="29998464"/>
              <a:ext cx="3463162" cy="2660229"/>
              <a:chOff x="27498250" y="22300925"/>
              <a:chExt cx="5758500" cy="4563000"/>
            </a:xfrm>
          </p:grpSpPr>
          <p:sp>
            <p:nvSpPr>
              <p:cNvPr id="372" name="Google Shape;372;g2e6add8db8a_0_1328"/>
              <p:cNvSpPr/>
              <p:nvPr/>
            </p:nvSpPr>
            <p:spPr>
              <a:xfrm>
                <a:off x="27498250" y="22300925"/>
                <a:ext cx="5758500" cy="456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73" name="Google Shape;373;g2e6add8db8a_0_1328"/>
              <p:cNvPicPr preferRelativeResize="0"/>
              <p:nvPr/>
            </p:nvPicPr>
            <p:blipFill>
              <a:blip r:embed="rId11">
                <a:alphaModFix/>
              </a:blip>
              <a:stretch>
                <a:fillRect/>
              </a:stretch>
            </p:blipFill>
            <p:spPr>
              <a:xfrm>
                <a:off x="27515275" y="22349000"/>
                <a:ext cx="5715000" cy="4514850"/>
              </a:xfrm>
              <a:prstGeom prst="rect">
                <a:avLst/>
              </a:prstGeom>
              <a:noFill/>
              <a:ln>
                <a:noFill/>
              </a:ln>
            </p:spPr>
          </p:pic>
        </p:grpSp>
        <p:grpSp>
          <p:nvGrpSpPr>
            <p:cNvPr id="374" name="Google Shape;374;g2e6add8db8a_0_1328"/>
            <p:cNvGrpSpPr/>
            <p:nvPr/>
          </p:nvGrpSpPr>
          <p:grpSpPr>
            <a:xfrm>
              <a:off x="38473804" y="30369040"/>
              <a:ext cx="4862096" cy="1919056"/>
              <a:chOff x="27726025" y="27063425"/>
              <a:chExt cx="6253500" cy="2691900"/>
            </a:xfrm>
          </p:grpSpPr>
          <p:sp>
            <p:nvSpPr>
              <p:cNvPr id="375" name="Google Shape;375;g2e6add8db8a_0_1328"/>
              <p:cNvSpPr/>
              <p:nvPr/>
            </p:nvSpPr>
            <p:spPr>
              <a:xfrm>
                <a:off x="27726025" y="27063425"/>
                <a:ext cx="6253500" cy="26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76" name="Google Shape;376;g2e6add8db8a_0_1328"/>
              <p:cNvPicPr preferRelativeResize="0"/>
              <p:nvPr/>
            </p:nvPicPr>
            <p:blipFill rotWithShape="1">
              <a:blip r:embed="rId12">
                <a:alphaModFix/>
              </a:blip>
              <a:srcRect b="0" l="2257" r="0" t="0"/>
              <a:stretch/>
            </p:blipFill>
            <p:spPr>
              <a:xfrm>
                <a:off x="27829575" y="27103400"/>
                <a:ext cx="6107226" cy="2600325"/>
              </a:xfrm>
              <a:prstGeom prst="rect">
                <a:avLst/>
              </a:prstGeom>
              <a:noFill/>
              <a:ln>
                <a:noFill/>
              </a:ln>
            </p:spPr>
          </p:pic>
        </p:grpSp>
      </p:grpSp>
      <p:grpSp>
        <p:nvGrpSpPr>
          <p:cNvPr id="377" name="Google Shape;377;g2e6add8db8a_0_1328"/>
          <p:cNvGrpSpPr/>
          <p:nvPr/>
        </p:nvGrpSpPr>
        <p:grpSpPr>
          <a:xfrm>
            <a:off x="3134725" y="6380875"/>
            <a:ext cx="37620300" cy="21811800"/>
            <a:chOff x="3134725" y="6380875"/>
            <a:chExt cx="37620300" cy="21811800"/>
          </a:xfrm>
        </p:grpSpPr>
        <p:sp>
          <p:nvSpPr>
            <p:cNvPr id="378" name="Google Shape;378;g2e6add8db8a_0_1328"/>
            <p:cNvSpPr txBox="1"/>
            <p:nvPr/>
          </p:nvSpPr>
          <p:spPr>
            <a:xfrm>
              <a:off x="3134725" y="6380875"/>
              <a:ext cx="37620300" cy="218118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0"/>
                <a:buFont typeface="Arial"/>
                <a:buNone/>
              </a:pPr>
              <a:r>
                <a:t/>
              </a:r>
              <a:endParaRPr b="1" sz="2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0000"/>
                <a:buFont typeface="Arial"/>
                <a:buNone/>
              </a:pPr>
              <a:r>
                <a:rPr b="1" lang="en-US" sz="10000">
                  <a:solidFill>
                    <a:schemeClr val="dk1"/>
                  </a:solidFill>
                  <a:latin typeface="Times New Roman"/>
                  <a:ea typeface="Times New Roman"/>
                  <a:cs typeface="Times New Roman"/>
                  <a:sym typeface="Times New Roman"/>
                </a:rPr>
                <a:t>Reef and Pelagic Fish Populations</a:t>
              </a:r>
              <a:endParaRPr b="0" i="0" sz="10000" u="none" cap="none" strike="noStrike">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5400">
                  <a:solidFill>
                    <a:schemeClr val="dk1"/>
                  </a:solidFill>
                  <a:latin typeface="Times New Roman"/>
                  <a:ea typeface="Times New Roman"/>
                  <a:cs typeface="Times New Roman"/>
                  <a:sym typeface="Times New Roman"/>
                </a:rPr>
                <a:t>Graph 3: The graph shows trends in total catch volume (sum of observed harvest, reported harvest, and released alive to represent abundance of each species) over time for three reef species: Florida Pompano, Gray Triggerfish, and the Red Snapper. This data represents the total catch in Florida for the years 1987 to 2018. </a:t>
              </a:r>
              <a:endParaRPr sz="54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2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US" sz="5400">
                  <a:solidFill>
                    <a:schemeClr val="dk1"/>
                  </a:solidFill>
                  <a:latin typeface="Times New Roman"/>
                  <a:ea typeface="Times New Roman"/>
                  <a:cs typeface="Times New Roman"/>
                  <a:sym typeface="Times New Roman"/>
                </a:rPr>
                <a:t>Graph 4: The graph shows trends in total catch volume (sum of observed harvest, reported harvest, and released alive to represent abundance of each species) over time for three pelagic species: Blackfin Tuna, Great Barracuda, and Greater Amberjack. This data represents the total catch in Florida for the years 1987 to 2018.</a:t>
              </a:r>
              <a:endParaRPr sz="54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58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5800">
                <a:solidFill>
                  <a:schemeClr val="dk1"/>
                </a:solidFill>
                <a:latin typeface="Times New Roman"/>
                <a:ea typeface="Times New Roman"/>
                <a:cs typeface="Times New Roman"/>
                <a:sym typeface="Times New Roman"/>
              </a:endParaRPr>
            </a:p>
          </p:txBody>
        </p:sp>
        <p:grpSp>
          <p:nvGrpSpPr>
            <p:cNvPr id="379" name="Google Shape;379;g2e6add8db8a_0_1328"/>
            <p:cNvGrpSpPr/>
            <p:nvPr/>
          </p:nvGrpSpPr>
          <p:grpSpPr>
            <a:xfrm>
              <a:off x="4112116" y="9005288"/>
              <a:ext cx="35663581" cy="11503951"/>
              <a:chOff x="12801700" y="11700111"/>
              <a:chExt cx="16094400" cy="5674239"/>
            </a:xfrm>
          </p:grpSpPr>
          <p:sp>
            <p:nvSpPr>
              <p:cNvPr id="380" name="Google Shape;380;g2e6add8db8a_0_1328"/>
              <p:cNvSpPr/>
              <p:nvPr/>
            </p:nvSpPr>
            <p:spPr>
              <a:xfrm>
                <a:off x="20691394" y="11700111"/>
                <a:ext cx="2297400" cy="1753800"/>
              </a:xfrm>
              <a:prstGeom prst="round2SameRect">
                <a:avLst>
                  <a:gd fmla="val 16667" name="adj1"/>
                  <a:gd fmla="val 0" name="adj2"/>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1" name="Google Shape;381;g2e6add8db8a_0_1328"/>
              <p:cNvSpPr/>
              <p:nvPr/>
            </p:nvSpPr>
            <p:spPr>
              <a:xfrm>
                <a:off x="12801710" y="11700111"/>
                <a:ext cx="2297400" cy="1753800"/>
              </a:xfrm>
              <a:prstGeom prst="round2SameRect">
                <a:avLst>
                  <a:gd fmla="val 16667" name="adj1"/>
                  <a:gd fmla="val 0" name="adj2"/>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2" name="Google Shape;382;g2e6add8db8a_0_1328"/>
              <p:cNvSpPr/>
              <p:nvPr/>
            </p:nvSpPr>
            <p:spPr>
              <a:xfrm>
                <a:off x="12801700" y="12190350"/>
                <a:ext cx="16094400" cy="5184000"/>
              </a:xfrm>
              <a:prstGeom prst="rect">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3" name="Google Shape;383;g2e6add8db8a_0_1328"/>
              <p:cNvSpPr txBox="1"/>
              <p:nvPr/>
            </p:nvSpPr>
            <p:spPr>
              <a:xfrm>
                <a:off x="12931523" y="11742650"/>
                <a:ext cx="1646700" cy="58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500">
                    <a:solidFill>
                      <a:schemeClr val="dk1"/>
                    </a:solidFill>
                    <a:latin typeface="Times New Roman"/>
                    <a:ea typeface="Times New Roman"/>
                    <a:cs typeface="Times New Roman"/>
                    <a:sym typeface="Times New Roman"/>
                  </a:rPr>
                  <a:t>Graph 3:</a:t>
                </a:r>
                <a:endParaRPr sz="6500">
                  <a:solidFill>
                    <a:schemeClr val="dk1"/>
                  </a:solidFill>
                  <a:latin typeface="Times New Roman"/>
                  <a:ea typeface="Times New Roman"/>
                  <a:cs typeface="Times New Roman"/>
                  <a:sym typeface="Times New Roman"/>
                </a:endParaRPr>
              </a:p>
            </p:txBody>
          </p:sp>
          <p:sp>
            <p:nvSpPr>
              <p:cNvPr id="384" name="Google Shape;384;g2e6add8db8a_0_1328"/>
              <p:cNvSpPr txBox="1"/>
              <p:nvPr/>
            </p:nvSpPr>
            <p:spPr>
              <a:xfrm>
                <a:off x="20833900" y="11742650"/>
                <a:ext cx="1646700" cy="58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500">
                    <a:solidFill>
                      <a:schemeClr val="dk1"/>
                    </a:solidFill>
                    <a:latin typeface="Times New Roman"/>
                    <a:ea typeface="Times New Roman"/>
                    <a:cs typeface="Times New Roman"/>
                    <a:sym typeface="Times New Roman"/>
                  </a:rPr>
                  <a:t>Graph 4:</a:t>
                </a:r>
                <a:endParaRPr sz="6500">
                  <a:solidFill>
                    <a:schemeClr val="dk1"/>
                  </a:solidFill>
                  <a:latin typeface="Times New Roman"/>
                  <a:ea typeface="Times New Roman"/>
                  <a:cs typeface="Times New Roman"/>
                  <a:sym typeface="Times New Roman"/>
                </a:endParaRPr>
              </a:p>
            </p:txBody>
          </p:sp>
          <p:pic>
            <p:nvPicPr>
              <p:cNvPr id="385" name="Google Shape;385;g2e6add8db8a_0_1328"/>
              <p:cNvPicPr preferRelativeResize="0"/>
              <p:nvPr/>
            </p:nvPicPr>
            <p:blipFill>
              <a:blip r:embed="rId13">
                <a:alphaModFix/>
              </a:blip>
              <a:stretch>
                <a:fillRect/>
              </a:stretch>
            </p:blipFill>
            <p:spPr>
              <a:xfrm>
                <a:off x="20986920" y="12365398"/>
                <a:ext cx="7727632" cy="4833895"/>
              </a:xfrm>
              <a:prstGeom prst="rect">
                <a:avLst/>
              </a:prstGeom>
              <a:noFill/>
              <a:ln>
                <a:noFill/>
              </a:ln>
            </p:spPr>
          </p:pic>
          <p:pic>
            <p:nvPicPr>
              <p:cNvPr id="386" name="Google Shape;386;g2e6add8db8a_0_1328"/>
              <p:cNvPicPr preferRelativeResize="0"/>
              <p:nvPr/>
            </p:nvPicPr>
            <p:blipFill>
              <a:blip r:embed="rId14">
                <a:alphaModFix/>
              </a:blip>
              <a:stretch>
                <a:fillRect/>
              </a:stretch>
            </p:blipFill>
            <p:spPr>
              <a:xfrm>
                <a:off x="12963773" y="12365398"/>
                <a:ext cx="7727633" cy="4833895"/>
              </a:xfrm>
              <a:prstGeom prst="rect">
                <a:avLst/>
              </a:prstGeom>
              <a:noFill/>
              <a:ln>
                <a:noFill/>
              </a:ln>
            </p:spPr>
          </p:pic>
        </p:grpSp>
      </p:grpSp>
      <p:grpSp>
        <p:nvGrpSpPr>
          <p:cNvPr id="387" name="Google Shape;387;g2e6add8db8a_0_1328"/>
          <p:cNvGrpSpPr/>
          <p:nvPr/>
        </p:nvGrpSpPr>
        <p:grpSpPr>
          <a:xfrm>
            <a:off x="690600" y="386975"/>
            <a:ext cx="42510000" cy="4395300"/>
            <a:chOff x="690600" y="386975"/>
            <a:chExt cx="42510000" cy="4395300"/>
          </a:xfrm>
        </p:grpSpPr>
        <p:sp>
          <p:nvSpPr>
            <p:cNvPr id="388" name="Google Shape;388;g2e6add8db8a_0_1328"/>
            <p:cNvSpPr txBox="1"/>
            <p:nvPr/>
          </p:nvSpPr>
          <p:spPr>
            <a:xfrm>
              <a:off x="690600" y="386975"/>
              <a:ext cx="42510000" cy="4395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600"/>
                <a:buFont typeface="Arial"/>
                <a:buNone/>
              </a:pPr>
              <a:r>
                <a:rPr b="1" lang="en-US" sz="9500">
                  <a:solidFill>
                    <a:schemeClr val="dk1"/>
                  </a:solidFill>
                  <a:latin typeface="Times New Roman"/>
                  <a:ea typeface="Times New Roman"/>
                  <a:cs typeface="Times New Roman"/>
                  <a:sym typeface="Times New Roman"/>
                </a:rPr>
                <a:t>SOS: Combatting Coral Bleaching in Florida</a:t>
              </a:r>
              <a:endParaRPr b="1" sz="9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rPr b="1" lang="en-US" sz="4700">
                  <a:solidFill>
                    <a:schemeClr val="dk1"/>
                  </a:solidFill>
                  <a:latin typeface="Times New Roman"/>
                  <a:ea typeface="Times New Roman"/>
                  <a:cs typeface="Times New Roman"/>
                  <a:sym typeface="Times New Roman"/>
                </a:rPr>
                <a:t>Linking Coral Bleaching Severity with Reef and Pelagic Fish Population Declines in Florida (1987-2018)</a:t>
              </a:r>
              <a:endParaRPr b="1" sz="47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t/>
              </a:r>
              <a:endParaRPr b="1" sz="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000"/>
                <a:buFont typeface="Arial"/>
                <a:buNone/>
              </a:pPr>
              <a:r>
                <a:rPr lang="en-US" sz="4400">
                  <a:solidFill>
                    <a:schemeClr val="dk1"/>
                  </a:solidFill>
                  <a:latin typeface="Times New Roman"/>
                  <a:ea typeface="Times New Roman"/>
                  <a:cs typeface="Times New Roman"/>
                  <a:sym typeface="Times New Roman"/>
                </a:rPr>
                <a:t>Moanna Blaksteen</a:t>
              </a:r>
              <a:r>
                <a:rPr i="0" lang="en-US" sz="4400" u="none" cap="none" strike="noStrike">
                  <a:solidFill>
                    <a:schemeClr val="dk1"/>
                  </a:solidFill>
                  <a:latin typeface="Times New Roman"/>
                  <a:ea typeface="Times New Roman"/>
                  <a:cs typeface="Times New Roman"/>
                  <a:sym typeface="Times New Roman"/>
                </a:rPr>
                <a:t>, </a:t>
              </a:r>
              <a:r>
                <a:rPr lang="en-US" sz="4400">
                  <a:solidFill>
                    <a:schemeClr val="dk1"/>
                  </a:solidFill>
                  <a:latin typeface="Times New Roman"/>
                  <a:ea typeface="Times New Roman"/>
                  <a:cs typeface="Times New Roman"/>
                  <a:sym typeface="Times New Roman"/>
                </a:rPr>
                <a:t>moanna.blaksteen@student.chaminade.edu, Chaminade University of Honolulu</a:t>
              </a:r>
              <a:endParaRPr sz="4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sz="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Project Lead: Dr. Kelly Gaither, Texas Advanced Computing Center</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Mentor(s): Kahoalii Keahi-Wood, Chaminade </a:t>
              </a:r>
              <a:r>
                <a:rPr lang="en-US" sz="3200">
                  <a:solidFill>
                    <a:schemeClr val="dk1"/>
                  </a:solidFill>
                  <a:latin typeface="Times New Roman"/>
                  <a:ea typeface="Times New Roman"/>
                  <a:cs typeface="Times New Roman"/>
                  <a:sym typeface="Times New Roman"/>
                </a:rPr>
                <a:t>University</a:t>
              </a:r>
              <a:r>
                <a:rPr lang="en-US" sz="3200">
                  <a:solidFill>
                    <a:schemeClr val="dk1"/>
                  </a:solidFill>
                  <a:latin typeface="Times New Roman"/>
                  <a:ea typeface="Times New Roman"/>
                  <a:cs typeface="Times New Roman"/>
                  <a:sym typeface="Times New Roman"/>
                </a:rPr>
                <a:t> of Honolulu &amp; Alexis-Rachelle Ramelb, Chaminade University of Honolulu</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t/>
              </a:r>
              <a:endParaRPr sz="3500">
                <a:solidFill>
                  <a:schemeClr val="dk1"/>
                </a:solidFill>
                <a:latin typeface="Times New Roman"/>
                <a:ea typeface="Times New Roman"/>
                <a:cs typeface="Times New Roman"/>
                <a:sym typeface="Times New Roman"/>
              </a:endParaRPr>
            </a:p>
          </p:txBody>
        </p:sp>
        <p:pic>
          <p:nvPicPr>
            <p:cNvPr id="389" name="Google Shape;389;g2e6add8db8a_0_1328"/>
            <p:cNvPicPr preferRelativeResize="0"/>
            <p:nvPr/>
          </p:nvPicPr>
          <p:blipFill rotWithShape="1">
            <a:blip r:embed="rId15">
              <a:alphaModFix/>
            </a:blip>
            <a:srcRect b="0" l="0" r="0" t="0"/>
            <a:stretch/>
          </p:blipFill>
          <p:spPr>
            <a:xfrm>
              <a:off x="1152725" y="1163650"/>
              <a:ext cx="7108425" cy="2841944"/>
            </a:xfrm>
            <a:prstGeom prst="rect">
              <a:avLst/>
            </a:prstGeom>
            <a:noFill/>
            <a:ln>
              <a:noFill/>
            </a:ln>
          </p:spPr>
        </p:pic>
        <p:grpSp>
          <p:nvGrpSpPr>
            <p:cNvPr id="390" name="Google Shape;390;g2e6add8db8a_0_1328"/>
            <p:cNvGrpSpPr/>
            <p:nvPr/>
          </p:nvGrpSpPr>
          <p:grpSpPr>
            <a:xfrm>
              <a:off x="35719927" y="1480516"/>
              <a:ext cx="7021716" cy="2208220"/>
              <a:chOff x="34931901" y="5611475"/>
              <a:chExt cx="7679882" cy="2501949"/>
            </a:xfrm>
          </p:grpSpPr>
          <p:pic>
            <p:nvPicPr>
              <p:cNvPr id="391" name="Google Shape;391;g2e6add8db8a_0_1328"/>
              <p:cNvPicPr preferRelativeResize="0"/>
              <p:nvPr/>
            </p:nvPicPr>
            <p:blipFill>
              <a:blip r:embed="rId16">
                <a:alphaModFix/>
              </a:blip>
              <a:stretch>
                <a:fillRect/>
              </a:stretch>
            </p:blipFill>
            <p:spPr>
              <a:xfrm>
                <a:off x="37476813" y="5611709"/>
                <a:ext cx="2488607" cy="2501565"/>
              </a:xfrm>
              <a:prstGeom prst="rect">
                <a:avLst/>
              </a:prstGeom>
              <a:noFill/>
              <a:ln>
                <a:noFill/>
              </a:ln>
            </p:spPr>
          </p:pic>
          <p:pic>
            <p:nvPicPr>
              <p:cNvPr id="392" name="Google Shape;392;g2e6add8db8a_0_1328"/>
              <p:cNvPicPr preferRelativeResize="0"/>
              <p:nvPr/>
            </p:nvPicPr>
            <p:blipFill>
              <a:blip r:embed="rId17">
                <a:alphaModFix/>
              </a:blip>
              <a:stretch>
                <a:fillRect/>
              </a:stretch>
            </p:blipFill>
            <p:spPr>
              <a:xfrm>
                <a:off x="40123176" y="5611706"/>
                <a:ext cx="2488607" cy="2501565"/>
              </a:xfrm>
              <a:prstGeom prst="rect">
                <a:avLst/>
              </a:prstGeom>
              <a:noFill/>
              <a:ln>
                <a:noFill/>
              </a:ln>
            </p:spPr>
          </p:pic>
          <p:pic>
            <p:nvPicPr>
              <p:cNvPr id="393" name="Google Shape;393;g2e6add8db8a_0_1328"/>
              <p:cNvPicPr preferRelativeResize="0"/>
              <p:nvPr/>
            </p:nvPicPr>
            <p:blipFill>
              <a:blip r:embed="rId18">
                <a:alphaModFix/>
              </a:blip>
              <a:stretch>
                <a:fillRect/>
              </a:stretch>
            </p:blipFill>
            <p:spPr>
              <a:xfrm>
                <a:off x="34931901" y="5611475"/>
                <a:ext cx="2387172" cy="2501949"/>
              </a:xfrm>
              <a:prstGeom prst="rect">
                <a:avLst/>
              </a:prstGeom>
              <a:noFill/>
              <a:ln>
                <a:noFill/>
              </a:ln>
            </p:spPr>
          </p:pic>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97" name="Shape 397"/>
        <p:cNvGrpSpPr/>
        <p:nvPr/>
      </p:nvGrpSpPr>
      <p:grpSpPr>
        <a:xfrm>
          <a:off x="0" y="0"/>
          <a:ext cx="0" cy="0"/>
          <a:chOff x="0" y="0"/>
          <a:chExt cx="0" cy="0"/>
        </a:xfrm>
      </p:grpSpPr>
      <p:pic>
        <p:nvPicPr>
          <p:cNvPr id="398" name="Google Shape;398;g2ea430f5b10_0_1"/>
          <p:cNvPicPr preferRelativeResize="0"/>
          <p:nvPr/>
        </p:nvPicPr>
        <p:blipFill>
          <a:blip r:embed="rId3">
            <a:alphaModFix amt="61000"/>
          </a:blip>
          <a:stretch>
            <a:fillRect/>
          </a:stretch>
        </p:blipFill>
        <p:spPr>
          <a:xfrm>
            <a:off x="-90050" y="-37850"/>
            <a:ext cx="44376100" cy="33298900"/>
          </a:xfrm>
          <a:prstGeom prst="rect">
            <a:avLst/>
          </a:prstGeom>
          <a:noFill/>
          <a:ln>
            <a:noFill/>
          </a:ln>
        </p:spPr>
      </p:pic>
      <p:sp>
        <p:nvSpPr>
          <p:cNvPr id="399" name="Google Shape;399;g2ea430f5b10_0_1"/>
          <p:cNvSpPr txBox="1"/>
          <p:nvPr/>
        </p:nvSpPr>
        <p:spPr>
          <a:xfrm>
            <a:off x="13856300" y="5157875"/>
            <a:ext cx="16952700" cy="247134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0"/>
              <a:buFont typeface="Arial"/>
              <a:buNone/>
            </a:pPr>
            <a:r>
              <a:rPr b="1" lang="en-US" sz="6400">
                <a:solidFill>
                  <a:schemeClr val="dk1"/>
                </a:solidFill>
                <a:latin typeface="Times New Roman"/>
                <a:ea typeface="Times New Roman"/>
                <a:cs typeface="Times New Roman"/>
                <a:sym typeface="Times New Roman"/>
              </a:rPr>
              <a:t>Data Visualizations</a:t>
            </a:r>
            <a:endParaRPr b="0" i="0" sz="6400" u="none" cap="none" strike="noStrike">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p:txBody>
      </p:sp>
      <p:sp>
        <p:nvSpPr>
          <p:cNvPr id="400" name="Google Shape;400;g2ea430f5b10_0_1"/>
          <p:cNvSpPr txBox="1"/>
          <p:nvPr/>
        </p:nvSpPr>
        <p:spPr>
          <a:xfrm>
            <a:off x="660850" y="5157875"/>
            <a:ext cx="12841500" cy="132372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0000"/>
              <a:buFont typeface="Arial"/>
              <a:buNone/>
            </a:pPr>
            <a:r>
              <a:rPr b="1" lang="en-US" sz="6000">
                <a:solidFill>
                  <a:schemeClr val="dk1"/>
                </a:solidFill>
                <a:latin typeface="Times New Roman"/>
                <a:ea typeface="Times New Roman"/>
                <a:cs typeface="Times New Roman"/>
                <a:sym typeface="Times New Roman"/>
              </a:rPr>
              <a:t>Introduction</a:t>
            </a:r>
            <a:endParaRPr b="1" i="0" sz="6000" u="none" cap="none" strike="noStrike">
              <a:solidFill>
                <a:srgbClr val="000000"/>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rPr lang="en-US" sz="3600">
                <a:solidFill>
                  <a:schemeClr val="dk1"/>
                </a:solidFill>
                <a:latin typeface="Times New Roman"/>
                <a:ea typeface="Times New Roman"/>
                <a:cs typeface="Times New Roman"/>
                <a:sym typeface="Times New Roman"/>
              </a:rPr>
              <a:t>Tropical coral reefs, like those located along the coast of Florida, are among the richest and most diverse marine ecosystems on our planet. They are crucial in supporting the marine life which inhabits and surrounds the reef, and they have </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6"/>
                  </a:ext>
                </a:extLst>
              </a:rPr>
              <a:t>an </a:t>
            </a:r>
            <a:r>
              <a:rPr lang="en-US" sz="3600">
                <a:solidFill>
                  <a:schemeClr val="dk1"/>
                </a:solidFill>
                <a:latin typeface="Times New Roman"/>
                <a:ea typeface="Times New Roman"/>
                <a:cs typeface="Times New Roman"/>
                <a:sym typeface="Times New Roman"/>
              </a:rPr>
              <a:t>interconnected relationship with many other facets of human existence, including food security, coastal protection, and economic development. </a:t>
            </a:r>
            <a:endParaRPr sz="3600">
              <a:solidFill>
                <a:schemeClr val="dk1"/>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7"/>
                  </a:ext>
                </a:extLst>
              </a:rPr>
              <a:t>Unfortunately, the increased impacts of climate change are altering the state of our coral reefs, leading to coral bleaching events. These events occur when the symbiotic algae, or zooxanthellae, are expelled from the coral’s tissue as a result of changes to their marine environment</a:t>
            </a:r>
            <a:r>
              <a:rPr baseline="30000"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8"/>
                  </a:ext>
                </a:extLst>
              </a:rPr>
              <a:t>1</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9"/>
                  </a:ext>
                </a:extLst>
              </a:rPr>
              <a:t>. Changes such as the </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0"/>
                  </a:ext>
                </a:extLst>
              </a:rPr>
              <a:t>water</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1"/>
                  </a:ext>
                </a:extLst>
              </a:rPr>
              <a:t> temperature or pH levels can lead to the gradual loss of vibrant coral reefs, leaving behind graveyards of white, ‘bleached’ coral skeletons</a:t>
            </a:r>
            <a:r>
              <a:rPr baseline="30000"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2"/>
                  </a:ext>
                </a:extLst>
              </a:rPr>
              <a:t>1</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3"/>
                  </a:ext>
                </a:extLst>
              </a:rPr>
              <a:t>. The loss of these coral reefs leaves many reef fish without a habitat and food resources, which in turn serve as prey for pelagic fish, illustrating how one tier of the food chain relies on the other. This trend of increasing frequency and severity of bleaching events along the coast of Florida has been occurring regularly over the past few decades, causing much concern for the long-term survival of the reefs and the interdependent trophic hierarchy</a:t>
            </a:r>
            <a:r>
              <a:rPr baseline="30000"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4"/>
                  </a:ext>
                </a:extLst>
              </a:rPr>
              <a:t>2</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5"/>
                  </a:ext>
                </a:extLst>
              </a:rPr>
              <a:t>.</a:t>
            </a:r>
            <a:endParaRPr sz="10600">
              <a:solidFill>
                <a:schemeClr val="dk1"/>
              </a:solidFill>
              <a:latin typeface="Times New Roman"/>
              <a:ea typeface="Times New Roman"/>
              <a:cs typeface="Times New Roman"/>
              <a:sym typeface="Times New Roman"/>
            </a:endParaRPr>
          </a:p>
        </p:txBody>
      </p:sp>
      <p:sp>
        <p:nvSpPr>
          <p:cNvPr id="401" name="Google Shape;401;g2ea430f5b10_0_1"/>
          <p:cNvSpPr txBox="1"/>
          <p:nvPr/>
        </p:nvSpPr>
        <p:spPr>
          <a:xfrm>
            <a:off x="659700" y="22668575"/>
            <a:ext cx="12841500" cy="72027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Methods</a:t>
            </a:r>
            <a:endParaRPr b="1" sz="60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Florida coral bleaching data was taken from the ‘Global Bleaching and Environmental Data’ public dataset from the Biological and Chemical Oceanography Data Management Office</a:t>
            </a:r>
            <a:r>
              <a:rPr baseline="30000" lang="en-US" sz="3600">
                <a:latin typeface="Times New Roman"/>
                <a:ea typeface="Times New Roman"/>
                <a:cs typeface="Times New Roman"/>
                <a:sym typeface="Times New Roman"/>
              </a:rPr>
              <a:t>3</a:t>
            </a:r>
            <a:endParaRPr baseline="30000" sz="36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Reef and Pelagic fish population data was measured based on total catch, public datasets collected from the NOAA Fisheries Service</a:t>
            </a:r>
            <a:r>
              <a:rPr baseline="30000" lang="en-US" sz="3600">
                <a:solidFill>
                  <a:schemeClr val="dk1"/>
                </a:solidFill>
                <a:latin typeface="Times New Roman"/>
                <a:ea typeface="Times New Roman"/>
                <a:cs typeface="Times New Roman"/>
                <a:sym typeface="Times New Roman"/>
              </a:rPr>
              <a:t>4</a:t>
            </a:r>
            <a:endParaRPr sz="36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solidFill>
                  <a:schemeClr val="dk1"/>
                </a:solidFill>
                <a:latin typeface="Times New Roman"/>
                <a:ea typeface="Times New Roman"/>
                <a:cs typeface="Times New Roman"/>
                <a:sym typeface="Times New Roman"/>
              </a:rPr>
              <a:t>Data was curated using R Studio, TACC Analysis Portal, Lonestar6 and Frontera </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6"/>
                  </a:ext>
                </a:extLst>
              </a:rPr>
              <a:t>Supercomputer</a:t>
            </a:r>
            <a:r>
              <a:rPr lang="en-US" sz="3600">
                <a:solidFill>
                  <a:schemeClr val="dk1"/>
                </a:solidFill>
                <a:latin typeface="Times New Roman"/>
                <a:ea typeface="Times New Roman"/>
                <a:cs typeface="Times New Roman"/>
                <a:sym typeface="Times New Roman"/>
              </a:rPr>
              <a:t>s, and Microsoft Excel</a:t>
            </a:r>
            <a:endParaRPr sz="36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Statistical analysis was used to determine correlations or lack thereof between rates of coral bleaching in reefs along the coast of Florida between the years of 1987-2018 and the total catch populations of Florida-local marine fish</a:t>
            </a:r>
            <a:endParaRPr sz="3600">
              <a:latin typeface="Times New Roman"/>
              <a:ea typeface="Times New Roman"/>
              <a:cs typeface="Times New Roman"/>
              <a:sym typeface="Times New Roman"/>
            </a:endParaRPr>
          </a:p>
        </p:txBody>
      </p:sp>
      <p:sp>
        <p:nvSpPr>
          <p:cNvPr id="402" name="Google Shape;402;g2ea430f5b10_0_1"/>
          <p:cNvSpPr txBox="1"/>
          <p:nvPr/>
        </p:nvSpPr>
        <p:spPr>
          <a:xfrm>
            <a:off x="31162960" y="5157882"/>
            <a:ext cx="12006600" cy="123606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0"/>
              <a:buFont typeface="Arial"/>
              <a:buNone/>
            </a:pPr>
            <a:r>
              <a:rPr b="1" lang="en-US" sz="6400">
                <a:solidFill>
                  <a:schemeClr val="dk1"/>
                </a:solidFill>
                <a:latin typeface="Times New Roman"/>
                <a:ea typeface="Times New Roman"/>
                <a:cs typeface="Times New Roman"/>
                <a:sym typeface="Times New Roman"/>
              </a:rPr>
              <a:t>Results</a:t>
            </a:r>
            <a:endParaRPr b="1" sz="6400">
              <a:solidFill>
                <a:schemeClr val="dk1"/>
              </a:solidFill>
              <a:latin typeface="Times New Roman"/>
              <a:ea typeface="Times New Roman"/>
              <a:cs typeface="Times New Roman"/>
              <a:sym typeface="Times New Roman"/>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rPr>
              <a:t>Coral Bleaching Trends</a:t>
            </a:r>
            <a:endParaRPr b="1"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Sample sites are distributed along the southern Florida coastline with various distances from the shoreline</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Post-2005, there is an increase in bleaching frequency and severity, with bleaching percentages often exceeding 70%</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The temperature values range between 19°C and 33°C, the lowest as 19.99°C in 2010 and highest as 32.33°C in 2005</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The highest temperatures were experienced in 2005, 2010, and 2011 during the month of August</a:t>
            </a:r>
            <a:endParaRPr sz="3400">
              <a:solidFill>
                <a:schemeClr val="dk1"/>
              </a:solidFill>
              <a:latin typeface="Times New Roman"/>
              <a:ea typeface="Times New Roman"/>
              <a:cs typeface="Times New Roman"/>
              <a:sym typeface="Times New Roman"/>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rPr>
              <a:t>Reef Fish Population</a:t>
            </a:r>
            <a:endParaRPr b="1"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Fish populations remain in an upward, albeit fluctuating, trend</a:t>
            </a:r>
            <a:r>
              <a:rPr lang="en-US"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7"/>
                  </a:ext>
                </a:extLst>
              </a:rPr>
              <a:t> with noticeable declines in the years 2005-2006 and 2014-2015</a:t>
            </a:r>
            <a:endParaRPr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8"/>
                </a:ext>
              </a:extLst>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9"/>
                  </a:ext>
                </a:extLst>
              </a:rPr>
              <a:t>The Red Snapper experienced a rapid increase in population from 2016-2018</a:t>
            </a:r>
            <a:endParaRPr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0"/>
                </a:ext>
              </a:extLst>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1"/>
                  </a:ext>
                </a:extLst>
              </a:rPr>
              <a:t>Pelagic Fish Population</a:t>
            </a:r>
            <a:endParaRPr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2"/>
                </a:ext>
              </a:extLst>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Great Barracuda and Great Amberjack undergo a declining trend of catches in the early 1990s</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The Blackfin Tuna remains consistent throughout 1987-2018</a:t>
            </a:r>
            <a:endParaRPr sz="3400">
              <a:solidFill>
                <a:schemeClr val="dk1"/>
              </a:solidFill>
              <a:latin typeface="Times New Roman"/>
              <a:ea typeface="Times New Roman"/>
              <a:cs typeface="Times New Roman"/>
              <a:sym typeface="Times New Roman"/>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rPr>
              <a:t>Human Implications</a:t>
            </a:r>
            <a:endParaRPr b="1"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Reef degradation can impact local fisheries, cause economic hardship for coastal communities, and inhibit climate regulatory abilities</a:t>
            </a:r>
            <a:endParaRPr sz="3400">
              <a:solidFill>
                <a:schemeClr val="dk1"/>
              </a:solidFill>
              <a:latin typeface="Times New Roman"/>
              <a:ea typeface="Times New Roman"/>
              <a:cs typeface="Times New Roman"/>
              <a:sym typeface="Times New Roman"/>
            </a:endParaRPr>
          </a:p>
        </p:txBody>
      </p:sp>
      <p:sp>
        <p:nvSpPr>
          <p:cNvPr id="403" name="Google Shape;403;g2ea430f5b10_0_1"/>
          <p:cNvSpPr txBox="1"/>
          <p:nvPr/>
        </p:nvSpPr>
        <p:spPr>
          <a:xfrm>
            <a:off x="31164107" y="22526847"/>
            <a:ext cx="12006600" cy="37095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Future Works</a:t>
            </a:r>
            <a:endParaRPr b="1" sz="60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Expanding the sample size to collect data for more locations along the entire coast of </a:t>
            </a:r>
            <a:r>
              <a:rPr lang="en-US" sz="35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3"/>
                  </a:ext>
                </a:extLst>
              </a:rPr>
              <a:t>Florida</a:t>
            </a:r>
            <a:endParaRPr sz="35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Conducting research to consider additional scientific measurements to expand the study and potential relationships between variables</a:t>
            </a:r>
            <a:endParaRPr sz="3500">
              <a:solidFill>
                <a:schemeClr val="dk1"/>
              </a:solidFill>
              <a:latin typeface="Times New Roman"/>
              <a:ea typeface="Times New Roman"/>
              <a:cs typeface="Times New Roman"/>
              <a:sym typeface="Times New Roman"/>
            </a:endParaRPr>
          </a:p>
        </p:txBody>
      </p:sp>
      <p:sp>
        <p:nvSpPr>
          <p:cNvPr id="404" name="Google Shape;404;g2ea430f5b10_0_1"/>
          <p:cNvSpPr txBox="1"/>
          <p:nvPr/>
        </p:nvSpPr>
        <p:spPr>
          <a:xfrm>
            <a:off x="660850" y="18774775"/>
            <a:ext cx="12841500" cy="35142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Research Question</a:t>
            </a:r>
            <a:endParaRPr b="1" sz="6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0"/>
              <a:buFont typeface="Arial"/>
              <a:buNone/>
            </a:pPr>
            <a:r>
              <a:rPr lang="en-US" sz="4000">
                <a:solidFill>
                  <a:schemeClr val="dk1"/>
                </a:solidFill>
                <a:latin typeface="Times New Roman"/>
                <a:ea typeface="Times New Roman"/>
                <a:cs typeface="Times New Roman"/>
                <a:sym typeface="Times New Roman"/>
              </a:rPr>
              <a:t>How have coral bleaching events along the southern coast of Florida from 1987 to 2018 impacted the trophic hierarchy within affected marine ecosystems, and what are the implications on human health?</a:t>
            </a:r>
            <a:endParaRPr sz="4000">
              <a:solidFill>
                <a:schemeClr val="dk1"/>
              </a:solidFill>
              <a:latin typeface="Times New Roman"/>
              <a:ea typeface="Times New Roman"/>
              <a:cs typeface="Times New Roman"/>
              <a:sym typeface="Times New Roman"/>
            </a:endParaRPr>
          </a:p>
        </p:txBody>
      </p:sp>
      <p:sp>
        <p:nvSpPr>
          <p:cNvPr id="405" name="Google Shape;405;g2ea430f5b10_0_1"/>
          <p:cNvSpPr txBox="1"/>
          <p:nvPr/>
        </p:nvSpPr>
        <p:spPr>
          <a:xfrm>
            <a:off x="31164100" y="26638775"/>
            <a:ext cx="12006600" cy="32325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References</a:t>
            </a:r>
            <a:endParaRPr b="1" sz="6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a:solidFill>
                  <a:schemeClr val="dk1"/>
                </a:solidFill>
                <a:latin typeface="Times New Roman"/>
                <a:ea typeface="Times New Roman"/>
                <a:cs typeface="Times New Roman"/>
                <a:sym typeface="Times New Roman"/>
              </a:rPr>
              <a:t>[1] “What is coral bleaching?” 2024. NOAA's National Ocean Service. </a:t>
            </a:r>
            <a:r>
              <a:rPr lang="en-US" u="sng">
                <a:solidFill>
                  <a:schemeClr val="hlink"/>
                </a:solidFill>
                <a:latin typeface="Times New Roman"/>
                <a:ea typeface="Times New Roman"/>
                <a:cs typeface="Times New Roman"/>
                <a:sym typeface="Times New Roman"/>
                <a:hlinkClick r:id="rId4"/>
              </a:rPr>
              <a:t>https://oceanservice.noaa.gov/facts/coral_bleach.html</a:t>
            </a: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a:solidFill>
                  <a:schemeClr val="dk1"/>
                </a:solidFill>
                <a:latin typeface="Times New Roman"/>
                <a:ea typeface="Times New Roman"/>
                <a:cs typeface="Times New Roman"/>
                <a:sym typeface="Times New Roman"/>
              </a:rPr>
              <a:t>[2] “Coral Bleaching | FWC.” n.d. Florida Fish And Wildlife Conservation Commission. Accessed June 23, 2024. </a:t>
            </a:r>
            <a:r>
              <a:rPr lang="en-US" u="sng">
                <a:solidFill>
                  <a:schemeClr val="hlink"/>
                </a:solidFill>
                <a:latin typeface="Times New Roman"/>
                <a:ea typeface="Times New Roman"/>
                <a:cs typeface="Times New Roman"/>
                <a:sym typeface="Times New Roman"/>
                <a:hlinkClick r:id="rId5"/>
              </a:rPr>
              <a:t>https://myfwc.com/research/habitat/coral/news-information/bleaching/</a:t>
            </a: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a:solidFill>
                  <a:schemeClr val="dk1"/>
                </a:solidFill>
                <a:latin typeface="Times New Roman"/>
                <a:ea typeface="Times New Roman"/>
                <a:cs typeface="Times New Roman"/>
                <a:sym typeface="Times New Roman"/>
              </a:rPr>
              <a:t>[3] “Dataset: Bleaching and environmental data for global coral reef sites from 1980-2020.” n.d. Biological and Chemical Oceanography Data Management Office. Accessed June 24, 2024. </a:t>
            </a:r>
            <a:r>
              <a:rPr lang="en-US" u="sng">
                <a:solidFill>
                  <a:schemeClr val="hlink"/>
                </a:solidFill>
                <a:latin typeface="Times New Roman"/>
                <a:ea typeface="Times New Roman"/>
                <a:cs typeface="Times New Roman"/>
                <a:sym typeface="Times New Roman"/>
                <a:hlinkClick r:id="rId6"/>
              </a:rPr>
              <a:t>https://www.bco-dmo.org/dataset/773466</a:t>
            </a:r>
            <a:r>
              <a:rPr lang="en-US">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a:solidFill>
                  <a:schemeClr val="dk1"/>
                </a:solidFill>
                <a:latin typeface="Times New Roman"/>
                <a:ea typeface="Times New Roman"/>
                <a:cs typeface="Times New Roman"/>
                <a:sym typeface="Times New Roman"/>
              </a:rPr>
              <a:t>[4] “MRIP Catch Time Series Query.” n.d. NOAA Fisheries Service. Accessed June 24, 2024. </a:t>
            </a:r>
            <a:r>
              <a:rPr lang="en-US" u="sng">
                <a:solidFill>
                  <a:schemeClr val="hlink"/>
                </a:solidFill>
                <a:latin typeface="Times New Roman"/>
                <a:ea typeface="Times New Roman"/>
                <a:cs typeface="Times New Roman"/>
                <a:sym typeface="Times New Roman"/>
                <a:hlinkClick r:id="rId7"/>
              </a:rPr>
              <a:t>https://www.st.nmfs.noaa.gov/SASStoredProcess/guest?_program=%2F%2FFoundation%2FSTP%2Fm[…]Effort+Query&amp;qryparticipation=Select+a+Participation+Query</a:t>
            </a: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a:solidFill>
                  <a:schemeClr val="dk1"/>
                </a:solidFill>
                <a:latin typeface="Times New Roman"/>
                <a:ea typeface="Times New Roman"/>
                <a:cs typeface="Times New Roman"/>
                <a:sym typeface="Times New Roman"/>
              </a:rPr>
              <a:t>[5] “GEBCO Gridded Bathymetry Data.” n.d. General Bathymetric Chart of the Oceans. Accessed June 24, 2024. </a:t>
            </a:r>
            <a:r>
              <a:rPr lang="en-US" u="sng">
                <a:solidFill>
                  <a:schemeClr val="hlink"/>
                </a:solidFill>
                <a:latin typeface="Times New Roman"/>
                <a:ea typeface="Times New Roman"/>
                <a:cs typeface="Times New Roman"/>
                <a:sym typeface="Times New Roman"/>
                <a:hlinkClick r:id="rId8"/>
              </a:rPr>
              <a:t>https://gebco.net/data_and_products/gridded_bathymetry_data/</a:t>
            </a: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sp>
        <p:nvSpPr>
          <p:cNvPr id="406" name="Google Shape;406;g2ea430f5b10_0_1"/>
          <p:cNvSpPr txBox="1"/>
          <p:nvPr/>
        </p:nvSpPr>
        <p:spPr>
          <a:xfrm>
            <a:off x="31162957" y="17913672"/>
            <a:ext cx="12006600" cy="4248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0"/>
              <a:buFont typeface="Arial"/>
              <a:buNone/>
            </a:pPr>
            <a:r>
              <a:rPr b="1" lang="en-US" sz="6000">
                <a:solidFill>
                  <a:schemeClr val="dk1"/>
                </a:solidFill>
                <a:latin typeface="Times New Roman"/>
                <a:ea typeface="Times New Roman"/>
                <a:cs typeface="Times New Roman"/>
                <a:sym typeface="Times New Roman"/>
              </a:rPr>
              <a:t>Limitations</a:t>
            </a:r>
            <a:endParaRPr b="1" sz="60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b="1" lang="en-US" sz="3500">
                <a:solidFill>
                  <a:schemeClr val="dk1"/>
                </a:solidFill>
                <a:latin typeface="Times New Roman"/>
                <a:ea typeface="Times New Roman"/>
                <a:cs typeface="Times New Roman"/>
                <a:sym typeface="Times New Roman"/>
              </a:rPr>
              <a:t>Data Availability and Quality</a:t>
            </a:r>
            <a:r>
              <a:rPr lang="en-US" sz="3500">
                <a:solidFill>
                  <a:schemeClr val="dk1"/>
                </a:solidFill>
                <a:latin typeface="Times New Roman"/>
                <a:ea typeface="Times New Roman"/>
                <a:cs typeface="Times New Roman"/>
                <a:sym typeface="Times New Roman"/>
              </a:rPr>
              <a:t>: Reliance on previously conducted data may introduce limitations in accuracy, completeness, and the choice to omit certain measurements</a:t>
            </a:r>
            <a:endParaRPr sz="35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b="1" lang="en-US" sz="3500">
                <a:solidFill>
                  <a:schemeClr val="dk1"/>
                </a:solidFill>
                <a:latin typeface="Times New Roman"/>
                <a:ea typeface="Times New Roman"/>
                <a:cs typeface="Times New Roman"/>
                <a:sym typeface="Times New Roman"/>
              </a:rPr>
              <a:t>Temporal and Spatial Constraints</a:t>
            </a:r>
            <a:r>
              <a:rPr lang="en-US" sz="3500">
                <a:solidFill>
                  <a:schemeClr val="dk1"/>
                </a:solidFill>
                <a:latin typeface="Times New Roman"/>
                <a:ea typeface="Times New Roman"/>
                <a:cs typeface="Times New Roman"/>
                <a:sym typeface="Times New Roman"/>
              </a:rPr>
              <a:t>: The focus on specific time periods and locations may not capture all variations and trends in coral bleaching and its impacts on trophic hierarchy</a:t>
            </a:r>
            <a:endParaRPr sz="3500">
              <a:solidFill>
                <a:schemeClr val="dk1"/>
              </a:solidFill>
              <a:latin typeface="Times New Roman"/>
              <a:ea typeface="Times New Roman"/>
              <a:cs typeface="Times New Roman"/>
              <a:sym typeface="Times New Roman"/>
            </a:endParaRPr>
          </a:p>
        </p:txBody>
      </p:sp>
      <p:grpSp>
        <p:nvGrpSpPr>
          <p:cNvPr id="407" name="Google Shape;407;g2ea430f5b10_0_1"/>
          <p:cNvGrpSpPr/>
          <p:nvPr/>
        </p:nvGrpSpPr>
        <p:grpSpPr>
          <a:xfrm>
            <a:off x="14140177" y="6631570"/>
            <a:ext cx="16386087" cy="22641467"/>
            <a:chOff x="14139464" y="6346195"/>
            <a:chExt cx="16386087" cy="22641467"/>
          </a:xfrm>
        </p:grpSpPr>
        <p:grpSp>
          <p:nvGrpSpPr>
            <p:cNvPr id="408" name="Google Shape;408;g2ea430f5b10_0_1"/>
            <p:cNvGrpSpPr/>
            <p:nvPr/>
          </p:nvGrpSpPr>
          <p:grpSpPr>
            <a:xfrm>
              <a:off x="14139746" y="6346195"/>
              <a:ext cx="16385805" cy="6075429"/>
              <a:chOff x="14135497" y="6370528"/>
              <a:chExt cx="16000200" cy="5674259"/>
            </a:xfrm>
          </p:grpSpPr>
          <p:sp>
            <p:nvSpPr>
              <p:cNvPr id="409" name="Google Shape;409;g2ea430f5b10_0_1"/>
              <p:cNvSpPr/>
              <p:nvPr/>
            </p:nvSpPr>
            <p:spPr>
              <a:xfrm>
                <a:off x="21727656" y="6370536"/>
                <a:ext cx="2297400" cy="1753800"/>
              </a:xfrm>
              <a:prstGeom prst="round2SameRect">
                <a:avLst>
                  <a:gd fmla="val 16667" name="adj1"/>
                  <a:gd fmla="val 0" name="adj2"/>
                </a:avLst>
              </a:prstGeom>
              <a:solidFill>
                <a:srgbClr val="4FA9CB"/>
              </a:solidFill>
              <a:ln cap="flat" cmpd="sng" w="9525">
                <a:solidFill>
                  <a:srgbClr val="4FA9C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0" name="Google Shape;410;g2ea430f5b10_0_1"/>
              <p:cNvSpPr/>
              <p:nvPr/>
            </p:nvSpPr>
            <p:spPr>
              <a:xfrm>
                <a:off x="14135497" y="6370536"/>
                <a:ext cx="2297400" cy="1753800"/>
              </a:xfrm>
              <a:prstGeom prst="round2SameRect">
                <a:avLst>
                  <a:gd fmla="val 16667" name="adj1"/>
                  <a:gd fmla="val 0" name="adj2"/>
                </a:avLst>
              </a:prstGeom>
              <a:solidFill>
                <a:srgbClr val="4FA9CB"/>
              </a:solidFill>
              <a:ln cap="flat" cmpd="sng" w="9525">
                <a:solidFill>
                  <a:srgbClr val="4FA9C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1" name="Google Shape;411;g2ea430f5b10_0_1"/>
              <p:cNvSpPr/>
              <p:nvPr/>
            </p:nvSpPr>
            <p:spPr>
              <a:xfrm>
                <a:off x="14135497" y="6860787"/>
                <a:ext cx="16000200" cy="5184000"/>
              </a:xfrm>
              <a:prstGeom prst="rect">
                <a:avLst/>
              </a:prstGeom>
              <a:solidFill>
                <a:srgbClr val="4FA9CB"/>
              </a:solidFill>
              <a:ln cap="flat" cmpd="sng" w="9525">
                <a:solidFill>
                  <a:srgbClr val="4FA9C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x</a:t>
                </a:r>
                <a:endParaRPr>
                  <a:latin typeface="Calibri"/>
                  <a:ea typeface="Calibri"/>
                  <a:cs typeface="Calibri"/>
                  <a:sym typeface="Calibri"/>
                </a:endParaRPr>
              </a:p>
            </p:txBody>
          </p:sp>
          <p:pic>
            <p:nvPicPr>
              <p:cNvPr id="412" name="Google Shape;412;g2ea430f5b10_0_1"/>
              <p:cNvPicPr preferRelativeResize="0"/>
              <p:nvPr/>
            </p:nvPicPr>
            <p:blipFill rotWithShape="1">
              <a:blip r:embed="rId9">
                <a:alphaModFix/>
              </a:blip>
              <a:srcRect b="15620" l="20856" r="21830" t="21367"/>
              <a:stretch/>
            </p:blipFill>
            <p:spPr>
              <a:xfrm>
                <a:off x="22016088" y="7023325"/>
                <a:ext cx="7951927" cy="4858975"/>
              </a:xfrm>
              <a:prstGeom prst="rect">
                <a:avLst/>
              </a:prstGeom>
              <a:noFill/>
              <a:ln>
                <a:noFill/>
              </a:ln>
            </p:spPr>
          </p:pic>
          <p:pic>
            <p:nvPicPr>
              <p:cNvPr id="413" name="Google Shape;413;g2ea430f5b10_0_1"/>
              <p:cNvPicPr preferRelativeResize="0"/>
              <p:nvPr/>
            </p:nvPicPr>
            <p:blipFill rotWithShape="1">
              <a:blip r:embed="rId10">
                <a:alphaModFix/>
              </a:blip>
              <a:srcRect b="1419" l="12102" r="12254" t="5798"/>
              <a:stretch/>
            </p:blipFill>
            <p:spPr>
              <a:xfrm>
                <a:off x="14380115" y="7023320"/>
                <a:ext cx="7347547" cy="4858986"/>
              </a:xfrm>
              <a:prstGeom prst="rect">
                <a:avLst/>
              </a:prstGeom>
              <a:noFill/>
              <a:ln>
                <a:noFill/>
              </a:ln>
            </p:spPr>
          </p:pic>
          <p:sp>
            <p:nvSpPr>
              <p:cNvPr id="414" name="Google Shape;414;g2ea430f5b10_0_1"/>
              <p:cNvSpPr txBox="1"/>
              <p:nvPr/>
            </p:nvSpPr>
            <p:spPr>
              <a:xfrm>
                <a:off x="14265304" y="6413078"/>
                <a:ext cx="2012400" cy="56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Figure 1:</a:t>
                </a:r>
                <a:endParaRPr sz="2700">
                  <a:solidFill>
                    <a:schemeClr val="dk1"/>
                  </a:solidFill>
                  <a:latin typeface="Times New Roman"/>
                  <a:ea typeface="Times New Roman"/>
                  <a:cs typeface="Times New Roman"/>
                  <a:sym typeface="Times New Roman"/>
                </a:endParaRPr>
              </a:p>
            </p:txBody>
          </p:sp>
          <p:sp>
            <p:nvSpPr>
              <p:cNvPr id="415" name="Google Shape;415;g2ea430f5b10_0_1"/>
              <p:cNvSpPr txBox="1"/>
              <p:nvPr/>
            </p:nvSpPr>
            <p:spPr>
              <a:xfrm>
                <a:off x="21870175" y="6370528"/>
                <a:ext cx="2012400" cy="56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Figure 2:</a:t>
                </a:r>
                <a:endParaRPr sz="2700">
                  <a:solidFill>
                    <a:schemeClr val="dk1"/>
                  </a:solidFill>
                  <a:latin typeface="Times New Roman"/>
                  <a:ea typeface="Times New Roman"/>
                  <a:cs typeface="Times New Roman"/>
                  <a:sym typeface="Times New Roman"/>
                </a:endParaRPr>
              </a:p>
            </p:txBody>
          </p:sp>
        </p:grpSp>
        <p:grpSp>
          <p:nvGrpSpPr>
            <p:cNvPr id="416" name="Google Shape;416;g2ea430f5b10_0_1"/>
            <p:cNvGrpSpPr/>
            <p:nvPr/>
          </p:nvGrpSpPr>
          <p:grpSpPr>
            <a:xfrm>
              <a:off x="14139795" y="21856167"/>
              <a:ext cx="16385709" cy="5714535"/>
              <a:chOff x="12801700" y="11700102"/>
              <a:chExt cx="16094400" cy="5674248"/>
            </a:xfrm>
          </p:grpSpPr>
          <p:sp>
            <p:nvSpPr>
              <p:cNvPr id="417" name="Google Shape;417;g2ea430f5b10_0_1"/>
              <p:cNvSpPr/>
              <p:nvPr/>
            </p:nvSpPr>
            <p:spPr>
              <a:xfrm>
                <a:off x="20691394" y="11700111"/>
                <a:ext cx="2297400" cy="1753800"/>
              </a:xfrm>
              <a:prstGeom prst="round2SameRect">
                <a:avLst>
                  <a:gd fmla="val 16667" name="adj1"/>
                  <a:gd fmla="val 0" name="adj2"/>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8" name="Google Shape;418;g2ea430f5b10_0_1"/>
              <p:cNvSpPr/>
              <p:nvPr/>
            </p:nvSpPr>
            <p:spPr>
              <a:xfrm>
                <a:off x="12801710" y="11700111"/>
                <a:ext cx="2297400" cy="1753800"/>
              </a:xfrm>
              <a:prstGeom prst="round2SameRect">
                <a:avLst>
                  <a:gd fmla="val 16667" name="adj1"/>
                  <a:gd fmla="val 0" name="adj2"/>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9" name="Google Shape;419;g2ea430f5b10_0_1"/>
              <p:cNvSpPr/>
              <p:nvPr/>
            </p:nvSpPr>
            <p:spPr>
              <a:xfrm>
                <a:off x="12801700" y="12190350"/>
                <a:ext cx="16094400" cy="5184000"/>
              </a:xfrm>
              <a:prstGeom prst="rect">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0" name="Google Shape;420;g2ea430f5b10_0_1"/>
              <p:cNvSpPr txBox="1"/>
              <p:nvPr/>
            </p:nvSpPr>
            <p:spPr>
              <a:xfrm>
                <a:off x="12963765" y="11700102"/>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3:</a:t>
                </a:r>
                <a:endParaRPr sz="2700">
                  <a:solidFill>
                    <a:schemeClr val="dk1"/>
                  </a:solidFill>
                  <a:latin typeface="Times New Roman"/>
                  <a:ea typeface="Times New Roman"/>
                  <a:cs typeface="Times New Roman"/>
                  <a:sym typeface="Times New Roman"/>
                </a:endParaRPr>
              </a:p>
            </p:txBody>
          </p:sp>
          <p:sp>
            <p:nvSpPr>
              <p:cNvPr id="421" name="Google Shape;421;g2ea430f5b10_0_1"/>
              <p:cNvSpPr txBox="1"/>
              <p:nvPr/>
            </p:nvSpPr>
            <p:spPr>
              <a:xfrm>
                <a:off x="20833900" y="11700102"/>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4:</a:t>
                </a:r>
                <a:endParaRPr sz="2700">
                  <a:solidFill>
                    <a:schemeClr val="dk1"/>
                  </a:solidFill>
                  <a:latin typeface="Times New Roman"/>
                  <a:ea typeface="Times New Roman"/>
                  <a:cs typeface="Times New Roman"/>
                  <a:sym typeface="Times New Roman"/>
                </a:endParaRPr>
              </a:p>
            </p:txBody>
          </p:sp>
          <p:pic>
            <p:nvPicPr>
              <p:cNvPr id="422" name="Google Shape;422;g2ea430f5b10_0_1"/>
              <p:cNvPicPr preferRelativeResize="0"/>
              <p:nvPr/>
            </p:nvPicPr>
            <p:blipFill>
              <a:blip r:embed="rId11">
                <a:alphaModFix/>
              </a:blip>
              <a:stretch>
                <a:fillRect/>
              </a:stretch>
            </p:blipFill>
            <p:spPr>
              <a:xfrm>
                <a:off x="20986920" y="12365398"/>
                <a:ext cx="7727632" cy="4833895"/>
              </a:xfrm>
              <a:prstGeom prst="rect">
                <a:avLst/>
              </a:prstGeom>
              <a:noFill/>
              <a:ln>
                <a:noFill/>
              </a:ln>
            </p:spPr>
          </p:pic>
          <p:pic>
            <p:nvPicPr>
              <p:cNvPr id="423" name="Google Shape;423;g2ea430f5b10_0_1"/>
              <p:cNvPicPr preferRelativeResize="0"/>
              <p:nvPr/>
            </p:nvPicPr>
            <p:blipFill>
              <a:blip r:embed="rId12">
                <a:alphaModFix/>
              </a:blip>
              <a:stretch>
                <a:fillRect/>
              </a:stretch>
            </p:blipFill>
            <p:spPr>
              <a:xfrm>
                <a:off x="12963773" y="12365398"/>
                <a:ext cx="7727633" cy="4833895"/>
              </a:xfrm>
              <a:prstGeom prst="rect">
                <a:avLst/>
              </a:prstGeom>
              <a:noFill/>
              <a:ln>
                <a:noFill/>
              </a:ln>
            </p:spPr>
          </p:pic>
        </p:grpSp>
        <p:grpSp>
          <p:nvGrpSpPr>
            <p:cNvPr id="424" name="Google Shape;424;g2ea430f5b10_0_1"/>
            <p:cNvGrpSpPr/>
            <p:nvPr/>
          </p:nvGrpSpPr>
          <p:grpSpPr>
            <a:xfrm>
              <a:off x="14139464" y="14346718"/>
              <a:ext cx="16385419" cy="5714538"/>
              <a:chOff x="12159325" y="12367124"/>
              <a:chExt cx="16226400" cy="5674251"/>
            </a:xfrm>
          </p:grpSpPr>
          <p:sp>
            <p:nvSpPr>
              <p:cNvPr id="425" name="Google Shape;425;g2ea430f5b10_0_1"/>
              <p:cNvSpPr/>
              <p:nvPr/>
            </p:nvSpPr>
            <p:spPr>
              <a:xfrm>
                <a:off x="20095344" y="12367124"/>
                <a:ext cx="2297400" cy="1753800"/>
              </a:xfrm>
              <a:prstGeom prst="round2SameRect">
                <a:avLst>
                  <a:gd fmla="val 16667" name="adj1"/>
                  <a:gd fmla="val 0" name="adj2"/>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6" name="Google Shape;426;g2ea430f5b10_0_1"/>
              <p:cNvSpPr/>
              <p:nvPr/>
            </p:nvSpPr>
            <p:spPr>
              <a:xfrm>
                <a:off x="12159335" y="12367124"/>
                <a:ext cx="2297400" cy="1753800"/>
              </a:xfrm>
              <a:prstGeom prst="round2SameRect">
                <a:avLst>
                  <a:gd fmla="val 16667" name="adj1"/>
                  <a:gd fmla="val 0" name="adj2"/>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7" name="Google Shape;427;g2ea430f5b10_0_1"/>
              <p:cNvSpPr/>
              <p:nvPr/>
            </p:nvSpPr>
            <p:spPr>
              <a:xfrm>
                <a:off x="12159325" y="12857375"/>
                <a:ext cx="16226400" cy="5184000"/>
              </a:xfrm>
              <a:prstGeom prst="rect">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8" name="Google Shape;428;g2ea430f5b10_0_1"/>
              <p:cNvSpPr txBox="1"/>
              <p:nvPr/>
            </p:nvSpPr>
            <p:spPr>
              <a:xfrm>
                <a:off x="12289148" y="12409663"/>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1:</a:t>
                </a:r>
                <a:endParaRPr sz="2700">
                  <a:solidFill>
                    <a:schemeClr val="dk1"/>
                  </a:solidFill>
                  <a:latin typeface="Times New Roman"/>
                  <a:ea typeface="Times New Roman"/>
                  <a:cs typeface="Times New Roman"/>
                  <a:sym typeface="Times New Roman"/>
                </a:endParaRPr>
              </a:p>
            </p:txBody>
          </p:sp>
          <p:sp>
            <p:nvSpPr>
              <p:cNvPr id="429" name="Google Shape;429;g2ea430f5b10_0_1"/>
              <p:cNvSpPr txBox="1"/>
              <p:nvPr/>
            </p:nvSpPr>
            <p:spPr>
              <a:xfrm>
                <a:off x="20237850" y="12409663"/>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2:</a:t>
                </a:r>
                <a:endParaRPr sz="2700">
                  <a:solidFill>
                    <a:schemeClr val="dk1"/>
                  </a:solidFill>
                  <a:latin typeface="Times New Roman"/>
                  <a:ea typeface="Times New Roman"/>
                  <a:cs typeface="Times New Roman"/>
                  <a:sym typeface="Times New Roman"/>
                </a:endParaRPr>
              </a:p>
            </p:txBody>
          </p:sp>
          <p:pic>
            <p:nvPicPr>
              <p:cNvPr id="430" name="Google Shape;430;g2ea430f5b10_0_1"/>
              <p:cNvPicPr preferRelativeResize="0"/>
              <p:nvPr/>
            </p:nvPicPr>
            <p:blipFill>
              <a:blip r:embed="rId13">
                <a:alphaModFix/>
              </a:blip>
              <a:stretch>
                <a:fillRect/>
              </a:stretch>
            </p:blipFill>
            <p:spPr>
              <a:xfrm>
                <a:off x="12313050" y="13085875"/>
                <a:ext cx="7782299" cy="4747875"/>
              </a:xfrm>
              <a:prstGeom prst="rect">
                <a:avLst/>
              </a:prstGeom>
              <a:noFill/>
              <a:ln>
                <a:noFill/>
              </a:ln>
            </p:spPr>
          </p:pic>
          <p:pic>
            <p:nvPicPr>
              <p:cNvPr id="431" name="Google Shape;431;g2ea430f5b10_0_1"/>
              <p:cNvPicPr preferRelativeResize="0"/>
              <p:nvPr/>
            </p:nvPicPr>
            <p:blipFill>
              <a:blip r:embed="rId14">
                <a:alphaModFix/>
              </a:blip>
              <a:stretch>
                <a:fillRect/>
              </a:stretch>
            </p:blipFill>
            <p:spPr>
              <a:xfrm>
                <a:off x="20390975" y="13085850"/>
                <a:ext cx="7782299" cy="4747875"/>
              </a:xfrm>
              <a:prstGeom prst="rect">
                <a:avLst/>
              </a:prstGeom>
              <a:noFill/>
              <a:ln>
                <a:noFill/>
              </a:ln>
            </p:spPr>
          </p:pic>
        </p:grpSp>
        <p:sp>
          <p:nvSpPr>
            <p:cNvPr id="432" name="Google Shape;432;g2ea430f5b10_0_1"/>
            <p:cNvSpPr txBox="1"/>
            <p:nvPr/>
          </p:nvSpPr>
          <p:spPr>
            <a:xfrm>
              <a:off x="14332550" y="12557175"/>
              <a:ext cx="7638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Figure 1: A bathymetric map showing the entire state of Florida. The area of study for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4"/>
                    </a:ext>
                  </a:extLst>
                </a:rPr>
                <a:t>Florida</a:t>
              </a:r>
              <a:r>
                <a:rPr lang="en-US" sz="1700">
                  <a:solidFill>
                    <a:schemeClr val="dk1"/>
                  </a:solidFill>
                  <a:latin typeface="Times New Roman"/>
                  <a:ea typeface="Times New Roman"/>
                  <a:cs typeface="Times New Roman"/>
                  <a:sym typeface="Times New Roman"/>
                </a:rPr>
                <a:t>’s coral reefs are displayed in red. [5]</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Note: For the purpose of this research investigation, the outlier plot points (red points that are located on land areas) are omitted.</a:t>
              </a:r>
              <a:endParaRPr sz="12139">
                <a:solidFill>
                  <a:schemeClr val="dk1"/>
                </a:solidFill>
                <a:latin typeface="Calibri"/>
                <a:ea typeface="Calibri"/>
                <a:cs typeface="Calibri"/>
                <a:sym typeface="Calibri"/>
              </a:endParaRPr>
            </a:p>
          </p:txBody>
        </p:sp>
        <p:sp>
          <p:nvSpPr>
            <p:cNvPr id="433" name="Google Shape;433;g2ea430f5b10_0_1"/>
            <p:cNvSpPr txBox="1"/>
            <p:nvPr/>
          </p:nvSpPr>
          <p:spPr>
            <a:xfrm>
              <a:off x="22422450" y="12557163"/>
              <a:ext cx="76383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Figure 2: A bathymetric map showing a zoomed in image of the study area of southern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5"/>
                    </a:ext>
                  </a:extLst>
                </a:rPr>
                <a:t>Florida.</a:t>
              </a:r>
              <a:r>
                <a:rPr lang="en-US" sz="1700">
                  <a:solidFill>
                    <a:schemeClr val="dk1"/>
                  </a:solidFill>
                  <a:latin typeface="Times New Roman"/>
                  <a:ea typeface="Times New Roman"/>
                  <a:cs typeface="Times New Roman"/>
                  <a:sym typeface="Times New Roman"/>
                </a:rPr>
                <a:t> The red plot points represent the individual sample sites, collected from the ‘Global Bleaching and Environmental Data.’ [5]</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Note: For the purpose of this research investigation, the outlier plot points (red points that are located on land areas) are omitted.</a:t>
              </a:r>
              <a:endParaRPr sz="12139">
                <a:solidFill>
                  <a:schemeClr val="dk1"/>
                </a:solidFill>
                <a:latin typeface="Calibri"/>
                <a:ea typeface="Calibri"/>
                <a:cs typeface="Calibri"/>
                <a:sym typeface="Calibri"/>
              </a:endParaRPr>
            </a:p>
          </p:txBody>
        </p:sp>
        <p:sp>
          <p:nvSpPr>
            <p:cNvPr id="434" name="Google Shape;434;g2ea430f5b10_0_1"/>
            <p:cNvSpPr txBox="1"/>
            <p:nvPr/>
          </p:nvSpPr>
          <p:spPr>
            <a:xfrm>
              <a:off x="14332550" y="20263388"/>
              <a:ext cx="7638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Graph 1: Coral bleaching percentage for the sample sites in Florida from 1987 to 2018. The graph illustrates the changes in the extent of coral bleaching over the 31-year period, highlighting significant trends or events.</a:t>
              </a:r>
              <a:endParaRPr sz="1800">
                <a:solidFill>
                  <a:schemeClr val="dk1"/>
                </a:solidFill>
                <a:latin typeface="Times New Roman"/>
                <a:ea typeface="Times New Roman"/>
                <a:cs typeface="Times New Roman"/>
                <a:sym typeface="Times New Roman"/>
              </a:endParaRPr>
            </a:p>
          </p:txBody>
        </p:sp>
        <p:sp>
          <p:nvSpPr>
            <p:cNvPr id="435" name="Google Shape;435;g2ea430f5b10_0_1"/>
            <p:cNvSpPr txBox="1"/>
            <p:nvPr/>
          </p:nvSpPr>
          <p:spPr>
            <a:xfrm>
              <a:off x="22422450" y="20263388"/>
              <a:ext cx="7638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Graph 2: Temperature trends in Florida from 1987 to 2018. This graph shows the annual average temperatures over the 31-year period, indicating any long-term patterns or anomalies that may correlate with coral bleaching events.</a:t>
              </a:r>
              <a:endParaRPr sz="1800">
                <a:solidFill>
                  <a:schemeClr val="dk1"/>
                </a:solidFill>
                <a:latin typeface="Times New Roman"/>
                <a:ea typeface="Times New Roman"/>
                <a:cs typeface="Times New Roman"/>
                <a:sym typeface="Times New Roman"/>
              </a:endParaRPr>
            </a:p>
          </p:txBody>
        </p:sp>
        <p:sp>
          <p:nvSpPr>
            <p:cNvPr id="436" name="Google Shape;436;g2ea430f5b10_0_1"/>
            <p:cNvSpPr txBox="1"/>
            <p:nvPr/>
          </p:nvSpPr>
          <p:spPr>
            <a:xfrm>
              <a:off x="22422450" y="27756163"/>
              <a:ext cx="7638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Graph 4: The graph shows trends in total catch volume (sum of observed harvest, reported harvest, and released alive to represent abundance of each species) over time for three pelagic species: Blackfin Tuna, Great Barracuda, and Greater Amberjack. This data represents the total catch in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6"/>
                    </a:ext>
                  </a:extLst>
                </a:rPr>
                <a:t>Florida</a:t>
              </a:r>
              <a:r>
                <a:rPr lang="en-US" sz="1700">
                  <a:solidFill>
                    <a:schemeClr val="dk1"/>
                  </a:solidFill>
                  <a:latin typeface="Times New Roman"/>
                  <a:ea typeface="Times New Roman"/>
                  <a:cs typeface="Times New Roman"/>
                  <a:sym typeface="Times New Roman"/>
                </a:rPr>
                <a:t> for the years 1987 to 2018.</a:t>
              </a:r>
              <a:endParaRPr sz="1700">
                <a:solidFill>
                  <a:schemeClr val="dk1"/>
                </a:solidFill>
                <a:latin typeface="Times New Roman"/>
                <a:ea typeface="Times New Roman"/>
                <a:cs typeface="Times New Roman"/>
                <a:sym typeface="Times New Roman"/>
              </a:endParaRPr>
            </a:p>
          </p:txBody>
        </p:sp>
        <p:sp>
          <p:nvSpPr>
            <p:cNvPr id="437" name="Google Shape;437;g2ea430f5b10_0_1"/>
            <p:cNvSpPr txBox="1"/>
            <p:nvPr/>
          </p:nvSpPr>
          <p:spPr>
            <a:xfrm>
              <a:off x="14332550" y="27756163"/>
              <a:ext cx="7638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Graph 3: The graph shows trends in total catch volume (sum of observed harvest, reported harvest, and released alive to represent abundance of each species) over time for three reef species: Florida Pompano, Gray Triggerfish, and the Red Snapper. This data represents the total catch in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7"/>
                    </a:ext>
                  </a:extLst>
                </a:rPr>
                <a:t>Florida</a:t>
              </a:r>
              <a:r>
                <a:rPr lang="en-US" sz="1700">
                  <a:solidFill>
                    <a:schemeClr val="dk1"/>
                  </a:solidFill>
                  <a:latin typeface="Times New Roman"/>
                  <a:ea typeface="Times New Roman"/>
                  <a:cs typeface="Times New Roman"/>
                  <a:sym typeface="Times New Roman"/>
                </a:rPr>
                <a:t> for the years 1987 to 2018. </a:t>
              </a:r>
              <a:endParaRPr sz="1700">
                <a:solidFill>
                  <a:schemeClr val="dk1"/>
                </a:solidFill>
                <a:latin typeface="Times New Roman"/>
                <a:ea typeface="Times New Roman"/>
                <a:cs typeface="Times New Roman"/>
                <a:sym typeface="Times New Roman"/>
              </a:endParaRPr>
            </a:p>
          </p:txBody>
        </p:sp>
      </p:grpSp>
      <p:grpSp>
        <p:nvGrpSpPr>
          <p:cNvPr id="438" name="Google Shape;438;g2ea430f5b10_0_1"/>
          <p:cNvGrpSpPr/>
          <p:nvPr/>
        </p:nvGrpSpPr>
        <p:grpSpPr>
          <a:xfrm>
            <a:off x="690600" y="386975"/>
            <a:ext cx="42510000" cy="4395300"/>
            <a:chOff x="690600" y="386975"/>
            <a:chExt cx="42510000" cy="4395300"/>
          </a:xfrm>
        </p:grpSpPr>
        <p:sp>
          <p:nvSpPr>
            <p:cNvPr id="439" name="Google Shape;439;g2ea430f5b10_0_1"/>
            <p:cNvSpPr txBox="1"/>
            <p:nvPr/>
          </p:nvSpPr>
          <p:spPr>
            <a:xfrm>
              <a:off x="690600" y="386975"/>
              <a:ext cx="42510000" cy="4395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600"/>
                <a:buFont typeface="Arial"/>
                <a:buNone/>
              </a:pPr>
              <a:r>
                <a:rPr b="1" lang="en-US" sz="9500">
                  <a:solidFill>
                    <a:schemeClr val="dk1"/>
                  </a:solidFill>
                  <a:latin typeface="Times New Roman"/>
                  <a:ea typeface="Times New Roman"/>
                  <a:cs typeface="Times New Roman"/>
                  <a:sym typeface="Times New Roman"/>
                </a:rPr>
                <a:t>SOS: Combatting Coral Bleaching in Florida</a:t>
              </a:r>
              <a:endParaRPr b="1" sz="9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rPr b="1" lang="en-US" sz="4700">
                  <a:solidFill>
                    <a:schemeClr val="dk1"/>
                  </a:solidFill>
                  <a:latin typeface="Times New Roman"/>
                  <a:ea typeface="Times New Roman"/>
                  <a:cs typeface="Times New Roman"/>
                  <a:sym typeface="Times New Roman"/>
                </a:rPr>
                <a:t>Linking Coral Bleaching Severity with Reef and Pelagic Fish Population Declines in Florida (1987-2018)</a:t>
              </a:r>
              <a:endParaRPr b="1" sz="47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t/>
              </a:r>
              <a:endParaRPr b="1" sz="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000"/>
                <a:buFont typeface="Arial"/>
                <a:buNone/>
              </a:pPr>
              <a:r>
                <a:rPr lang="en-US" sz="4400">
                  <a:solidFill>
                    <a:schemeClr val="dk1"/>
                  </a:solidFill>
                  <a:latin typeface="Times New Roman"/>
                  <a:ea typeface="Times New Roman"/>
                  <a:cs typeface="Times New Roman"/>
                  <a:sym typeface="Times New Roman"/>
                </a:rPr>
                <a:t>Moanna Blaksteen</a:t>
              </a:r>
              <a:r>
                <a:rPr i="0" lang="en-US" sz="4400" u="none" cap="none" strike="noStrike">
                  <a:solidFill>
                    <a:schemeClr val="dk1"/>
                  </a:solidFill>
                  <a:latin typeface="Times New Roman"/>
                  <a:ea typeface="Times New Roman"/>
                  <a:cs typeface="Times New Roman"/>
                  <a:sym typeface="Times New Roman"/>
                </a:rPr>
                <a:t>, </a:t>
              </a:r>
              <a:r>
                <a:rPr lang="en-US" sz="4400">
                  <a:solidFill>
                    <a:schemeClr val="dk1"/>
                  </a:solidFill>
                  <a:latin typeface="Times New Roman"/>
                  <a:ea typeface="Times New Roman"/>
                  <a:cs typeface="Times New Roman"/>
                  <a:sym typeface="Times New Roman"/>
                </a:rPr>
                <a:t>moanna.blaksteen@student.chaminade.edu, Chaminade University of Honolulu</a:t>
              </a:r>
              <a:endParaRPr sz="4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sz="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Project Lead: Dr. Kelly Gaither, Texas Advanced Computing Center</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Mentor(s): Kahoalii Keahi-Wood, Chaminade University of Honolulu &amp; Alexis-Rachelle Ramelb, Chaminade University of Honolulu</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t/>
              </a:r>
              <a:endParaRPr sz="3500">
                <a:solidFill>
                  <a:schemeClr val="dk1"/>
                </a:solidFill>
                <a:latin typeface="Times New Roman"/>
                <a:ea typeface="Times New Roman"/>
                <a:cs typeface="Times New Roman"/>
                <a:sym typeface="Times New Roman"/>
              </a:endParaRPr>
            </a:p>
          </p:txBody>
        </p:sp>
        <p:pic>
          <p:nvPicPr>
            <p:cNvPr id="440" name="Google Shape;440;g2ea430f5b10_0_1"/>
            <p:cNvPicPr preferRelativeResize="0"/>
            <p:nvPr/>
          </p:nvPicPr>
          <p:blipFill rotWithShape="1">
            <a:blip r:embed="rId15">
              <a:alphaModFix/>
            </a:blip>
            <a:srcRect b="0" l="0" r="0" t="0"/>
            <a:stretch/>
          </p:blipFill>
          <p:spPr>
            <a:xfrm>
              <a:off x="1152725" y="1163650"/>
              <a:ext cx="7108425" cy="2841944"/>
            </a:xfrm>
            <a:prstGeom prst="rect">
              <a:avLst/>
            </a:prstGeom>
            <a:noFill/>
            <a:ln>
              <a:noFill/>
            </a:ln>
          </p:spPr>
        </p:pic>
        <p:grpSp>
          <p:nvGrpSpPr>
            <p:cNvPr id="441" name="Google Shape;441;g2ea430f5b10_0_1"/>
            <p:cNvGrpSpPr/>
            <p:nvPr/>
          </p:nvGrpSpPr>
          <p:grpSpPr>
            <a:xfrm>
              <a:off x="35719927" y="1480516"/>
              <a:ext cx="7021716" cy="2208220"/>
              <a:chOff x="34931901" y="5611475"/>
              <a:chExt cx="7679882" cy="2501949"/>
            </a:xfrm>
          </p:grpSpPr>
          <p:pic>
            <p:nvPicPr>
              <p:cNvPr id="442" name="Google Shape;442;g2ea430f5b10_0_1"/>
              <p:cNvPicPr preferRelativeResize="0"/>
              <p:nvPr/>
            </p:nvPicPr>
            <p:blipFill>
              <a:blip r:embed="rId16">
                <a:alphaModFix/>
              </a:blip>
              <a:stretch>
                <a:fillRect/>
              </a:stretch>
            </p:blipFill>
            <p:spPr>
              <a:xfrm>
                <a:off x="37476813" y="5611709"/>
                <a:ext cx="2488607" cy="2501565"/>
              </a:xfrm>
              <a:prstGeom prst="rect">
                <a:avLst/>
              </a:prstGeom>
              <a:noFill/>
              <a:ln>
                <a:noFill/>
              </a:ln>
            </p:spPr>
          </p:pic>
          <p:pic>
            <p:nvPicPr>
              <p:cNvPr id="443" name="Google Shape;443;g2ea430f5b10_0_1"/>
              <p:cNvPicPr preferRelativeResize="0"/>
              <p:nvPr/>
            </p:nvPicPr>
            <p:blipFill>
              <a:blip r:embed="rId17">
                <a:alphaModFix/>
              </a:blip>
              <a:stretch>
                <a:fillRect/>
              </a:stretch>
            </p:blipFill>
            <p:spPr>
              <a:xfrm>
                <a:off x="40123176" y="5611706"/>
                <a:ext cx="2488607" cy="2501565"/>
              </a:xfrm>
              <a:prstGeom prst="rect">
                <a:avLst/>
              </a:prstGeom>
              <a:noFill/>
              <a:ln>
                <a:noFill/>
              </a:ln>
            </p:spPr>
          </p:pic>
          <p:pic>
            <p:nvPicPr>
              <p:cNvPr id="444" name="Google Shape;444;g2ea430f5b10_0_1"/>
              <p:cNvPicPr preferRelativeResize="0"/>
              <p:nvPr/>
            </p:nvPicPr>
            <p:blipFill>
              <a:blip r:embed="rId18">
                <a:alphaModFix/>
              </a:blip>
              <a:stretch>
                <a:fillRect/>
              </a:stretch>
            </p:blipFill>
            <p:spPr>
              <a:xfrm>
                <a:off x="34931901" y="5611475"/>
                <a:ext cx="2387172" cy="2501949"/>
              </a:xfrm>
              <a:prstGeom prst="rect">
                <a:avLst/>
              </a:prstGeom>
              <a:noFill/>
              <a:ln>
                <a:noFill/>
              </a:ln>
            </p:spPr>
          </p:pic>
        </p:grpSp>
      </p:grpSp>
      <p:grpSp>
        <p:nvGrpSpPr>
          <p:cNvPr id="445" name="Google Shape;445;g2ea430f5b10_0_1"/>
          <p:cNvGrpSpPr/>
          <p:nvPr/>
        </p:nvGrpSpPr>
        <p:grpSpPr>
          <a:xfrm>
            <a:off x="343063" y="30112164"/>
            <a:ext cx="42992838" cy="2660229"/>
            <a:chOff x="343063" y="29998464"/>
            <a:chExt cx="42992838" cy="2660229"/>
          </a:xfrm>
        </p:grpSpPr>
        <p:grpSp>
          <p:nvGrpSpPr>
            <p:cNvPr id="446" name="Google Shape;446;g2ea430f5b10_0_1"/>
            <p:cNvGrpSpPr/>
            <p:nvPr/>
          </p:nvGrpSpPr>
          <p:grpSpPr>
            <a:xfrm>
              <a:off x="19470270" y="30324092"/>
              <a:ext cx="5378517" cy="1958354"/>
              <a:chOff x="23373425" y="29783325"/>
              <a:chExt cx="6749300" cy="2790473"/>
            </a:xfrm>
          </p:grpSpPr>
          <p:sp>
            <p:nvSpPr>
              <p:cNvPr id="447" name="Google Shape;447;g2ea430f5b10_0_1"/>
              <p:cNvSpPr txBox="1"/>
              <p:nvPr/>
            </p:nvSpPr>
            <p:spPr>
              <a:xfrm>
                <a:off x="23373425" y="29783325"/>
                <a:ext cx="6732600" cy="277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448" name="Google Shape;448;g2ea430f5b10_0_1"/>
              <p:cNvPicPr preferRelativeResize="0"/>
              <p:nvPr/>
            </p:nvPicPr>
            <p:blipFill rotWithShape="1">
              <a:blip r:embed="rId19">
                <a:alphaModFix/>
              </a:blip>
              <a:srcRect b="32065" l="9324" r="6817" t="33880"/>
              <a:stretch/>
            </p:blipFill>
            <p:spPr>
              <a:xfrm>
                <a:off x="23552725" y="29905624"/>
                <a:ext cx="6570000" cy="2668174"/>
              </a:xfrm>
              <a:prstGeom prst="rect">
                <a:avLst/>
              </a:prstGeom>
              <a:noFill/>
              <a:ln>
                <a:noFill/>
              </a:ln>
            </p:spPr>
          </p:pic>
        </p:grpSp>
        <p:grpSp>
          <p:nvGrpSpPr>
            <p:cNvPr id="449" name="Google Shape;449;g2ea430f5b10_0_1"/>
            <p:cNvGrpSpPr/>
            <p:nvPr/>
          </p:nvGrpSpPr>
          <p:grpSpPr>
            <a:xfrm>
              <a:off x="34171375" y="30324075"/>
              <a:ext cx="4028350" cy="1958399"/>
              <a:chOff x="36422913" y="29383911"/>
              <a:chExt cx="5840728" cy="3282600"/>
            </a:xfrm>
          </p:grpSpPr>
          <p:sp>
            <p:nvSpPr>
              <p:cNvPr id="450" name="Google Shape;450;g2ea430f5b10_0_1"/>
              <p:cNvSpPr txBox="1"/>
              <p:nvPr/>
            </p:nvSpPr>
            <p:spPr>
              <a:xfrm>
                <a:off x="36422927" y="29383911"/>
                <a:ext cx="5840700" cy="3282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451" name="Google Shape;451;g2ea430f5b10_0_1"/>
              <p:cNvPicPr preferRelativeResize="0"/>
              <p:nvPr/>
            </p:nvPicPr>
            <p:blipFill rotWithShape="1">
              <a:blip r:embed="rId20">
                <a:alphaModFix/>
              </a:blip>
              <a:srcRect b="0" l="0" r="3818" t="0"/>
              <a:stretch/>
            </p:blipFill>
            <p:spPr>
              <a:xfrm>
                <a:off x="36422913" y="29645268"/>
                <a:ext cx="5840728" cy="2759890"/>
              </a:xfrm>
              <a:prstGeom prst="rect">
                <a:avLst/>
              </a:prstGeom>
              <a:noFill/>
              <a:ln>
                <a:noFill/>
              </a:ln>
            </p:spPr>
          </p:pic>
        </p:grpSp>
        <p:grpSp>
          <p:nvGrpSpPr>
            <p:cNvPr id="452" name="Google Shape;452;g2ea430f5b10_0_1"/>
            <p:cNvGrpSpPr/>
            <p:nvPr/>
          </p:nvGrpSpPr>
          <p:grpSpPr>
            <a:xfrm>
              <a:off x="3719728" y="30099105"/>
              <a:ext cx="2658182" cy="2405638"/>
              <a:chOff x="4680750" y="29796075"/>
              <a:chExt cx="2873400" cy="2842200"/>
            </a:xfrm>
          </p:grpSpPr>
          <p:sp>
            <p:nvSpPr>
              <p:cNvPr id="453" name="Google Shape;453;g2ea430f5b10_0_1"/>
              <p:cNvSpPr/>
              <p:nvPr/>
            </p:nvSpPr>
            <p:spPr>
              <a:xfrm>
                <a:off x="4680750" y="29796075"/>
                <a:ext cx="2873400" cy="284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54" name="Google Shape;454;g2ea430f5b10_0_1"/>
              <p:cNvPicPr preferRelativeResize="0"/>
              <p:nvPr/>
            </p:nvPicPr>
            <p:blipFill>
              <a:blip r:embed="rId21">
                <a:alphaModFix/>
              </a:blip>
              <a:stretch>
                <a:fillRect/>
              </a:stretch>
            </p:blipFill>
            <p:spPr>
              <a:xfrm>
                <a:off x="4680750" y="29796075"/>
                <a:ext cx="2766993" cy="2780825"/>
              </a:xfrm>
              <a:prstGeom prst="rect">
                <a:avLst/>
              </a:prstGeom>
              <a:noFill/>
              <a:ln>
                <a:noFill/>
              </a:ln>
            </p:spPr>
          </p:pic>
        </p:grpSp>
        <p:pic>
          <p:nvPicPr>
            <p:cNvPr id="455" name="Google Shape;455;g2ea430f5b10_0_1"/>
            <p:cNvPicPr preferRelativeResize="0"/>
            <p:nvPr/>
          </p:nvPicPr>
          <p:blipFill rotWithShape="1">
            <a:blip r:embed="rId22">
              <a:alphaModFix/>
            </a:blip>
            <a:srcRect b="0" l="13635" r="13605" t="0"/>
            <a:stretch/>
          </p:blipFill>
          <p:spPr>
            <a:xfrm>
              <a:off x="343063" y="30100390"/>
              <a:ext cx="3102498" cy="2405760"/>
            </a:xfrm>
            <a:prstGeom prst="rect">
              <a:avLst/>
            </a:prstGeom>
            <a:noFill/>
            <a:ln>
              <a:noFill/>
            </a:ln>
          </p:spPr>
        </p:pic>
        <p:grpSp>
          <p:nvGrpSpPr>
            <p:cNvPr id="456" name="Google Shape;456;g2ea430f5b10_0_1"/>
            <p:cNvGrpSpPr/>
            <p:nvPr/>
          </p:nvGrpSpPr>
          <p:grpSpPr>
            <a:xfrm>
              <a:off x="6652213" y="30408368"/>
              <a:ext cx="5254802" cy="1840412"/>
              <a:chOff x="7760525" y="26638775"/>
              <a:chExt cx="6089700" cy="2174400"/>
            </a:xfrm>
          </p:grpSpPr>
          <p:sp>
            <p:nvSpPr>
              <p:cNvPr id="457" name="Google Shape;457;g2ea430f5b10_0_1"/>
              <p:cNvSpPr/>
              <p:nvPr/>
            </p:nvSpPr>
            <p:spPr>
              <a:xfrm>
                <a:off x="7760525" y="26638775"/>
                <a:ext cx="6089700" cy="21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58" name="Google Shape;458;g2ea430f5b10_0_1"/>
              <p:cNvPicPr preferRelativeResize="0"/>
              <p:nvPr/>
            </p:nvPicPr>
            <p:blipFill>
              <a:blip r:embed="rId23">
                <a:alphaModFix/>
              </a:blip>
              <a:stretch>
                <a:fillRect/>
              </a:stretch>
            </p:blipFill>
            <p:spPr>
              <a:xfrm>
                <a:off x="7827475" y="26713100"/>
                <a:ext cx="5943600" cy="1981200"/>
              </a:xfrm>
              <a:prstGeom prst="rect">
                <a:avLst/>
              </a:prstGeom>
              <a:noFill/>
              <a:ln>
                <a:noFill/>
              </a:ln>
            </p:spPr>
          </p:pic>
        </p:grpSp>
        <p:grpSp>
          <p:nvGrpSpPr>
            <p:cNvPr id="459" name="Google Shape;459;g2ea430f5b10_0_1"/>
            <p:cNvGrpSpPr/>
            <p:nvPr/>
          </p:nvGrpSpPr>
          <p:grpSpPr>
            <a:xfrm>
              <a:off x="12181106" y="30342454"/>
              <a:ext cx="7015057" cy="1918873"/>
              <a:chOff x="13919500" y="30068700"/>
              <a:chExt cx="7960800" cy="2267100"/>
            </a:xfrm>
          </p:grpSpPr>
          <p:sp>
            <p:nvSpPr>
              <p:cNvPr id="460" name="Google Shape;460;g2ea430f5b10_0_1"/>
              <p:cNvSpPr/>
              <p:nvPr/>
            </p:nvSpPr>
            <p:spPr>
              <a:xfrm>
                <a:off x="13919500" y="30068700"/>
                <a:ext cx="7960800" cy="22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61" name="Google Shape;461;g2ea430f5b10_0_1"/>
              <p:cNvPicPr preferRelativeResize="0"/>
              <p:nvPr/>
            </p:nvPicPr>
            <p:blipFill>
              <a:blip r:embed="rId24">
                <a:alphaModFix/>
              </a:blip>
              <a:stretch>
                <a:fillRect/>
              </a:stretch>
            </p:blipFill>
            <p:spPr>
              <a:xfrm>
                <a:off x="13971813" y="30129975"/>
                <a:ext cx="7850353" cy="2174400"/>
              </a:xfrm>
              <a:prstGeom prst="rect">
                <a:avLst/>
              </a:prstGeom>
              <a:noFill/>
              <a:ln>
                <a:noFill/>
              </a:ln>
            </p:spPr>
          </p:pic>
        </p:grpSp>
        <p:pic>
          <p:nvPicPr>
            <p:cNvPr id="462" name="Google Shape;462;g2ea430f5b10_0_1"/>
            <p:cNvPicPr preferRelativeResize="0"/>
            <p:nvPr/>
          </p:nvPicPr>
          <p:blipFill>
            <a:blip r:embed="rId25">
              <a:alphaModFix/>
            </a:blip>
            <a:stretch>
              <a:fillRect/>
            </a:stretch>
          </p:blipFill>
          <p:spPr>
            <a:xfrm>
              <a:off x="25122888" y="30342325"/>
              <a:ext cx="5037150" cy="1919125"/>
            </a:xfrm>
            <a:prstGeom prst="rect">
              <a:avLst/>
            </a:prstGeom>
            <a:noFill/>
            <a:ln>
              <a:noFill/>
            </a:ln>
          </p:spPr>
        </p:pic>
        <p:grpSp>
          <p:nvGrpSpPr>
            <p:cNvPr id="463" name="Google Shape;463;g2ea430f5b10_0_1"/>
            <p:cNvGrpSpPr/>
            <p:nvPr/>
          </p:nvGrpSpPr>
          <p:grpSpPr>
            <a:xfrm>
              <a:off x="30434131" y="29998464"/>
              <a:ext cx="3463162" cy="2660229"/>
              <a:chOff x="27498250" y="22300925"/>
              <a:chExt cx="5758500" cy="4563000"/>
            </a:xfrm>
          </p:grpSpPr>
          <p:sp>
            <p:nvSpPr>
              <p:cNvPr id="464" name="Google Shape;464;g2ea430f5b10_0_1"/>
              <p:cNvSpPr/>
              <p:nvPr/>
            </p:nvSpPr>
            <p:spPr>
              <a:xfrm>
                <a:off x="27498250" y="22300925"/>
                <a:ext cx="5758500" cy="456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65" name="Google Shape;465;g2ea430f5b10_0_1"/>
              <p:cNvPicPr preferRelativeResize="0"/>
              <p:nvPr/>
            </p:nvPicPr>
            <p:blipFill>
              <a:blip r:embed="rId26">
                <a:alphaModFix/>
              </a:blip>
              <a:stretch>
                <a:fillRect/>
              </a:stretch>
            </p:blipFill>
            <p:spPr>
              <a:xfrm>
                <a:off x="27515275" y="22349000"/>
                <a:ext cx="5715000" cy="4514850"/>
              </a:xfrm>
              <a:prstGeom prst="rect">
                <a:avLst/>
              </a:prstGeom>
              <a:noFill/>
              <a:ln>
                <a:noFill/>
              </a:ln>
            </p:spPr>
          </p:pic>
        </p:grpSp>
        <p:grpSp>
          <p:nvGrpSpPr>
            <p:cNvPr id="466" name="Google Shape;466;g2ea430f5b10_0_1"/>
            <p:cNvGrpSpPr/>
            <p:nvPr/>
          </p:nvGrpSpPr>
          <p:grpSpPr>
            <a:xfrm>
              <a:off x="38473804" y="30369040"/>
              <a:ext cx="4862096" cy="1919056"/>
              <a:chOff x="27726025" y="27063425"/>
              <a:chExt cx="6253500" cy="2691900"/>
            </a:xfrm>
          </p:grpSpPr>
          <p:sp>
            <p:nvSpPr>
              <p:cNvPr id="467" name="Google Shape;467;g2ea430f5b10_0_1"/>
              <p:cNvSpPr/>
              <p:nvPr/>
            </p:nvSpPr>
            <p:spPr>
              <a:xfrm>
                <a:off x="27726025" y="27063425"/>
                <a:ext cx="6253500" cy="26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68" name="Google Shape;468;g2ea430f5b10_0_1"/>
              <p:cNvPicPr preferRelativeResize="0"/>
              <p:nvPr/>
            </p:nvPicPr>
            <p:blipFill rotWithShape="1">
              <a:blip r:embed="rId27">
                <a:alphaModFix/>
              </a:blip>
              <a:srcRect b="0" l="2257" r="0" t="0"/>
              <a:stretch/>
            </p:blipFill>
            <p:spPr>
              <a:xfrm>
                <a:off x="27829575" y="27103400"/>
                <a:ext cx="6107226" cy="2600325"/>
              </a:xfrm>
              <a:prstGeom prst="rect">
                <a:avLst/>
              </a:prstGeom>
              <a:noFill/>
              <a:ln>
                <a:noFill/>
              </a:ln>
            </p:spPr>
          </p:pic>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72" name="Shape 472"/>
        <p:cNvGrpSpPr/>
        <p:nvPr/>
      </p:nvGrpSpPr>
      <p:grpSpPr>
        <a:xfrm>
          <a:off x="0" y="0"/>
          <a:ext cx="0" cy="0"/>
          <a:chOff x="0" y="0"/>
          <a:chExt cx="0" cy="0"/>
        </a:xfrm>
      </p:grpSpPr>
      <p:pic>
        <p:nvPicPr>
          <p:cNvPr id="473" name="Google Shape;473;g2e6add8db8a_0_1293"/>
          <p:cNvPicPr preferRelativeResize="0"/>
          <p:nvPr/>
        </p:nvPicPr>
        <p:blipFill>
          <a:blip r:embed="rId3">
            <a:alphaModFix amt="61000"/>
          </a:blip>
          <a:stretch>
            <a:fillRect/>
          </a:stretch>
        </p:blipFill>
        <p:spPr>
          <a:xfrm>
            <a:off x="-242450" y="-190250"/>
            <a:ext cx="44376100" cy="33298900"/>
          </a:xfrm>
          <a:prstGeom prst="rect">
            <a:avLst/>
          </a:prstGeom>
          <a:noFill/>
          <a:ln>
            <a:noFill/>
          </a:ln>
        </p:spPr>
      </p:pic>
      <p:grpSp>
        <p:nvGrpSpPr>
          <p:cNvPr id="474" name="Google Shape;474;g2e6add8db8a_0_1293"/>
          <p:cNvGrpSpPr/>
          <p:nvPr/>
        </p:nvGrpSpPr>
        <p:grpSpPr>
          <a:xfrm>
            <a:off x="343063" y="30112164"/>
            <a:ext cx="42992838" cy="2660229"/>
            <a:chOff x="343063" y="29998464"/>
            <a:chExt cx="42992838" cy="2660229"/>
          </a:xfrm>
        </p:grpSpPr>
        <p:grpSp>
          <p:nvGrpSpPr>
            <p:cNvPr id="475" name="Google Shape;475;g2e6add8db8a_0_1293"/>
            <p:cNvGrpSpPr/>
            <p:nvPr/>
          </p:nvGrpSpPr>
          <p:grpSpPr>
            <a:xfrm>
              <a:off x="19470270" y="30324092"/>
              <a:ext cx="5378517" cy="1958354"/>
              <a:chOff x="23373425" y="29783325"/>
              <a:chExt cx="6749300" cy="2790473"/>
            </a:xfrm>
          </p:grpSpPr>
          <p:sp>
            <p:nvSpPr>
              <p:cNvPr id="476" name="Google Shape;476;g2e6add8db8a_0_1293"/>
              <p:cNvSpPr txBox="1"/>
              <p:nvPr/>
            </p:nvSpPr>
            <p:spPr>
              <a:xfrm>
                <a:off x="23373425" y="29783325"/>
                <a:ext cx="6732600" cy="277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477" name="Google Shape;477;g2e6add8db8a_0_1293"/>
              <p:cNvPicPr preferRelativeResize="0"/>
              <p:nvPr/>
            </p:nvPicPr>
            <p:blipFill rotWithShape="1">
              <a:blip r:embed="rId4">
                <a:alphaModFix/>
              </a:blip>
              <a:srcRect b="32065" l="9324" r="6817" t="33880"/>
              <a:stretch/>
            </p:blipFill>
            <p:spPr>
              <a:xfrm>
                <a:off x="23552725" y="29905624"/>
                <a:ext cx="6570000" cy="2668174"/>
              </a:xfrm>
              <a:prstGeom prst="rect">
                <a:avLst/>
              </a:prstGeom>
              <a:noFill/>
              <a:ln>
                <a:noFill/>
              </a:ln>
            </p:spPr>
          </p:pic>
        </p:grpSp>
        <p:grpSp>
          <p:nvGrpSpPr>
            <p:cNvPr id="478" name="Google Shape;478;g2e6add8db8a_0_1293"/>
            <p:cNvGrpSpPr/>
            <p:nvPr/>
          </p:nvGrpSpPr>
          <p:grpSpPr>
            <a:xfrm>
              <a:off x="34171375" y="30324075"/>
              <a:ext cx="4028350" cy="1958399"/>
              <a:chOff x="36422913" y="29383911"/>
              <a:chExt cx="5840728" cy="3282600"/>
            </a:xfrm>
          </p:grpSpPr>
          <p:sp>
            <p:nvSpPr>
              <p:cNvPr id="479" name="Google Shape;479;g2e6add8db8a_0_1293"/>
              <p:cNvSpPr txBox="1"/>
              <p:nvPr/>
            </p:nvSpPr>
            <p:spPr>
              <a:xfrm>
                <a:off x="36422927" y="29383911"/>
                <a:ext cx="5840700" cy="3282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480" name="Google Shape;480;g2e6add8db8a_0_1293"/>
              <p:cNvPicPr preferRelativeResize="0"/>
              <p:nvPr/>
            </p:nvPicPr>
            <p:blipFill rotWithShape="1">
              <a:blip r:embed="rId5">
                <a:alphaModFix/>
              </a:blip>
              <a:srcRect b="0" l="0" r="3818" t="0"/>
              <a:stretch/>
            </p:blipFill>
            <p:spPr>
              <a:xfrm>
                <a:off x="36422913" y="29645268"/>
                <a:ext cx="5840728" cy="2759890"/>
              </a:xfrm>
              <a:prstGeom prst="rect">
                <a:avLst/>
              </a:prstGeom>
              <a:noFill/>
              <a:ln>
                <a:noFill/>
              </a:ln>
            </p:spPr>
          </p:pic>
        </p:grpSp>
        <p:grpSp>
          <p:nvGrpSpPr>
            <p:cNvPr id="481" name="Google Shape;481;g2e6add8db8a_0_1293"/>
            <p:cNvGrpSpPr/>
            <p:nvPr/>
          </p:nvGrpSpPr>
          <p:grpSpPr>
            <a:xfrm>
              <a:off x="3719728" y="30099105"/>
              <a:ext cx="2658182" cy="2405638"/>
              <a:chOff x="4680750" y="29796075"/>
              <a:chExt cx="2873400" cy="2842200"/>
            </a:xfrm>
          </p:grpSpPr>
          <p:sp>
            <p:nvSpPr>
              <p:cNvPr id="482" name="Google Shape;482;g2e6add8db8a_0_1293"/>
              <p:cNvSpPr/>
              <p:nvPr/>
            </p:nvSpPr>
            <p:spPr>
              <a:xfrm>
                <a:off x="4680750" y="29796075"/>
                <a:ext cx="2873400" cy="284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83" name="Google Shape;483;g2e6add8db8a_0_1293"/>
              <p:cNvPicPr preferRelativeResize="0"/>
              <p:nvPr/>
            </p:nvPicPr>
            <p:blipFill>
              <a:blip r:embed="rId6">
                <a:alphaModFix/>
              </a:blip>
              <a:stretch>
                <a:fillRect/>
              </a:stretch>
            </p:blipFill>
            <p:spPr>
              <a:xfrm>
                <a:off x="4680750" y="29796075"/>
                <a:ext cx="2766993" cy="2780825"/>
              </a:xfrm>
              <a:prstGeom prst="rect">
                <a:avLst/>
              </a:prstGeom>
              <a:noFill/>
              <a:ln>
                <a:noFill/>
              </a:ln>
            </p:spPr>
          </p:pic>
        </p:grpSp>
        <p:pic>
          <p:nvPicPr>
            <p:cNvPr id="484" name="Google Shape;484;g2e6add8db8a_0_1293"/>
            <p:cNvPicPr preferRelativeResize="0"/>
            <p:nvPr/>
          </p:nvPicPr>
          <p:blipFill rotWithShape="1">
            <a:blip r:embed="rId7">
              <a:alphaModFix/>
            </a:blip>
            <a:srcRect b="0" l="13635" r="13605" t="0"/>
            <a:stretch/>
          </p:blipFill>
          <p:spPr>
            <a:xfrm>
              <a:off x="343063" y="30100390"/>
              <a:ext cx="3102498" cy="2405760"/>
            </a:xfrm>
            <a:prstGeom prst="rect">
              <a:avLst/>
            </a:prstGeom>
            <a:noFill/>
            <a:ln>
              <a:noFill/>
            </a:ln>
          </p:spPr>
        </p:pic>
        <p:grpSp>
          <p:nvGrpSpPr>
            <p:cNvPr id="485" name="Google Shape;485;g2e6add8db8a_0_1293"/>
            <p:cNvGrpSpPr/>
            <p:nvPr/>
          </p:nvGrpSpPr>
          <p:grpSpPr>
            <a:xfrm>
              <a:off x="6652213" y="30408368"/>
              <a:ext cx="5254802" cy="1840412"/>
              <a:chOff x="7760525" y="26638775"/>
              <a:chExt cx="6089700" cy="2174400"/>
            </a:xfrm>
          </p:grpSpPr>
          <p:sp>
            <p:nvSpPr>
              <p:cNvPr id="486" name="Google Shape;486;g2e6add8db8a_0_1293"/>
              <p:cNvSpPr/>
              <p:nvPr/>
            </p:nvSpPr>
            <p:spPr>
              <a:xfrm>
                <a:off x="7760525" y="26638775"/>
                <a:ext cx="6089700" cy="21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87" name="Google Shape;487;g2e6add8db8a_0_1293"/>
              <p:cNvPicPr preferRelativeResize="0"/>
              <p:nvPr/>
            </p:nvPicPr>
            <p:blipFill>
              <a:blip r:embed="rId8">
                <a:alphaModFix/>
              </a:blip>
              <a:stretch>
                <a:fillRect/>
              </a:stretch>
            </p:blipFill>
            <p:spPr>
              <a:xfrm>
                <a:off x="7827475" y="26713100"/>
                <a:ext cx="5943600" cy="1981200"/>
              </a:xfrm>
              <a:prstGeom prst="rect">
                <a:avLst/>
              </a:prstGeom>
              <a:noFill/>
              <a:ln>
                <a:noFill/>
              </a:ln>
            </p:spPr>
          </p:pic>
        </p:grpSp>
        <p:grpSp>
          <p:nvGrpSpPr>
            <p:cNvPr id="488" name="Google Shape;488;g2e6add8db8a_0_1293"/>
            <p:cNvGrpSpPr/>
            <p:nvPr/>
          </p:nvGrpSpPr>
          <p:grpSpPr>
            <a:xfrm>
              <a:off x="12181106" y="30342454"/>
              <a:ext cx="7015057" cy="1918873"/>
              <a:chOff x="13919500" y="30068700"/>
              <a:chExt cx="7960800" cy="2267100"/>
            </a:xfrm>
          </p:grpSpPr>
          <p:sp>
            <p:nvSpPr>
              <p:cNvPr id="489" name="Google Shape;489;g2e6add8db8a_0_1293"/>
              <p:cNvSpPr/>
              <p:nvPr/>
            </p:nvSpPr>
            <p:spPr>
              <a:xfrm>
                <a:off x="13919500" y="30068700"/>
                <a:ext cx="7960800" cy="22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90" name="Google Shape;490;g2e6add8db8a_0_1293"/>
              <p:cNvPicPr preferRelativeResize="0"/>
              <p:nvPr/>
            </p:nvPicPr>
            <p:blipFill>
              <a:blip r:embed="rId9">
                <a:alphaModFix/>
              </a:blip>
              <a:stretch>
                <a:fillRect/>
              </a:stretch>
            </p:blipFill>
            <p:spPr>
              <a:xfrm>
                <a:off x="13971813" y="30129975"/>
                <a:ext cx="7850353" cy="2174400"/>
              </a:xfrm>
              <a:prstGeom prst="rect">
                <a:avLst/>
              </a:prstGeom>
              <a:noFill/>
              <a:ln>
                <a:noFill/>
              </a:ln>
            </p:spPr>
          </p:pic>
        </p:grpSp>
        <p:pic>
          <p:nvPicPr>
            <p:cNvPr id="491" name="Google Shape;491;g2e6add8db8a_0_1293"/>
            <p:cNvPicPr preferRelativeResize="0"/>
            <p:nvPr/>
          </p:nvPicPr>
          <p:blipFill>
            <a:blip r:embed="rId10">
              <a:alphaModFix/>
            </a:blip>
            <a:stretch>
              <a:fillRect/>
            </a:stretch>
          </p:blipFill>
          <p:spPr>
            <a:xfrm>
              <a:off x="25122888" y="30342325"/>
              <a:ext cx="5037150" cy="1919125"/>
            </a:xfrm>
            <a:prstGeom prst="rect">
              <a:avLst/>
            </a:prstGeom>
            <a:noFill/>
            <a:ln>
              <a:noFill/>
            </a:ln>
          </p:spPr>
        </p:pic>
        <p:grpSp>
          <p:nvGrpSpPr>
            <p:cNvPr id="492" name="Google Shape;492;g2e6add8db8a_0_1293"/>
            <p:cNvGrpSpPr/>
            <p:nvPr/>
          </p:nvGrpSpPr>
          <p:grpSpPr>
            <a:xfrm>
              <a:off x="30434131" y="29998464"/>
              <a:ext cx="3463162" cy="2660229"/>
              <a:chOff x="27498250" y="22300925"/>
              <a:chExt cx="5758500" cy="4563000"/>
            </a:xfrm>
          </p:grpSpPr>
          <p:sp>
            <p:nvSpPr>
              <p:cNvPr id="493" name="Google Shape;493;g2e6add8db8a_0_1293"/>
              <p:cNvSpPr/>
              <p:nvPr/>
            </p:nvSpPr>
            <p:spPr>
              <a:xfrm>
                <a:off x="27498250" y="22300925"/>
                <a:ext cx="5758500" cy="456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94" name="Google Shape;494;g2e6add8db8a_0_1293"/>
              <p:cNvPicPr preferRelativeResize="0"/>
              <p:nvPr/>
            </p:nvPicPr>
            <p:blipFill>
              <a:blip r:embed="rId11">
                <a:alphaModFix/>
              </a:blip>
              <a:stretch>
                <a:fillRect/>
              </a:stretch>
            </p:blipFill>
            <p:spPr>
              <a:xfrm>
                <a:off x="27515275" y="22349000"/>
                <a:ext cx="5715000" cy="4514850"/>
              </a:xfrm>
              <a:prstGeom prst="rect">
                <a:avLst/>
              </a:prstGeom>
              <a:noFill/>
              <a:ln>
                <a:noFill/>
              </a:ln>
            </p:spPr>
          </p:pic>
        </p:grpSp>
        <p:grpSp>
          <p:nvGrpSpPr>
            <p:cNvPr id="495" name="Google Shape;495;g2e6add8db8a_0_1293"/>
            <p:cNvGrpSpPr/>
            <p:nvPr/>
          </p:nvGrpSpPr>
          <p:grpSpPr>
            <a:xfrm>
              <a:off x="38473804" y="30369040"/>
              <a:ext cx="4862096" cy="1919056"/>
              <a:chOff x="27726025" y="27063425"/>
              <a:chExt cx="6253500" cy="2691900"/>
            </a:xfrm>
          </p:grpSpPr>
          <p:sp>
            <p:nvSpPr>
              <p:cNvPr id="496" name="Google Shape;496;g2e6add8db8a_0_1293"/>
              <p:cNvSpPr/>
              <p:nvPr/>
            </p:nvSpPr>
            <p:spPr>
              <a:xfrm>
                <a:off x="27726025" y="27063425"/>
                <a:ext cx="6253500" cy="26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497" name="Google Shape;497;g2e6add8db8a_0_1293"/>
              <p:cNvPicPr preferRelativeResize="0"/>
              <p:nvPr/>
            </p:nvPicPr>
            <p:blipFill rotWithShape="1">
              <a:blip r:embed="rId12">
                <a:alphaModFix/>
              </a:blip>
              <a:srcRect b="0" l="2257" r="0" t="0"/>
              <a:stretch/>
            </p:blipFill>
            <p:spPr>
              <a:xfrm>
                <a:off x="27829575" y="27103400"/>
                <a:ext cx="6107226" cy="2600325"/>
              </a:xfrm>
              <a:prstGeom prst="rect">
                <a:avLst/>
              </a:prstGeom>
              <a:noFill/>
              <a:ln>
                <a:noFill/>
              </a:ln>
            </p:spPr>
          </p:pic>
        </p:grpSp>
      </p:grpSp>
      <p:sp>
        <p:nvSpPr>
          <p:cNvPr id="498" name="Google Shape;498;g2e6add8db8a_0_1293"/>
          <p:cNvSpPr txBox="1"/>
          <p:nvPr/>
        </p:nvSpPr>
        <p:spPr>
          <a:xfrm>
            <a:off x="3135300" y="6123275"/>
            <a:ext cx="37620300" cy="81345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lang="en-US" sz="10500">
                <a:solidFill>
                  <a:schemeClr val="dk1"/>
                </a:solidFill>
                <a:latin typeface="Times New Roman"/>
                <a:ea typeface="Times New Roman"/>
                <a:cs typeface="Times New Roman"/>
                <a:sym typeface="Times New Roman"/>
              </a:rPr>
              <a:t>Limitations</a:t>
            </a:r>
            <a:endParaRPr b="1" sz="10500">
              <a:solidFill>
                <a:schemeClr val="dk1"/>
              </a:solidFill>
              <a:latin typeface="Times New Roman"/>
              <a:ea typeface="Times New Roman"/>
              <a:cs typeface="Times New Roman"/>
              <a:sym typeface="Times New Roman"/>
            </a:endParaRPr>
          </a:p>
          <a:p>
            <a:pPr indent="-742950" lvl="0" marL="1200150" rtl="0" algn="l">
              <a:spcBef>
                <a:spcPts val="0"/>
              </a:spcBef>
              <a:spcAft>
                <a:spcPts val="0"/>
              </a:spcAft>
              <a:buClr>
                <a:schemeClr val="dk1"/>
              </a:buClr>
              <a:buSzPts val="8100"/>
              <a:buFont typeface="Times New Roman"/>
              <a:buChar char="●"/>
            </a:pPr>
            <a:r>
              <a:rPr b="1" lang="en-US" sz="8100">
                <a:solidFill>
                  <a:schemeClr val="dk1"/>
                </a:solidFill>
                <a:latin typeface="Times New Roman"/>
                <a:ea typeface="Times New Roman"/>
                <a:cs typeface="Times New Roman"/>
                <a:sym typeface="Times New Roman"/>
              </a:rPr>
              <a:t>Data Availability and Quality</a:t>
            </a:r>
            <a:r>
              <a:rPr lang="en-US" sz="8100">
                <a:solidFill>
                  <a:schemeClr val="dk1"/>
                </a:solidFill>
                <a:latin typeface="Times New Roman"/>
                <a:ea typeface="Times New Roman"/>
                <a:cs typeface="Times New Roman"/>
                <a:sym typeface="Times New Roman"/>
              </a:rPr>
              <a:t>: Reliance on previously conducted data may introduce limitations in accuracy, completeness, and the choice to omit certain measurements</a:t>
            </a:r>
            <a:endParaRPr sz="8100">
              <a:solidFill>
                <a:schemeClr val="dk1"/>
              </a:solidFill>
              <a:latin typeface="Times New Roman"/>
              <a:ea typeface="Times New Roman"/>
              <a:cs typeface="Times New Roman"/>
              <a:sym typeface="Times New Roman"/>
            </a:endParaRPr>
          </a:p>
          <a:p>
            <a:pPr indent="-742950" lvl="0" marL="1200150" rtl="0" algn="l">
              <a:spcBef>
                <a:spcPts val="0"/>
              </a:spcBef>
              <a:spcAft>
                <a:spcPts val="0"/>
              </a:spcAft>
              <a:buClr>
                <a:schemeClr val="dk1"/>
              </a:buClr>
              <a:buSzPts val="8100"/>
              <a:buFont typeface="Times New Roman"/>
              <a:buChar char="●"/>
            </a:pPr>
            <a:r>
              <a:rPr b="1" lang="en-US" sz="8100">
                <a:solidFill>
                  <a:schemeClr val="dk1"/>
                </a:solidFill>
                <a:latin typeface="Times New Roman"/>
                <a:ea typeface="Times New Roman"/>
                <a:cs typeface="Times New Roman"/>
                <a:sym typeface="Times New Roman"/>
              </a:rPr>
              <a:t>Temporal and Spatial Constraints</a:t>
            </a:r>
            <a:r>
              <a:rPr lang="en-US" sz="8100">
                <a:solidFill>
                  <a:schemeClr val="dk1"/>
                </a:solidFill>
                <a:latin typeface="Times New Roman"/>
                <a:ea typeface="Times New Roman"/>
                <a:cs typeface="Times New Roman"/>
                <a:sym typeface="Times New Roman"/>
              </a:rPr>
              <a:t>: The focus on specific time periods and locations may not capture all variations and trends in coral bleaching and its impacts on trophic hierarchy</a:t>
            </a:r>
            <a:endParaRPr sz="8100">
              <a:solidFill>
                <a:schemeClr val="dk1"/>
              </a:solidFill>
              <a:latin typeface="Times New Roman"/>
              <a:ea typeface="Times New Roman"/>
              <a:cs typeface="Times New Roman"/>
              <a:sym typeface="Times New Roman"/>
            </a:endParaRPr>
          </a:p>
        </p:txBody>
      </p:sp>
      <p:sp>
        <p:nvSpPr>
          <p:cNvPr id="499" name="Google Shape;499;g2e6add8db8a_0_1293"/>
          <p:cNvSpPr txBox="1"/>
          <p:nvPr/>
        </p:nvSpPr>
        <p:spPr>
          <a:xfrm>
            <a:off x="3284275" y="16504725"/>
            <a:ext cx="37620300" cy="69804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i="0" lang="en-US" sz="10500" u="none" cap="none" strike="noStrike">
                <a:solidFill>
                  <a:schemeClr val="dk1"/>
                </a:solidFill>
                <a:latin typeface="Times New Roman"/>
                <a:ea typeface="Times New Roman"/>
                <a:cs typeface="Times New Roman"/>
                <a:sym typeface="Times New Roman"/>
              </a:rPr>
              <a:t>Future Works</a:t>
            </a:r>
            <a:endParaRPr b="1" sz="10500">
              <a:solidFill>
                <a:schemeClr val="dk1"/>
              </a:solidFill>
              <a:latin typeface="Times New Roman"/>
              <a:ea typeface="Times New Roman"/>
              <a:cs typeface="Times New Roman"/>
              <a:sym typeface="Times New Roman"/>
            </a:endParaRPr>
          </a:p>
          <a:p>
            <a:pPr indent="-742950" lvl="0" marL="1200150" rtl="0" algn="l">
              <a:spcBef>
                <a:spcPts val="0"/>
              </a:spcBef>
              <a:spcAft>
                <a:spcPts val="0"/>
              </a:spcAft>
              <a:buClr>
                <a:schemeClr val="dk1"/>
              </a:buClr>
              <a:buSzPts val="8100"/>
              <a:buFont typeface="Times New Roman"/>
              <a:buChar char="●"/>
            </a:pPr>
            <a:r>
              <a:rPr lang="en-US" sz="8100">
                <a:solidFill>
                  <a:schemeClr val="dk1"/>
                </a:solidFill>
                <a:latin typeface="Times New Roman"/>
                <a:ea typeface="Times New Roman"/>
                <a:cs typeface="Times New Roman"/>
                <a:sym typeface="Times New Roman"/>
              </a:rPr>
              <a:t>Expanding the sample size to collect data for more locations along the entire coast of </a:t>
            </a:r>
            <a:r>
              <a:rPr lang="en-US" sz="8100">
                <a:solidFill>
                  <a:schemeClr val="dk1"/>
                </a:solidFill>
                <a:latin typeface="Times New Roman"/>
                <a:ea typeface="Times New Roman"/>
                <a:cs typeface="Times New Roman"/>
                <a:sym typeface="Times New Roman"/>
              </a:rPr>
              <a:t>Florida</a:t>
            </a:r>
            <a:endParaRPr sz="8100">
              <a:solidFill>
                <a:schemeClr val="dk1"/>
              </a:solidFill>
              <a:latin typeface="Times New Roman"/>
              <a:ea typeface="Times New Roman"/>
              <a:cs typeface="Times New Roman"/>
              <a:sym typeface="Times New Roman"/>
            </a:endParaRPr>
          </a:p>
          <a:p>
            <a:pPr indent="-742950" lvl="0" marL="1200150" rtl="0" algn="l">
              <a:spcBef>
                <a:spcPts val="0"/>
              </a:spcBef>
              <a:spcAft>
                <a:spcPts val="0"/>
              </a:spcAft>
              <a:buClr>
                <a:schemeClr val="dk1"/>
              </a:buClr>
              <a:buSzPts val="8100"/>
              <a:buFont typeface="Times New Roman"/>
              <a:buChar char="●"/>
            </a:pPr>
            <a:r>
              <a:rPr lang="en-US" sz="8100">
                <a:solidFill>
                  <a:schemeClr val="dk1"/>
                </a:solidFill>
                <a:latin typeface="Times New Roman"/>
                <a:ea typeface="Times New Roman"/>
                <a:cs typeface="Times New Roman"/>
                <a:sym typeface="Times New Roman"/>
              </a:rPr>
              <a:t>Conducting more research to investigate additional scientific measurements, such as salinity and dissolved oxygen, to expand the study and find further relationships</a:t>
            </a:r>
            <a:endParaRPr sz="8100">
              <a:solidFill>
                <a:schemeClr val="dk1"/>
              </a:solidFill>
              <a:latin typeface="Times New Roman"/>
              <a:ea typeface="Times New Roman"/>
              <a:cs typeface="Times New Roman"/>
              <a:sym typeface="Times New Roman"/>
            </a:endParaRPr>
          </a:p>
        </p:txBody>
      </p:sp>
      <p:grpSp>
        <p:nvGrpSpPr>
          <p:cNvPr id="500" name="Google Shape;500;g2e6add8db8a_0_1293"/>
          <p:cNvGrpSpPr/>
          <p:nvPr/>
        </p:nvGrpSpPr>
        <p:grpSpPr>
          <a:xfrm>
            <a:off x="690600" y="386975"/>
            <a:ext cx="42510000" cy="4395300"/>
            <a:chOff x="690600" y="386975"/>
            <a:chExt cx="42510000" cy="4395300"/>
          </a:xfrm>
        </p:grpSpPr>
        <p:sp>
          <p:nvSpPr>
            <p:cNvPr id="501" name="Google Shape;501;g2e6add8db8a_0_1293"/>
            <p:cNvSpPr txBox="1"/>
            <p:nvPr/>
          </p:nvSpPr>
          <p:spPr>
            <a:xfrm>
              <a:off x="690600" y="386975"/>
              <a:ext cx="42510000" cy="4395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600"/>
                <a:buFont typeface="Arial"/>
                <a:buNone/>
              </a:pPr>
              <a:r>
                <a:rPr b="1" lang="en-US" sz="9500">
                  <a:solidFill>
                    <a:schemeClr val="dk1"/>
                  </a:solidFill>
                  <a:latin typeface="Times New Roman"/>
                  <a:ea typeface="Times New Roman"/>
                  <a:cs typeface="Times New Roman"/>
                  <a:sym typeface="Times New Roman"/>
                </a:rPr>
                <a:t>SOS: Combatting Coral Bleaching in Florida</a:t>
              </a:r>
              <a:endParaRPr b="1" sz="9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rPr b="1" lang="en-US" sz="4700">
                  <a:solidFill>
                    <a:schemeClr val="dk1"/>
                  </a:solidFill>
                  <a:latin typeface="Times New Roman"/>
                  <a:ea typeface="Times New Roman"/>
                  <a:cs typeface="Times New Roman"/>
                  <a:sym typeface="Times New Roman"/>
                </a:rPr>
                <a:t>Linking Coral Bleaching Severity with Reef and Pelagic Fish Population Declines in Florida (1987-2018)</a:t>
              </a:r>
              <a:endParaRPr b="1" sz="47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t/>
              </a:r>
              <a:endParaRPr b="1" sz="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000"/>
                <a:buFont typeface="Arial"/>
                <a:buNone/>
              </a:pPr>
              <a:r>
                <a:rPr lang="en-US" sz="4400">
                  <a:solidFill>
                    <a:schemeClr val="dk1"/>
                  </a:solidFill>
                  <a:latin typeface="Times New Roman"/>
                  <a:ea typeface="Times New Roman"/>
                  <a:cs typeface="Times New Roman"/>
                  <a:sym typeface="Times New Roman"/>
                </a:rPr>
                <a:t>Moanna Blaksteen</a:t>
              </a:r>
              <a:r>
                <a:rPr i="0" lang="en-US" sz="4400" u="none" cap="none" strike="noStrike">
                  <a:solidFill>
                    <a:schemeClr val="dk1"/>
                  </a:solidFill>
                  <a:latin typeface="Times New Roman"/>
                  <a:ea typeface="Times New Roman"/>
                  <a:cs typeface="Times New Roman"/>
                  <a:sym typeface="Times New Roman"/>
                </a:rPr>
                <a:t>, </a:t>
              </a:r>
              <a:r>
                <a:rPr lang="en-US" sz="4400">
                  <a:solidFill>
                    <a:schemeClr val="dk1"/>
                  </a:solidFill>
                  <a:latin typeface="Times New Roman"/>
                  <a:ea typeface="Times New Roman"/>
                  <a:cs typeface="Times New Roman"/>
                  <a:sym typeface="Times New Roman"/>
                </a:rPr>
                <a:t>moanna.blaksteen@student.chaminade.edu, Chaminade University of Honolulu</a:t>
              </a:r>
              <a:endParaRPr sz="4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sz="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Project Lead: Dr. Kelly Gaither, Texas Advanced Computing Center</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Mentor(s): Kahoalii Keahi-Wood, Chaminade </a:t>
              </a:r>
              <a:r>
                <a:rPr lang="en-US" sz="3200">
                  <a:solidFill>
                    <a:schemeClr val="dk1"/>
                  </a:solidFill>
                  <a:latin typeface="Times New Roman"/>
                  <a:ea typeface="Times New Roman"/>
                  <a:cs typeface="Times New Roman"/>
                  <a:sym typeface="Times New Roman"/>
                </a:rPr>
                <a:t>University</a:t>
              </a:r>
              <a:r>
                <a:rPr lang="en-US" sz="3200">
                  <a:solidFill>
                    <a:schemeClr val="dk1"/>
                  </a:solidFill>
                  <a:latin typeface="Times New Roman"/>
                  <a:ea typeface="Times New Roman"/>
                  <a:cs typeface="Times New Roman"/>
                  <a:sym typeface="Times New Roman"/>
                </a:rPr>
                <a:t> of Honolulu &amp; Alexis-Rachelle Ramelb, Chaminade University of Honolulu</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t/>
              </a:r>
              <a:endParaRPr sz="3500">
                <a:solidFill>
                  <a:schemeClr val="dk1"/>
                </a:solidFill>
                <a:latin typeface="Times New Roman"/>
                <a:ea typeface="Times New Roman"/>
                <a:cs typeface="Times New Roman"/>
                <a:sym typeface="Times New Roman"/>
              </a:endParaRPr>
            </a:p>
          </p:txBody>
        </p:sp>
        <p:pic>
          <p:nvPicPr>
            <p:cNvPr id="502" name="Google Shape;502;g2e6add8db8a_0_1293"/>
            <p:cNvPicPr preferRelativeResize="0"/>
            <p:nvPr/>
          </p:nvPicPr>
          <p:blipFill rotWithShape="1">
            <a:blip r:embed="rId13">
              <a:alphaModFix/>
            </a:blip>
            <a:srcRect b="0" l="0" r="0" t="0"/>
            <a:stretch/>
          </p:blipFill>
          <p:spPr>
            <a:xfrm>
              <a:off x="1152725" y="1163650"/>
              <a:ext cx="7108425" cy="2841944"/>
            </a:xfrm>
            <a:prstGeom prst="rect">
              <a:avLst/>
            </a:prstGeom>
            <a:noFill/>
            <a:ln>
              <a:noFill/>
            </a:ln>
          </p:spPr>
        </p:pic>
        <p:grpSp>
          <p:nvGrpSpPr>
            <p:cNvPr id="503" name="Google Shape;503;g2e6add8db8a_0_1293"/>
            <p:cNvGrpSpPr/>
            <p:nvPr/>
          </p:nvGrpSpPr>
          <p:grpSpPr>
            <a:xfrm>
              <a:off x="35719927" y="1480516"/>
              <a:ext cx="7021716" cy="2208220"/>
              <a:chOff x="34931901" y="5611475"/>
              <a:chExt cx="7679882" cy="2501949"/>
            </a:xfrm>
          </p:grpSpPr>
          <p:pic>
            <p:nvPicPr>
              <p:cNvPr id="504" name="Google Shape;504;g2e6add8db8a_0_1293"/>
              <p:cNvPicPr preferRelativeResize="0"/>
              <p:nvPr/>
            </p:nvPicPr>
            <p:blipFill>
              <a:blip r:embed="rId14">
                <a:alphaModFix/>
              </a:blip>
              <a:stretch>
                <a:fillRect/>
              </a:stretch>
            </p:blipFill>
            <p:spPr>
              <a:xfrm>
                <a:off x="37476813" y="5611709"/>
                <a:ext cx="2488607" cy="2501565"/>
              </a:xfrm>
              <a:prstGeom prst="rect">
                <a:avLst/>
              </a:prstGeom>
              <a:noFill/>
              <a:ln>
                <a:noFill/>
              </a:ln>
            </p:spPr>
          </p:pic>
          <p:pic>
            <p:nvPicPr>
              <p:cNvPr id="505" name="Google Shape;505;g2e6add8db8a_0_1293"/>
              <p:cNvPicPr preferRelativeResize="0"/>
              <p:nvPr/>
            </p:nvPicPr>
            <p:blipFill>
              <a:blip r:embed="rId15">
                <a:alphaModFix/>
              </a:blip>
              <a:stretch>
                <a:fillRect/>
              </a:stretch>
            </p:blipFill>
            <p:spPr>
              <a:xfrm>
                <a:off x="40123176" y="5611706"/>
                <a:ext cx="2488607" cy="2501565"/>
              </a:xfrm>
              <a:prstGeom prst="rect">
                <a:avLst/>
              </a:prstGeom>
              <a:noFill/>
              <a:ln>
                <a:noFill/>
              </a:ln>
            </p:spPr>
          </p:pic>
          <p:pic>
            <p:nvPicPr>
              <p:cNvPr id="506" name="Google Shape;506;g2e6add8db8a_0_1293"/>
              <p:cNvPicPr preferRelativeResize="0"/>
              <p:nvPr/>
            </p:nvPicPr>
            <p:blipFill>
              <a:blip r:embed="rId16">
                <a:alphaModFix/>
              </a:blip>
              <a:stretch>
                <a:fillRect/>
              </a:stretch>
            </p:blipFill>
            <p:spPr>
              <a:xfrm>
                <a:off x="34931901" y="5611475"/>
                <a:ext cx="2387172" cy="2501949"/>
              </a:xfrm>
              <a:prstGeom prst="rect">
                <a:avLst/>
              </a:prstGeom>
              <a:noFill/>
              <a:ln>
                <a:noFill/>
              </a:ln>
            </p:spPr>
          </p:pic>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10" name="Shape 510"/>
        <p:cNvGrpSpPr/>
        <p:nvPr/>
      </p:nvGrpSpPr>
      <p:grpSpPr>
        <a:xfrm>
          <a:off x="0" y="0"/>
          <a:ext cx="0" cy="0"/>
          <a:chOff x="0" y="0"/>
          <a:chExt cx="0" cy="0"/>
        </a:xfrm>
      </p:grpSpPr>
      <p:pic>
        <p:nvPicPr>
          <p:cNvPr id="511" name="Google Shape;511;g2ea430f5b10_0_75"/>
          <p:cNvPicPr preferRelativeResize="0"/>
          <p:nvPr/>
        </p:nvPicPr>
        <p:blipFill>
          <a:blip r:embed="rId3">
            <a:alphaModFix amt="61000"/>
          </a:blip>
          <a:stretch>
            <a:fillRect/>
          </a:stretch>
        </p:blipFill>
        <p:spPr>
          <a:xfrm>
            <a:off x="-90050" y="-37850"/>
            <a:ext cx="44376100" cy="33298900"/>
          </a:xfrm>
          <a:prstGeom prst="rect">
            <a:avLst/>
          </a:prstGeom>
          <a:noFill/>
          <a:ln>
            <a:noFill/>
          </a:ln>
        </p:spPr>
      </p:pic>
      <p:sp>
        <p:nvSpPr>
          <p:cNvPr id="512" name="Google Shape;512;g2ea430f5b10_0_75"/>
          <p:cNvSpPr txBox="1"/>
          <p:nvPr/>
        </p:nvSpPr>
        <p:spPr>
          <a:xfrm>
            <a:off x="13856300" y="5157875"/>
            <a:ext cx="16952700" cy="247134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0"/>
              <a:buFont typeface="Arial"/>
              <a:buNone/>
            </a:pPr>
            <a:r>
              <a:rPr b="1" lang="en-US" sz="6400">
                <a:solidFill>
                  <a:schemeClr val="dk1"/>
                </a:solidFill>
                <a:latin typeface="Times New Roman"/>
                <a:ea typeface="Times New Roman"/>
                <a:cs typeface="Times New Roman"/>
                <a:sym typeface="Times New Roman"/>
              </a:rPr>
              <a:t>Data Visualizations</a:t>
            </a:r>
            <a:endParaRPr b="0" i="0" sz="6400" u="none" cap="none" strike="noStrike">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6400">
              <a:solidFill>
                <a:schemeClr val="dk1"/>
              </a:solidFill>
              <a:latin typeface="Calibri"/>
              <a:ea typeface="Calibri"/>
              <a:cs typeface="Calibri"/>
              <a:sym typeface="Calibri"/>
            </a:endParaRPr>
          </a:p>
        </p:txBody>
      </p:sp>
      <p:sp>
        <p:nvSpPr>
          <p:cNvPr id="513" name="Google Shape;513;g2ea430f5b10_0_75"/>
          <p:cNvSpPr txBox="1"/>
          <p:nvPr/>
        </p:nvSpPr>
        <p:spPr>
          <a:xfrm>
            <a:off x="660850" y="5157875"/>
            <a:ext cx="12841500" cy="132372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0000"/>
              <a:buFont typeface="Arial"/>
              <a:buNone/>
            </a:pPr>
            <a:r>
              <a:rPr b="1" lang="en-US" sz="6000">
                <a:solidFill>
                  <a:schemeClr val="dk1"/>
                </a:solidFill>
                <a:latin typeface="Times New Roman"/>
                <a:ea typeface="Times New Roman"/>
                <a:cs typeface="Times New Roman"/>
                <a:sym typeface="Times New Roman"/>
              </a:rPr>
              <a:t>Introduction</a:t>
            </a:r>
            <a:endParaRPr b="1" i="0" sz="6000" u="none" cap="none" strike="noStrike">
              <a:solidFill>
                <a:srgbClr val="000000"/>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rPr lang="en-US" sz="3600">
                <a:solidFill>
                  <a:schemeClr val="dk1"/>
                </a:solidFill>
                <a:latin typeface="Times New Roman"/>
                <a:ea typeface="Times New Roman"/>
                <a:cs typeface="Times New Roman"/>
                <a:sym typeface="Times New Roman"/>
              </a:rPr>
              <a:t>Tropical coral reefs, like those located along the coast of Florida, are among the richest and most diverse marine ecosystems on our planet. They are crucial in supporting the marine life which inhabits and surrounds the reef, and they have </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8"/>
                  </a:ext>
                </a:extLst>
              </a:rPr>
              <a:t>an </a:t>
            </a:r>
            <a:r>
              <a:rPr lang="en-US" sz="3600">
                <a:solidFill>
                  <a:schemeClr val="dk1"/>
                </a:solidFill>
                <a:latin typeface="Times New Roman"/>
                <a:ea typeface="Times New Roman"/>
                <a:cs typeface="Times New Roman"/>
                <a:sym typeface="Times New Roman"/>
              </a:rPr>
              <a:t>interconnected relationship with many other facets of human existence, including food security, coastal protection, and economic development. </a:t>
            </a:r>
            <a:endParaRPr sz="3600">
              <a:solidFill>
                <a:schemeClr val="dk1"/>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457200" lvl="0" marL="0" rtl="0" algn="l">
              <a:lnSpc>
                <a:spcPct val="107000"/>
              </a:lnSpc>
              <a:spcBef>
                <a:spcPts val="0"/>
              </a:spcBef>
              <a:spcAft>
                <a:spcPts val="0"/>
              </a:spcAft>
              <a:buClr>
                <a:schemeClr val="dk1"/>
              </a:buClr>
              <a:buSzPts val="1100"/>
              <a:buFont typeface="Arial"/>
              <a:buNone/>
            </a:pP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9"/>
                  </a:ext>
                </a:extLst>
              </a:rPr>
              <a:t>Unfortunately, the increased impacts of climate change are altering the state of our coral reefs, leading to coral bleaching events. These events occur when the symbiotic algae, or zooxanthellae, are expelled from the coral’s tissue as a result of changes to their marine environment</a:t>
            </a:r>
            <a:r>
              <a:rPr baseline="30000"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0"/>
                  </a:ext>
                </a:extLst>
              </a:rPr>
              <a:t>1</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1"/>
                  </a:ext>
                </a:extLst>
              </a:rPr>
              <a:t>. Changes such as the </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2"/>
                  </a:ext>
                </a:extLst>
              </a:rPr>
              <a:t>water</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3"/>
                  </a:ext>
                </a:extLst>
              </a:rPr>
              <a:t> temperature or pH levels can lead to the gradual loss of vibrant coral reefs, leaving behind graveyards of white, ‘bleached’ coral skeletons</a:t>
            </a:r>
            <a:r>
              <a:rPr baseline="30000"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4"/>
                  </a:ext>
                </a:extLst>
              </a:rPr>
              <a:t>1</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5"/>
                  </a:ext>
                </a:extLst>
              </a:rPr>
              <a:t>. The loss of these coral reefs leaves many reef fish without a habitat and food resources, which in turn serve as prey for pelagic fish, illustrating how one tier of the food chain relies on the other. This trend of increasing frequency and severity of bleaching events along the coast of Florida has been occurring regularly over the past few decades, causing much concern for the long-term survival of the reefs and the interdependent trophic hierarchy</a:t>
            </a:r>
            <a:r>
              <a:rPr baseline="30000"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6"/>
                  </a:ext>
                </a:extLst>
              </a:rPr>
              <a:t>2</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7"/>
                  </a:ext>
                </a:extLst>
              </a:rPr>
              <a:t>.</a:t>
            </a:r>
            <a:endParaRPr sz="10600">
              <a:solidFill>
                <a:schemeClr val="dk1"/>
              </a:solidFill>
              <a:latin typeface="Times New Roman"/>
              <a:ea typeface="Times New Roman"/>
              <a:cs typeface="Times New Roman"/>
              <a:sym typeface="Times New Roman"/>
            </a:endParaRPr>
          </a:p>
        </p:txBody>
      </p:sp>
      <p:sp>
        <p:nvSpPr>
          <p:cNvPr id="514" name="Google Shape;514;g2ea430f5b10_0_75"/>
          <p:cNvSpPr txBox="1"/>
          <p:nvPr/>
        </p:nvSpPr>
        <p:spPr>
          <a:xfrm>
            <a:off x="659700" y="22668575"/>
            <a:ext cx="12841500" cy="72027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Methods</a:t>
            </a:r>
            <a:endParaRPr b="1" sz="60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Florida coral bleaching data was taken from the ‘Global Bleaching and Environmental Data’ public dataset from the Biological and Chemical Oceanography Data Management Office</a:t>
            </a:r>
            <a:r>
              <a:rPr baseline="30000" lang="en-US" sz="3600">
                <a:latin typeface="Times New Roman"/>
                <a:ea typeface="Times New Roman"/>
                <a:cs typeface="Times New Roman"/>
                <a:sym typeface="Times New Roman"/>
              </a:rPr>
              <a:t>3</a:t>
            </a:r>
            <a:endParaRPr baseline="30000" sz="36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Reef and Pelagic fish population data was measured based on total catch, public datasets collected from the NOAA Fisheries Service</a:t>
            </a:r>
            <a:r>
              <a:rPr baseline="30000" lang="en-US" sz="3600">
                <a:solidFill>
                  <a:schemeClr val="dk1"/>
                </a:solidFill>
                <a:latin typeface="Times New Roman"/>
                <a:ea typeface="Times New Roman"/>
                <a:cs typeface="Times New Roman"/>
                <a:sym typeface="Times New Roman"/>
              </a:rPr>
              <a:t>4</a:t>
            </a:r>
            <a:endParaRPr sz="36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solidFill>
                  <a:schemeClr val="dk1"/>
                </a:solidFill>
                <a:latin typeface="Times New Roman"/>
                <a:ea typeface="Times New Roman"/>
                <a:cs typeface="Times New Roman"/>
                <a:sym typeface="Times New Roman"/>
              </a:rPr>
              <a:t>Data was curated using R Studio, TACC Analysis Portal, Lonestar6 and Frontera </a:t>
            </a:r>
            <a:r>
              <a:rPr lang="en-US" sz="36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8"/>
                  </a:ext>
                </a:extLst>
              </a:rPr>
              <a:t>Supercomputer</a:t>
            </a:r>
            <a:r>
              <a:rPr lang="en-US" sz="3600">
                <a:solidFill>
                  <a:schemeClr val="dk1"/>
                </a:solidFill>
                <a:latin typeface="Times New Roman"/>
                <a:ea typeface="Times New Roman"/>
                <a:cs typeface="Times New Roman"/>
                <a:sym typeface="Times New Roman"/>
              </a:rPr>
              <a:t>s, and Microsoft Excel</a:t>
            </a:r>
            <a:endParaRPr sz="3600">
              <a:latin typeface="Times New Roman"/>
              <a:ea typeface="Times New Roman"/>
              <a:cs typeface="Times New Roman"/>
              <a:sym typeface="Times New Roman"/>
            </a:endParaRPr>
          </a:p>
          <a:p>
            <a:pPr indent="-457200" lvl="0" marL="457200" rtl="0" algn="l">
              <a:lnSpc>
                <a:spcPct val="102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Statistical analysis was used to determine correlations or lack thereof between rates of coral bleaching in reefs along the coast of Florida between the years of 1987-2018 and the total catch populations of Florida-local marine fish</a:t>
            </a:r>
            <a:endParaRPr sz="3600">
              <a:latin typeface="Times New Roman"/>
              <a:ea typeface="Times New Roman"/>
              <a:cs typeface="Times New Roman"/>
              <a:sym typeface="Times New Roman"/>
            </a:endParaRPr>
          </a:p>
        </p:txBody>
      </p:sp>
      <p:sp>
        <p:nvSpPr>
          <p:cNvPr id="515" name="Google Shape;515;g2ea430f5b10_0_75"/>
          <p:cNvSpPr txBox="1"/>
          <p:nvPr/>
        </p:nvSpPr>
        <p:spPr>
          <a:xfrm>
            <a:off x="31162960" y="5157882"/>
            <a:ext cx="12006600" cy="123606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0"/>
              <a:buFont typeface="Arial"/>
              <a:buNone/>
            </a:pPr>
            <a:r>
              <a:rPr b="1" lang="en-US" sz="6400">
                <a:solidFill>
                  <a:schemeClr val="dk1"/>
                </a:solidFill>
                <a:latin typeface="Times New Roman"/>
                <a:ea typeface="Times New Roman"/>
                <a:cs typeface="Times New Roman"/>
                <a:sym typeface="Times New Roman"/>
              </a:rPr>
              <a:t>Results</a:t>
            </a:r>
            <a:endParaRPr b="1" sz="6400">
              <a:solidFill>
                <a:schemeClr val="dk1"/>
              </a:solidFill>
              <a:latin typeface="Times New Roman"/>
              <a:ea typeface="Times New Roman"/>
              <a:cs typeface="Times New Roman"/>
              <a:sym typeface="Times New Roman"/>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rPr>
              <a:t>Coral Bleaching Trends</a:t>
            </a:r>
            <a:endParaRPr b="1"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Sample sites are distributed along the southern Florida coastline with various distances from the shoreline</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Post-2005, there is an increase in bleaching frequency and severity, with bleaching percentages often exceeding 70%</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The temperature values range between 19°C and 33°C, the lowest as 19.99°C in 2010 and highest as 32.33°C in 2005</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The highest temperatures were experienced in 2005, 2010, and 2011 during the month of August</a:t>
            </a:r>
            <a:endParaRPr sz="3400">
              <a:solidFill>
                <a:schemeClr val="dk1"/>
              </a:solidFill>
              <a:latin typeface="Times New Roman"/>
              <a:ea typeface="Times New Roman"/>
              <a:cs typeface="Times New Roman"/>
              <a:sym typeface="Times New Roman"/>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rPr>
              <a:t>Reef Fish Population</a:t>
            </a:r>
            <a:endParaRPr b="1"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Fish populations remain in an upward, albeit fluctuating, trend</a:t>
            </a:r>
            <a:r>
              <a:rPr lang="en-US"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9"/>
                  </a:ext>
                </a:extLst>
              </a:rPr>
              <a:t> with noticeable declines in the years 2005-2006 and 2014-2015</a:t>
            </a:r>
            <a:endParaRPr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0"/>
                </a:ext>
              </a:extLst>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1"/>
                  </a:ext>
                </a:extLst>
              </a:rPr>
              <a:t>The Red Snapper experienced a rapid increase in population from 2016-2018</a:t>
            </a:r>
            <a:endParaRPr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2"/>
                </a:ext>
              </a:extLst>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3"/>
                  </a:ext>
                </a:extLst>
              </a:rPr>
              <a:t>Pelagic Fish Population</a:t>
            </a:r>
            <a:endParaRPr sz="34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4"/>
                </a:ext>
              </a:extLst>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Great Barracuda and Great Amberjack undergo a declining trend of catches in the early 1990s</a:t>
            </a:r>
            <a:endParaRPr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The Blackfin Tuna remains consistent throughout 1987-2018</a:t>
            </a:r>
            <a:endParaRPr sz="3400">
              <a:solidFill>
                <a:schemeClr val="dk1"/>
              </a:solidFill>
              <a:latin typeface="Times New Roman"/>
              <a:ea typeface="Times New Roman"/>
              <a:cs typeface="Times New Roman"/>
              <a:sym typeface="Times New Roman"/>
            </a:endParaRPr>
          </a:p>
          <a:p>
            <a:pPr indent="0" lvl="0" marL="0" rtl="0" algn="l">
              <a:lnSpc>
                <a:spcPct val="98000"/>
              </a:lnSpc>
              <a:spcBef>
                <a:spcPts val="0"/>
              </a:spcBef>
              <a:spcAft>
                <a:spcPts val="0"/>
              </a:spcAft>
              <a:buNone/>
            </a:pPr>
            <a:r>
              <a:rPr b="1" lang="en-US" sz="3400">
                <a:solidFill>
                  <a:schemeClr val="dk1"/>
                </a:solidFill>
                <a:latin typeface="Times New Roman"/>
                <a:ea typeface="Times New Roman"/>
                <a:cs typeface="Times New Roman"/>
                <a:sym typeface="Times New Roman"/>
              </a:rPr>
              <a:t>Human Implications</a:t>
            </a:r>
            <a:endParaRPr b="1" sz="3400">
              <a:solidFill>
                <a:schemeClr val="dk1"/>
              </a:solidFill>
              <a:latin typeface="Times New Roman"/>
              <a:ea typeface="Times New Roman"/>
              <a:cs typeface="Times New Roman"/>
              <a:sym typeface="Times New Roman"/>
            </a:endParaRPr>
          </a:p>
          <a:p>
            <a:pPr indent="-444500" lvl="0" marL="457200" rtl="0" algn="l">
              <a:lnSpc>
                <a:spcPct val="98000"/>
              </a:lnSpc>
              <a:spcBef>
                <a:spcPts val="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Reef degradation can impact local fisheries, cause economic hardship for coastal communities, and inhibit climate regulatory abilities</a:t>
            </a:r>
            <a:endParaRPr sz="3400">
              <a:solidFill>
                <a:schemeClr val="dk1"/>
              </a:solidFill>
              <a:latin typeface="Times New Roman"/>
              <a:ea typeface="Times New Roman"/>
              <a:cs typeface="Times New Roman"/>
              <a:sym typeface="Times New Roman"/>
            </a:endParaRPr>
          </a:p>
        </p:txBody>
      </p:sp>
      <p:sp>
        <p:nvSpPr>
          <p:cNvPr id="516" name="Google Shape;516;g2ea430f5b10_0_75"/>
          <p:cNvSpPr txBox="1"/>
          <p:nvPr/>
        </p:nvSpPr>
        <p:spPr>
          <a:xfrm>
            <a:off x="31164107" y="22526847"/>
            <a:ext cx="12006600" cy="37095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Future Works</a:t>
            </a:r>
            <a:endParaRPr b="1" sz="60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Expanding the sample size to collect data for more locations along the entire coast of </a:t>
            </a:r>
            <a:r>
              <a:rPr lang="en-US" sz="35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5"/>
                  </a:ext>
                </a:extLst>
              </a:rPr>
              <a:t>Florida</a:t>
            </a:r>
            <a:endParaRPr sz="35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lang="en-US" sz="3500">
                <a:solidFill>
                  <a:schemeClr val="dk1"/>
                </a:solidFill>
                <a:latin typeface="Times New Roman"/>
                <a:ea typeface="Times New Roman"/>
                <a:cs typeface="Times New Roman"/>
                <a:sym typeface="Times New Roman"/>
              </a:rPr>
              <a:t>Conducting research to consider additional scientific measurements to expand the study and potential relationships between variables</a:t>
            </a:r>
            <a:endParaRPr sz="3500">
              <a:solidFill>
                <a:schemeClr val="dk1"/>
              </a:solidFill>
              <a:latin typeface="Times New Roman"/>
              <a:ea typeface="Times New Roman"/>
              <a:cs typeface="Times New Roman"/>
              <a:sym typeface="Times New Roman"/>
            </a:endParaRPr>
          </a:p>
        </p:txBody>
      </p:sp>
      <p:sp>
        <p:nvSpPr>
          <p:cNvPr id="517" name="Google Shape;517;g2ea430f5b10_0_75"/>
          <p:cNvSpPr txBox="1"/>
          <p:nvPr/>
        </p:nvSpPr>
        <p:spPr>
          <a:xfrm>
            <a:off x="660850" y="18774775"/>
            <a:ext cx="12841500" cy="35142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Research Question</a:t>
            </a:r>
            <a:endParaRPr b="1" sz="6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0"/>
              <a:buFont typeface="Arial"/>
              <a:buNone/>
            </a:pPr>
            <a:r>
              <a:rPr lang="en-US" sz="4000">
                <a:solidFill>
                  <a:schemeClr val="dk1"/>
                </a:solidFill>
                <a:latin typeface="Times New Roman"/>
                <a:ea typeface="Times New Roman"/>
                <a:cs typeface="Times New Roman"/>
                <a:sym typeface="Times New Roman"/>
              </a:rPr>
              <a:t>How have coral bleaching events along the southern coast of Florida from 1987 to 2018 impacted the trophic hierarchy within affected marine ecosystems, and what are the implications on human health?</a:t>
            </a:r>
            <a:endParaRPr sz="4000">
              <a:solidFill>
                <a:schemeClr val="dk1"/>
              </a:solidFill>
              <a:latin typeface="Times New Roman"/>
              <a:ea typeface="Times New Roman"/>
              <a:cs typeface="Times New Roman"/>
              <a:sym typeface="Times New Roman"/>
            </a:endParaRPr>
          </a:p>
        </p:txBody>
      </p:sp>
      <p:sp>
        <p:nvSpPr>
          <p:cNvPr id="518" name="Google Shape;518;g2ea430f5b10_0_75"/>
          <p:cNvSpPr txBox="1"/>
          <p:nvPr/>
        </p:nvSpPr>
        <p:spPr>
          <a:xfrm>
            <a:off x="31164100" y="26638775"/>
            <a:ext cx="12006600" cy="32325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0"/>
              <a:buFont typeface="Arial"/>
              <a:buNone/>
            </a:pPr>
            <a:r>
              <a:rPr b="1" i="0" lang="en-US" sz="6000" u="none" cap="none" strike="noStrike">
                <a:solidFill>
                  <a:schemeClr val="dk1"/>
                </a:solidFill>
                <a:latin typeface="Times New Roman"/>
                <a:ea typeface="Times New Roman"/>
                <a:cs typeface="Times New Roman"/>
                <a:sym typeface="Times New Roman"/>
              </a:rPr>
              <a:t>References</a:t>
            </a:r>
            <a:endParaRPr b="1" sz="6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a:solidFill>
                  <a:schemeClr val="dk1"/>
                </a:solidFill>
                <a:latin typeface="Times New Roman"/>
                <a:ea typeface="Times New Roman"/>
                <a:cs typeface="Times New Roman"/>
                <a:sym typeface="Times New Roman"/>
              </a:rPr>
              <a:t>[1] “What is coral bleaching?” 2024. NOAA's National Ocean Service. </a:t>
            </a:r>
            <a:r>
              <a:rPr lang="en-US" u="sng">
                <a:solidFill>
                  <a:schemeClr val="hlink"/>
                </a:solidFill>
                <a:latin typeface="Times New Roman"/>
                <a:ea typeface="Times New Roman"/>
                <a:cs typeface="Times New Roman"/>
                <a:sym typeface="Times New Roman"/>
                <a:hlinkClick r:id="rId4"/>
              </a:rPr>
              <a:t>https://oceanservice.noaa.gov/facts/coral_bleach.html</a:t>
            </a: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a:solidFill>
                  <a:schemeClr val="dk1"/>
                </a:solidFill>
                <a:latin typeface="Times New Roman"/>
                <a:ea typeface="Times New Roman"/>
                <a:cs typeface="Times New Roman"/>
                <a:sym typeface="Times New Roman"/>
              </a:rPr>
              <a:t>[2] “Coral Bleaching | FWC.” n.d. Florida Fish And Wildlife Conservation Commission. Accessed June 23, 2024. </a:t>
            </a:r>
            <a:r>
              <a:rPr lang="en-US" u="sng">
                <a:solidFill>
                  <a:schemeClr val="hlink"/>
                </a:solidFill>
                <a:latin typeface="Times New Roman"/>
                <a:ea typeface="Times New Roman"/>
                <a:cs typeface="Times New Roman"/>
                <a:sym typeface="Times New Roman"/>
                <a:hlinkClick r:id="rId5"/>
              </a:rPr>
              <a:t>https://myfwc.com/research/habitat/coral/news-information/bleaching/</a:t>
            </a: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a:solidFill>
                  <a:schemeClr val="dk1"/>
                </a:solidFill>
                <a:latin typeface="Times New Roman"/>
                <a:ea typeface="Times New Roman"/>
                <a:cs typeface="Times New Roman"/>
                <a:sym typeface="Times New Roman"/>
              </a:rPr>
              <a:t>[3] “Dataset: Bleaching and environmental data for global coral reef sites from 1980-2020.” n.d. Biological and Chemical Oceanography Data Management Office. Accessed June 24, 2024. </a:t>
            </a:r>
            <a:r>
              <a:rPr lang="en-US" u="sng">
                <a:solidFill>
                  <a:schemeClr val="hlink"/>
                </a:solidFill>
                <a:latin typeface="Times New Roman"/>
                <a:ea typeface="Times New Roman"/>
                <a:cs typeface="Times New Roman"/>
                <a:sym typeface="Times New Roman"/>
                <a:hlinkClick r:id="rId6"/>
              </a:rPr>
              <a:t>https://www.bco-dmo.org/dataset/773466</a:t>
            </a:r>
            <a:r>
              <a:rPr lang="en-US">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a:solidFill>
                  <a:schemeClr val="dk1"/>
                </a:solidFill>
                <a:latin typeface="Times New Roman"/>
                <a:ea typeface="Times New Roman"/>
                <a:cs typeface="Times New Roman"/>
                <a:sym typeface="Times New Roman"/>
              </a:rPr>
              <a:t>[4] “MRIP Catch Time Series Query.” n.d. NOAA Fisheries Service. Accessed June 24, 2024. </a:t>
            </a:r>
            <a:r>
              <a:rPr lang="en-US" u="sng">
                <a:solidFill>
                  <a:schemeClr val="hlink"/>
                </a:solidFill>
                <a:latin typeface="Times New Roman"/>
                <a:ea typeface="Times New Roman"/>
                <a:cs typeface="Times New Roman"/>
                <a:sym typeface="Times New Roman"/>
                <a:hlinkClick r:id="rId7"/>
              </a:rPr>
              <a:t>https://www.st.nmfs.noaa.gov/SASStoredProcess/guest?_program=%2F%2FFoundation%2FSTP%2Fm[…]Effort+Query&amp;qryparticipation=Select+a+Participation+Query</a:t>
            </a: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0000"/>
              <a:buFont typeface="Arial"/>
              <a:buNone/>
            </a:pPr>
            <a:r>
              <a:rPr lang="en-US">
                <a:solidFill>
                  <a:schemeClr val="dk1"/>
                </a:solidFill>
                <a:latin typeface="Times New Roman"/>
                <a:ea typeface="Times New Roman"/>
                <a:cs typeface="Times New Roman"/>
                <a:sym typeface="Times New Roman"/>
              </a:rPr>
              <a:t>[5] “GEBCO Gridded Bathymetry Data.” n.d. General Bathymetric Chart of the Oceans. Accessed June 24, 2024. </a:t>
            </a:r>
            <a:r>
              <a:rPr lang="en-US" u="sng">
                <a:solidFill>
                  <a:schemeClr val="hlink"/>
                </a:solidFill>
                <a:latin typeface="Times New Roman"/>
                <a:ea typeface="Times New Roman"/>
                <a:cs typeface="Times New Roman"/>
                <a:sym typeface="Times New Roman"/>
                <a:hlinkClick r:id="rId8"/>
              </a:rPr>
              <a:t>https://gebco.net/data_and_products/gridded_bathymetry_data/</a:t>
            </a: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sp>
        <p:nvSpPr>
          <p:cNvPr id="519" name="Google Shape;519;g2ea430f5b10_0_75"/>
          <p:cNvSpPr txBox="1"/>
          <p:nvPr/>
        </p:nvSpPr>
        <p:spPr>
          <a:xfrm>
            <a:off x="31162957" y="17913672"/>
            <a:ext cx="12006600" cy="4248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0"/>
              <a:buFont typeface="Arial"/>
              <a:buNone/>
            </a:pPr>
            <a:r>
              <a:rPr b="1" lang="en-US" sz="6000">
                <a:solidFill>
                  <a:schemeClr val="dk1"/>
                </a:solidFill>
                <a:latin typeface="Times New Roman"/>
                <a:ea typeface="Times New Roman"/>
                <a:cs typeface="Times New Roman"/>
                <a:sym typeface="Times New Roman"/>
              </a:rPr>
              <a:t>Limitations</a:t>
            </a:r>
            <a:endParaRPr b="1" sz="60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b="1" lang="en-US" sz="3500">
                <a:solidFill>
                  <a:schemeClr val="dk1"/>
                </a:solidFill>
                <a:latin typeface="Times New Roman"/>
                <a:ea typeface="Times New Roman"/>
                <a:cs typeface="Times New Roman"/>
                <a:sym typeface="Times New Roman"/>
              </a:rPr>
              <a:t>Data Availability and Quality</a:t>
            </a:r>
            <a:r>
              <a:rPr lang="en-US" sz="3500">
                <a:solidFill>
                  <a:schemeClr val="dk1"/>
                </a:solidFill>
                <a:latin typeface="Times New Roman"/>
                <a:ea typeface="Times New Roman"/>
                <a:cs typeface="Times New Roman"/>
                <a:sym typeface="Times New Roman"/>
              </a:rPr>
              <a:t>: Reliance on previously conducted data may introduce limitations in accuracy, completeness, and the choice to omit certain measurements</a:t>
            </a:r>
            <a:endParaRPr sz="35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3500"/>
              <a:buFont typeface="Times New Roman"/>
              <a:buChar char="●"/>
            </a:pPr>
            <a:r>
              <a:rPr b="1" lang="en-US" sz="3500">
                <a:solidFill>
                  <a:schemeClr val="dk1"/>
                </a:solidFill>
                <a:latin typeface="Times New Roman"/>
                <a:ea typeface="Times New Roman"/>
                <a:cs typeface="Times New Roman"/>
                <a:sym typeface="Times New Roman"/>
              </a:rPr>
              <a:t>Temporal and Spatial Constraints</a:t>
            </a:r>
            <a:r>
              <a:rPr lang="en-US" sz="3500">
                <a:solidFill>
                  <a:schemeClr val="dk1"/>
                </a:solidFill>
                <a:latin typeface="Times New Roman"/>
                <a:ea typeface="Times New Roman"/>
                <a:cs typeface="Times New Roman"/>
                <a:sym typeface="Times New Roman"/>
              </a:rPr>
              <a:t>: The focus on specific time periods and locations may not capture all variations and trends in coral bleaching and its impacts on trophic hierarchy</a:t>
            </a:r>
            <a:endParaRPr sz="3500">
              <a:solidFill>
                <a:schemeClr val="dk1"/>
              </a:solidFill>
              <a:latin typeface="Times New Roman"/>
              <a:ea typeface="Times New Roman"/>
              <a:cs typeface="Times New Roman"/>
              <a:sym typeface="Times New Roman"/>
            </a:endParaRPr>
          </a:p>
        </p:txBody>
      </p:sp>
      <p:grpSp>
        <p:nvGrpSpPr>
          <p:cNvPr id="520" name="Google Shape;520;g2ea430f5b10_0_75"/>
          <p:cNvGrpSpPr/>
          <p:nvPr/>
        </p:nvGrpSpPr>
        <p:grpSpPr>
          <a:xfrm>
            <a:off x="14140177" y="6631570"/>
            <a:ext cx="16386087" cy="22641467"/>
            <a:chOff x="14139464" y="6346195"/>
            <a:chExt cx="16386087" cy="22641467"/>
          </a:xfrm>
        </p:grpSpPr>
        <p:grpSp>
          <p:nvGrpSpPr>
            <p:cNvPr id="521" name="Google Shape;521;g2ea430f5b10_0_75"/>
            <p:cNvGrpSpPr/>
            <p:nvPr/>
          </p:nvGrpSpPr>
          <p:grpSpPr>
            <a:xfrm>
              <a:off x="14139746" y="6346195"/>
              <a:ext cx="16385805" cy="6075429"/>
              <a:chOff x="14135497" y="6370528"/>
              <a:chExt cx="16000200" cy="5674259"/>
            </a:xfrm>
          </p:grpSpPr>
          <p:sp>
            <p:nvSpPr>
              <p:cNvPr id="522" name="Google Shape;522;g2ea430f5b10_0_75"/>
              <p:cNvSpPr/>
              <p:nvPr/>
            </p:nvSpPr>
            <p:spPr>
              <a:xfrm>
                <a:off x="21727656" y="6370536"/>
                <a:ext cx="2297400" cy="1753800"/>
              </a:xfrm>
              <a:prstGeom prst="round2SameRect">
                <a:avLst>
                  <a:gd fmla="val 16667" name="adj1"/>
                  <a:gd fmla="val 0" name="adj2"/>
                </a:avLst>
              </a:prstGeom>
              <a:solidFill>
                <a:srgbClr val="4FA9CB"/>
              </a:solidFill>
              <a:ln cap="flat" cmpd="sng" w="9525">
                <a:solidFill>
                  <a:srgbClr val="4FA9C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23" name="Google Shape;523;g2ea430f5b10_0_75"/>
              <p:cNvSpPr/>
              <p:nvPr/>
            </p:nvSpPr>
            <p:spPr>
              <a:xfrm>
                <a:off x="14135497" y="6370536"/>
                <a:ext cx="2297400" cy="1753800"/>
              </a:xfrm>
              <a:prstGeom prst="round2SameRect">
                <a:avLst>
                  <a:gd fmla="val 16667" name="adj1"/>
                  <a:gd fmla="val 0" name="adj2"/>
                </a:avLst>
              </a:prstGeom>
              <a:solidFill>
                <a:srgbClr val="4FA9CB"/>
              </a:solidFill>
              <a:ln cap="flat" cmpd="sng" w="9525">
                <a:solidFill>
                  <a:srgbClr val="4FA9C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24" name="Google Shape;524;g2ea430f5b10_0_75"/>
              <p:cNvSpPr/>
              <p:nvPr/>
            </p:nvSpPr>
            <p:spPr>
              <a:xfrm>
                <a:off x="14135497" y="6860787"/>
                <a:ext cx="16000200" cy="5184000"/>
              </a:xfrm>
              <a:prstGeom prst="rect">
                <a:avLst/>
              </a:prstGeom>
              <a:solidFill>
                <a:srgbClr val="4FA9CB"/>
              </a:solidFill>
              <a:ln cap="flat" cmpd="sng" w="9525">
                <a:solidFill>
                  <a:srgbClr val="4FA9C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x</a:t>
                </a:r>
                <a:endParaRPr>
                  <a:latin typeface="Calibri"/>
                  <a:ea typeface="Calibri"/>
                  <a:cs typeface="Calibri"/>
                  <a:sym typeface="Calibri"/>
                </a:endParaRPr>
              </a:p>
            </p:txBody>
          </p:sp>
          <p:pic>
            <p:nvPicPr>
              <p:cNvPr id="525" name="Google Shape;525;g2ea430f5b10_0_75"/>
              <p:cNvPicPr preferRelativeResize="0"/>
              <p:nvPr/>
            </p:nvPicPr>
            <p:blipFill rotWithShape="1">
              <a:blip r:embed="rId9">
                <a:alphaModFix/>
              </a:blip>
              <a:srcRect b="15620" l="20856" r="21830" t="21367"/>
              <a:stretch/>
            </p:blipFill>
            <p:spPr>
              <a:xfrm>
                <a:off x="22016088" y="7023325"/>
                <a:ext cx="7951927" cy="4858975"/>
              </a:xfrm>
              <a:prstGeom prst="rect">
                <a:avLst/>
              </a:prstGeom>
              <a:noFill/>
              <a:ln>
                <a:noFill/>
              </a:ln>
            </p:spPr>
          </p:pic>
          <p:pic>
            <p:nvPicPr>
              <p:cNvPr id="526" name="Google Shape;526;g2ea430f5b10_0_75"/>
              <p:cNvPicPr preferRelativeResize="0"/>
              <p:nvPr/>
            </p:nvPicPr>
            <p:blipFill rotWithShape="1">
              <a:blip r:embed="rId10">
                <a:alphaModFix/>
              </a:blip>
              <a:srcRect b="1419" l="12102" r="12254" t="5798"/>
              <a:stretch/>
            </p:blipFill>
            <p:spPr>
              <a:xfrm>
                <a:off x="14380115" y="7023320"/>
                <a:ext cx="7347547" cy="4858986"/>
              </a:xfrm>
              <a:prstGeom prst="rect">
                <a:avLst/>
              </a:prstGeom>
              <a:noFill/>
              <a:ln>
                <a:noFill/>
              </a:ln>
            </p:spPr>
          </p:pic>
          <p:sp>
            <p:nvSpPr>
              <p:cNvPr id="527" name="Google Shape;527;g2ea430f5b10_0_75"/>
              <p:cNvSpPr txBox="1"/>
              <p:nvPr/>
            </p:nvSpPr>
            <p:spPr>
              <a:xfrm>
                <a:off x="14265304" y="6413078"/>
                <a:ext cx="2012400" cy="56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Figure 1:</a:t>
                </a:r>
                <a:endParaRPr sz="2700">
                  <a:solidFill>
                    <a:schemeClr val="dk1"/>
                  </a:solidFill>
                  <a:latin typeface="Times New Roman"/>
                  <a:ea typeface="Times New Roman"/>
                  <a:cs typeface="Times New Roman"/>
                  <a:sym typeface="Times New Roman"/>
                </a:endParaRPr>
              </a:p>
            </p:txBody>
          </p:sp>
          <p:sp>
            <p:nvSpPr>
              <p:cNvPr id="528" name="Google Shape;528;g2ea430f5b10_0_75"/>
              <p:cNvSpPr txBox="1"/>
              <p:nvPr/>
            </p:nvSpPr>
            <p:spPr>
              <a:xfrm>
                <a:off x="21870175" y="6370528"/>
                <a:ext cx="2012400" cy="56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Figure 2:</a:t>
                </a:r>
                <a:endParaRPr sz="2700">
                  <a:solidFill>
                    <a:schemeClr val="dk1"/>
                  </a:solidFill>
                  <a:latin typeface="Times New Roman"/>
                  <a:ea typeface="Times New Roman"/>
                  <a:cs typeface="Times New Roman"/>
                  <a:sym typeface="Times New Roman"/>
                </a:endParaRPr>
              </a:p>
            </p:txBody>
          </p:sp>
        </p:grpSp>
        <p:grpSp>
          <p:nvGrpSpPr>
            <p:cNvPr id="529" name="Google Shape;529;g2ea430f5b10_0_75"/>
            <p:cNvGrpSpPr/>
            <p:nvPr/>
          </p:nvGrpSpPr>
          <p:grpSpPr>
            <a:xfrm>
              <a:off x="14139795" y="21856167"/>
              <a:ext cx="16385709" cy="5714535"/>
              <a:chOff x="12801700" y="11700102"/>
              <a:chExt cx="16094400" cy="5674248"/>
            </a:xfrm>
          </p:grpSpPr>
          <p:sp>
            <p:nvSpPr>
              <p:cNvPr id="530" name="Google Shape;530;g2ea430f5b10_0_75"/>
              <p:cNvSpPr/>
              <p:nvPr/>
            </p:nvSpPr>
            <p:spPr>
              <a:xfrm>
                <a:off x="20691394" y="11700111"/>
                <a:ext cx="2297400" cy="1753800"/>
              </a:xfrm>
              <a:prstGeom prst="round2SameRect">
                <a:avLst>
                  <a:gd fmla="val 16667" name="adj1"/>
                  <a:gd fmla="val 0" name="adj2"/>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31" name="Google Shape;531;g2ea430f5b10_0_75"/>
              <p:cNvSpPr/>
              <p:nvPr/>
            </p:nvSpPr>
            <p:spPr>
              <a:xfrm>
                <a:off x="12801710" y="11700111"/>
                <a:ext cx="2297400" cy="1753800"/>
              </a:xfrm>
              <a:prstGeom prst="round2SameRect">
                <a:avLst>
                  <a:gd fmla="val 16667" name="adj1"/>
                  <a:gd fmla="val 0" name="adj2"/>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32" name="Google Shape;532;g2ea430f5b10_0_75"/>
              <p:cNvSpPr/>
              <p:nvPr/>
            </p:nvSpPr>
            <p:spPr>
              <a:xfrm>
                <a:off x="12801700" y="12190350"/>
                <a:ext cx="16094400" cy="5184000"/>
              </a:xfrm>
              <a:prstGeom prst="rect">
                <a:avLst/>
              </a:prstGeom>
              <a:solidFill>
                <a:srgbClr val="6AC0C4"/>
              </a:solidFill>
              <a:ln cap="flat" cmpd="sng" w="9525">
                <a:solidFill>
                  <a:srgbClr val="6AC0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33" name="Google Shape;533;g2ea430f5b10_0_75"/>
              <p:cNvSpPr txBox="1"/>
              <p:nvPr/>
            </p:nvSpPr>
            <p:spPr>
              <a:xfrm>
                <a:off x="12963765" y="11700102"/>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3:</a:t>
                </a:r>
                <a:endParaRPr sz="2700">
                  <a:solidFill>
                    <a:schemeClr val="dk1"/>
                  </a:solidFill>
                  <a:latin typeface="Times New Roman"/>
                  <a:ea typeface="Times New Roman"/>
                  <a:cs typeface="Times New Roman"/>
                  <a:sym typeface="Times New Roman"/>
                </a:endParaRPr>
              </a:p>
            </p:txBody>
          </p:sp>
          <p:sp>
            <p:nvSpPr>
              <p:cNvPr id="534" name="Google Shape;534;g2ea430f5b10_0_75"/>
              <p:cNvSpPr txBox="1"/>
              <p:nvPr/>
            </p:nvSpPr>
            <p:spPr>
              <a:xfrm>
                <a:off x="20833900" y="11700102"/>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4:</a:t>
                </a:r>
                <a:endParaRPr sz="2700">
                  <a:solidFill>
                    <a:schemeClr val="dk1"/>
                  </a:solidFill>
                  <a:latin typeface="Times New Roman"/>
                  <a:ea typeface="Times New Roman"/>
                  <a:cs typeface="Times New Roman"/>
                  <a:sym typeface="Times New Roman"/>
                </a:endParaRPr>
              </a:p>
            </p:txBody>
          </p:sp>
          <p:pic>
            <p:nvPicPr>
              <p:cNvPr id="535" name="Google Shape;535;g2ea430f5b10_0_75"/>
              <p:cNvPicPr preferRelativeResize="0"/>
              <p:nvPr/>
            </p:nvPicPr>
            <p:blipFill>
              <a:blip r:embed="rId11">
                <a:alphaModFix/>
              </a:blip>
              <a:stretch>
                <a:fillRect/>
              </a:stretch>
            </p:blipFill>
            <p:spPr>
              <a:xfrm>
                <a:off x="20986920" y="12365398"/>
                <a:ext cx="7727632" cy="4833895"/>
              </a:xfrm>
              <a:prstGeom prst="rect">
                <a:avLst/>
              </a:prstGeom>
              <a:noFill/>
              <a:ln>
                <a:noFill/>
              </a:ln>
            </p:spPr>
          </p:pic>
          <p:pic>
            <p:nvPicPr>
              <p:cNvPr id="536" name="Google Shape;536;g2ea430f5b10_0_75"/>
              <p:cNvPicPr preferRelativeResize="0"/>
              <p:nvPr/>
            </p:nvPicPr>
            <p:blipFill>
              <a:blip r:embed="rId12">
                <a:alphaModFix/>
              </a:blip>
              <a:stretch>
                <a:fillRect/>
              </a:stretch>
            </p:blipFill>
            <p:spPr>
              <a:xfrm>
                <a:off x="12963773" y="12365398"/>
                <a:ext cx="7727633" cy="4833895"/>
              </a:xfrm>
              <a:prstGeom prst="rect">
                <a:avLst/>
              </a:prstGeom>
              <a:noFill/>
              <a:ln>
                <a:noFill/>
              </a:ln>
            </p:spPr>
          </p:pic>
        </p:grpSp>
        <p:grpSp>
          <p:nvGrpSpPr>
            <p:cNvPr id="537" name="Google Shape;537;g2ea430f5b10_0_75"/>
            <p:cNvGrpSpPr/>
            <p:nvPr/>
          </p:nvGrpSpPr>
          <p:grpSpPr>
            <a:xfrm>
              <a:off x="14139464" y="14346718"/>
              <a:ext cx="16385419" cy="5714538"/>
              <a:chOff x="12159325" y="12367124"/>
              <a:chExt cx="16226400" cy="5674251"/>
            </a:xfrm>
          </p:grpSpPr>
          <p:sp>
            <p:nvSpPr>
              <p:cNvPr id="538" name="Google Shape;538;g2ea430f5b10_0_75"/>
              <p:cNvSpPr/>
              <p:nvPr/>
            </p:nvSpPr>
            <p:spPr>
              <a:xfrm>
                <a:off x="20095344" y="12367124"/>
                <a:ext cx="2297400" cy="1753800"/>
              </a:xfrm>
              <a:prstGeom prst="round2SameRect">
                <a:avLst>
                  <a:gd fmla="val 16667" name="adj1"/>
                  <a:gd fmla="val 0" name="adj2"/>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39" name="Google Shape;539;g2ea430f5b10_0_75"/>
              <p:cNvSpPr/>
              <p:nvPr/>
            </p:nvSpPr>
            <p:spPr>
              <a:xfrm>
                <a:off x="12159335" y="12367124"/>
                <a:ext cx="2297400" cy="1753800"/>
              </a:xfrm>
              <a:prstGeom prst="round2SameRect">
                <a:avLst>
                  <a:gd fmla="val 16667" name="adj1"/>
                  <a:gd fmla="val 0" name="adj2"/>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40" name="Google Shape;540;g2ea430f5b10_0_75"/>
              <p:cNvSpPr/>
              <p:nvPr/>
            </p:nvSpPr>
            <p:spPr>
              <a:xfrm>
                <a:off x="12159325" y="12857375"/>
                <a:ext cx="16226400" cy="5184000"/>
              </a:xfrm>
              <a:prstGeom prst="rect">
                <a:avLst/>
              </a:prstGeom>
              <a:solidFill>
                <a:srgbClr val="A5C4C0"/>
              </a:solidFill>
              <a:ln cap="flat" cmpd="sng" w="9525">
                <a:solidFill>
                  <a:srgbClr val="A5C4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541" name="Google Shape;541;g2ea430f5b10_0_75"/>
              <p:cNvSpPr txBox="1"/>
              <p:nvPr/>
            </p:nvSpPr>
            <p:spPr>
              <a:xfrm>
                <a:off x="12289148" y="12409663"/>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1:</a:t>
                </a:r>
                <a:endParaRPr sz="2700">
                  <a:solidFill>
                    <a:schemeClr val="dk1"/>
                  </a:solidFill>
                  <a:latin typeface="Times New Roman"/>
                  <a:ea typeface="Times New Roman"/>
                  <a:cs typeface="Times New Roman"/>
                  <a:sym typeface="Times New Roman"/>
                </a:endParaRPr>
              </a:p>
            </p:txBody>
          </p:sp>
          <p:sp>
            <p:nvSpPr>
              <p:cNvPr id="542" name="Google Shape;542;g2ea430f5b10_0_75"/>
              <p:cNvSpPr txBox="1"/>
              <p:nvPr/>
            </p:nvSpPr>
            <p:spPr>
              <a:xfrm>
                <a:off x="20237850" y="12409663"/>
                <a:ext cx="1646700" cy="59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Times New Roman"/>
                    <a:ea typeface="Times New Roman"/>
                    <a:cs typeface="Times New Roman"/>
                    <a:sym typeface="Times New Roman"/>
                  </a:rPr>
                  <a:t>Graph 2:</a:t>
                </a:r>
                <a:endParaRPr sz="2700">
                  <a:solidFill>
                    <a:schemeClr val="dk1"/>
                  </a:solidFill>
                  <a:latin typeface="Times New Roman"/>
                  <a:ea typeface="Times New Roman"/>
                  <a:cs typeface="Times New Roman"/>
                  <a:sym typeface="Times New Roman"/>
                </a:endParaRPr>
              </a:p>
            </p:txBody>
          </p:sp>
          <p:pic>
            <p:nvPicPr>
              <p:cNvPr id="543" name="Google Shape;543;g2ea430f5b10_0_75"/>
              <p:cNvPicPr preferRelativeResize="0"/>
              <p:nvPr/>
            </p:nvPicPr>
            <p:blipFill>
              <a:blip r:embed="rId13">
                <a:alphaModFix/>
              </a:blip>
              <a:stretch>
                <a:fillRect/>
              </a:stretch>
            </p:blipFill>
            <p:spPr>
              <a:xfrm>
                <a:off x="12313050" y="13085875"/>
                <a:ext cx="7782299" cy="4747875"/>
              </a:xfrm>
              <a:prstGeom prst="rect">
                <a:avLst/>
              </a:prstGeom>
              <a:noFill/>
              <a:ln>
                <a:noFill/>
              </a:ln>
            </p:spPr>
          </p:pic>
          <p:pic>
            <p:nvPicPr>
              <p:cNvPr id="544" name="Google Shape;544;g2ea430f5b10_0_75"/>
              <p:cNvPicPr preferRelativeResize="0"/>
              <p:nvPr/>
            </p:nvPicPr>
            <p:blipFill>
              <a:blip r:embed="rId14">
                <a:alphaModFix/>
              </a:blip>
              <a:stretch>
                <a:fillRect/>
              </a:stretch>
            </p:blipFill>
            <p:spPr>
              <a:xfrm>
                <a:off x="20390975" y="13085850"/>
                <a:ext cx="7782299" cy="4747875"/>
              </a:xfrm>
              <a:prstGeom prst="rect">
                <a:avLst/>
              </a:prstGeom>
              <a:noFill/>
              <a:ln>
                <a:noFill/>
              </a:ln>
            </p:spPr>
          </p:pic>
        </p:grpSp>
        <p:sp>
          <p:nvSpPr>
            <p:cNvPr id="545" name="Google Shape;545;g2ea430f5b10_0_75"/>
            <p:cNvSpPr txBox="1"/>
            <p:nvPr/>
          </p:nvSpPr>
          <p:spPr>
            <a:xfrm>
              <a:off x="14332550" y="12557175"/>
              <a:ext cx="7638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Figure 1: A bathymetric map showing the entire state of Florida. The area of study for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6"/>
                    </a:ext>
                  </a:extLst>
                </a:rPr>
                <a:t>Florida</a:t>
              </a:r>
              <a:r>
                <a:rPr lang="en-US" sz="1700">
                  <a:solidFill>
                    <a:schemeClr val="dk1"/>
                  </a:solidFill>
                  <a:latin typeface="Times New Roman"/>
                  <a:ea typeface="Times New Roman"/>
                  <a:cs typeface="Times New Roman"/>
                  <a:sym typeface="Times New Roman"/>
                </a:rPr>
                <a:t>’s coral reefs are displayed in red. [5]</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Note: For the purpose of this research investigation, the outlier plot points (red points that are located on land areas) are omitted.</a:t>
              </a:r>
              <a:endParaRPr sz="12139">
                <a:solidFill>
                  <a:schemeClr val="dk1"/>
                </a:solidFill>
                <a:latin typeface="Calibri"/>
                <a:ea typeface="Calibri"/>
                <a:cs typeface="Calibri"/>
                <a:sym typeface="Calibri"/>
              </a:endParaRPr>
            </a:p>
          </p:txBody>
        </p:sp>
        <p:sp>
          <p:nvSpPr>
            <p:cNvPr id="546" name="Google Shape;546;g2ea430f5b10_0_75"/>
            <p:cNvSpPr txBox="1"/>
            <p:nvPr/>
          </p:nvSpPr>
          <p:spPr>
            <a:xfrm>
              <a:off x="22422450" y="12557163"/>
              <a:ext cx="76383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Figure 2: A bathymetric map showing a zoomed in image of the study area of southern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7"/>
                    </a:ext>
                  </a:extLst>
                </a:rPr>
                <a:t>Florida.</a:t>
              </a:r>
              <a:r>
                <a:rPr lang="en-US" sz="1700">
                  <a:solidFill>
                    <a:schemeClr val="dk1"/>
                  </a:solidFill>
                  <a:latin typeface="Times New Roman"/>
                  <a:ea typeface="Times New Roman"/>
                  <a:cs typeface="Times New Roman"/>
                  <a:sym typeface="Times New Roman"/>
                </a:rPr>
                <a:t> The red plot points represent the individual sample sites, collected from the ‘Global Bleaching and Environmental Data.’ [5]</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Note: For the purpose of this research investigation, the outlier plot points (red points that are located on land areas) are omitted.</a:t>
              </a:r>
              <a:endParaRPr sz="12139">
                <a:solidFill>
                  <a:schemeClr val="dk1"/>
                </a:solidFill>
                <a:latin typeface="Calibri"/>
                <a:ea typeface="Calibri"/>
                <a:cs typeface="Calibri"/>
                <a:sym typeface="Calibri"/>
              </a:endParaRPr>
            </a:p>
          </p:txBody>
        </p:sp>
        <p:sp>
          <p:nvSpPr>
            <p:cNvPr id="547" name="Google Shape;547;g2ea430f5b10_0_75"/>
            <p:cNvSpPr txBox="1"/>
            <p:nvPr/>
          </p:nvSpPr>
          <p:spPr>
            <a:xfrm>
              <a:off x="14332550" y="20263388"/>
              <a:ext cx="7638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Graph 1: Coral bleaching percentage for the sample sites in Florida from 1987 to 2018. The graph illustrates the changes in the extent of coral bleaching over the 31-year period, highlighting significant trends or events.</a:t>
              </a:r>
              <a:endParaRPr sz="1800">
                <a:solidFill>
                  <a:schemeClr val="dk1"/>
                </a:solidFill>
                <a:latin typeface="Times New Roman"/>
                <a:ea typeface="Times New Roman"/>
                <a:cs typeface="Times New Roman"/>
                <a:sym typeface="Times New Roman"/>
              </a:endParaRPr>
            </a:p>
          </p:txBody>
        </p:sp>
        <p:sp>
          <p:nvSpPr>
            <p:cNvPr id="548" name="Google Shape;548;g2ea430f5b10_0_75"/>
            <p:cNvSpPr txBox="1"/>
            <p:nvPr/>
          </p:nvSpPr>
          <p:spPr>
            <a:xfrm>
              <a:off x="22422450" y="20263388"/>
              <a:ext cx="7638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Graph 2: Temperature trends in Florida from 1987 to 2018. This graph shows the annual average temperatures over the 31-year period, indicating any long-term patterns or anomalies that may correlate with coral bleaching events.</a:t>
              </a:r>
              <a:endParaRPr sz="1800">
                <a:solidFill>
                  <a:schemeClr val="dk1"/>
                </a:solidFill>
                <a:latin typeface="Times New Roman"/>
                <a:ea typeface="Times New Roman"/>
                <a:cs typeface="Times New Roman"/>
                <a:sym typeface="Times New Roman"/>
              </a:endParaRPr>
            </a:p>
          </p:txBody>
        </p:sp>
        <p:sp>
          <p:nvSpPr>
            <p:cNvPr id="549" name="Google Shape;549;g2ea430f5b10_0_75"/>
            <p:cNvSpPr txBox="1"/>
            <p:nvPr/>
          </p:nvSpPr>
          <p:spPr>
            <a:xfrm>
              <a:off x="22422450" y="27756163"/>
              <a:ext cx="7638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Graph 4: The graph shows trends in total catch volume (sum of observed harvest, reported harvest, and released alive to represent abundance of each species) over time for three pelagic species: Blackfin Tuna, Great Barracuda, and Greater Amberjack. This data represents the total catch in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8"/>
                    </a:ext>
                  </a:extLst>
                </a:rPr>
                <a:t>Florida</a:t>
              </a:r>
              <a:r>
                <a:rPr lang="en-US" sz="1700">
                  <a:solidFill>
                    <a:schemeClr val="dk1"/>
                  </a:solidFill>
                  <a:latin typeface="Times New Roman"/>
                  <a:ea typeface="Times New Roman"/>
                  <a:cs typeface="Times New Roman"/>
                  <a:sym typeface="Times New Roman"/>
                </a:rPr>
                <a:t> for the years 1987 to 2018.</a:t>
              </a:r>
              <a:endParaRPr sz="1700">
                <a:solidFill>
                  <a:schemeClr val="dk1"/>
                </a:solidFill>
                <a:latin typeface="Times New Roman"/>
                <a:ea typeface="Times New Roman"/>
                <a:cs typeface="Times New Roman"/>
                <a:sym typeface="Times New Roman"/>
              </a:endParaRPr>
            </a:p>
          </p:txBody>
        </p:sp>
        <p:sp>
          <p:nvSpPr>
            <p:cNvPr id="550" name="Google Shape;550;g2ea430f5b10_0_75"/>
            <p:cNvSpPr txBox="1"/>
            <p:nvPr/>
          </p:nvSpPr>
          <p:spPr>
            <a:xfrm>
              <a:off x="14332550" y="27756163"/>
              <a:ext cx="7638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Graph 3: The graph shows trends in total catch volume (sum of observed harvest, reported harvest, and released alive to represent abundance of each species) over time for three reef species: Florida Pompano, Gray Triggerfish, and the Red Snapper. This data represents the total catch in </a:t>
              </a:r>
              <a:r>
                <a:rPr lang="en-US" sz="17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9"/>
                    </a:ext>
                  </a:extLst>
                </a:rPr>
                <a:t>Florida</a:t>
              </a:r>
              <a:r>
                <a:rPr lang="en-US" sz="1700">
                  <a:solidFill>
                    <a:schemeClr val="dk1"/>
                  </a:solidFill>
                  <a:latin typeface="Times New Roman"/>
                  <a:ea typeface="Times New Roman"/>
                  <a:cs typeface="Times New Roman"/>
                  <a:sym typeface="Times New Roman"/>
                </a:rPr>
                <a:t> for the years 1987 to 2018. </a:t>
              </a:r>
              <a:endParaRPr sz="1700">
                <a:solidFill>
                  <a:schemeClr val="dk1"/>
                </a:solidFill>
                <a:latin typeface="Times New Roman"/>
                <a:ea typeface="Times New Roman"/>
                <a:cs typeface="Times New Roman"/>
                <a:sym typeface="Times New Roman"/>
              </a:endParaRPr>
            </a:p>
          </p:txBody>
        </p:sp>
      </p:grpSp>
      <p:grpSp>
        <p:nvGrpSpPr>
          <p:cNvPr id="551" name="Google Shape;551;g2ea430f5b10_0_75"/>
          <p:cNvGrpSpPr/>
          <p:nvPr/>
        </p:nvGrpSpPr>
        <p:grpSpPr>
          <a:xfrm>
            <a:off x="690600" y="386975"/>
            <a:ext cx="42510000" cy="4395300"/>
            <a:chOff x="690600" y="386975"/>
            <a:chExt cx="42510000" cy="4395300"/>
          </a:xfrm>
        </p:grpSpPr>
        <p:sp>
          <p:nvSpPr>
            <p:cNvPr id="552" name="Google Shape;552;g2ea430f5b10_0_75"/>
            <p:cNvSpPr txBox="1"/>
            <p:nvPr/>
          </p:nvSpPr>
          <p:spPr>
            <a:xfrm>
              <a:off x="690600" y="386975"/>
              <a:ext cx="42510000" cy="4395300"/>
            </a:xfrm>
            <a:prstGeom prst="rect">
              <a:avLst/>
            </a:prstGeom>
            <a:solidFill>
              <a:srgbClr val="FCFAEB">
                <a:alpha val="90000"/>
              </a:srgbClr>
            </a:solidFill>
            <a:ln cap="flat" cmpd="sng" w="9525">
              <a:solidFill>
                <a:srgbClr val="FCFAE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600"/>
                <a:buFont typeface="Arial"/>
                <a:buNone/>
              </a:pPr>
              <a:r>
                <a:rPr b="1" lang="en-US" sz="9500">
                  <a:solidFill>
                    <a:schemeClr val="dk1"/>
                  </a:solidFill>
                  <a:latin typeface="Times New Roman"/>
                  <a:ea typeface="Times New Roman"/>
                  <a:cs typeface="Times New Roman"/>
                  <a:sym typeface="Times New Roman"/>
                </a:rPr>
                <a:t>SOS: Combatting Coral Bleaching in Florida</a:t>
              </a:r>
              <a:endParaRPr b="1" sz="9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rPr b="1" lang="en-US" sz="4700">
                  <a:solidFill>
                    <a:schemeClr val="dk1"/>
                  </a:solidFill>
                  <a:latin typeface="Times New Roman"/>
                  <a:ea typeface="Times New Roman"/>
                  <a:cs typeface="Times New Roman"/>
                  <a:sym typeface="Times New Roman"/>
                </a:rPr>
                <a:t>Linking Coral Bleaching Severity with Reef and Pelagic Fish Population Declines in Florida (1987-2018)</a:t>
              </a:r>
              <a:endParaRPr b="1" sz="47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600"/>
                <a:buFont typeface="Arial"/>
                <a:buNone/>
              </a:pPr>
              <a:r>
                <a:t/>
              </a:r>
              <a:endParaRPr b="1" sz="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000"/>
                <a:buFont typeface="Arial"/>
                <a:buNone/>
              </a:pPr>
              <a:r>
                <a:rPr lang="en-US" sz="4400">
                  <a:solidFill>
                    <a:schemeClr val="dk1"/>
                  </a:solidFill>
                  <a:latin typeface="Times New Roman"/>
                  <a:ea typeface="Times New Roman"/>
                  <a:cs typeface="Times New Roman"/>
                  <a:sym typeface="Times New Roman"/>
                </a:rPr>
                <a:t>Moanna Blaksteen</a:t>
              </a:r>
              <a:r>
                <a:rPr i="0" lang="en-US" sz="4400" u="none" cap="none" strike="noStrike">
                  <a:solidFill>
                    <a:schemeClr val="dk1"/>
                  </a:solidFill>
                  <a:latin typeface="Times New Roman"/>
                  <a:ea typeface="Times New Roman"/>
                  <a:cs typeface="Times New Roman"/>
                  <a:sym typeface="Times New Roman"/>
                </a:rPr>
                <a:t>, </a:t>
              </a:r>
              <a:r>
                <a:rPr lang="en-US" sz="4400">
                  <a:solidFill>
                    <a:schemeClr val="dk1"/>
                  </a:solidFill>
                  <a:latin typeface="Times New Roman"/>
                  <a:ea typeface="Times New Roman"/>
                  <a:cs typeface="Times New Roman"/>
                  <a:sym typeface="Times New Roman"/>
                </a:rPr>
                <a:t>moanna.blaksteen@student.chaminade.edu, Chaminade University of Honolulu</a:t>
              </a:r>
              <a:endParaRPr sz="4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sz="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Project Lead: Dr. Kelly Gaither, Texas Advanced Computing Center</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rPr lang="en-US" sz="3200">
                  <a:solidFill>
                    <a:schemeClr val="dk1"/>
                  </a:solidFill>
                  <a:latin typeface="Times New Roman"/>
                  <a:ea typeface="Times New Roman"/>
                  <a:cs typeface="Times New Roman"/>
                  <a:sym typeface="Times New Roman"/>
                </a:rPr>
                <a:t>Mentor(s): Kahoalii Keahi-Wood, Chaminade University of Honolulu &amp; Alexis-Rachelle Ramelb, Chaminade University of Honolulu</a:t>
              </a:r>
              <a:endParaRPr sz="3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0000"/>
                <a:buFont typeface="Arial"/>
                <a:buNone/>
              </a:pPr>
              <a:r>
                <a:t/>
              </a:r>
              <a:endParaRPr sz="3500">
                <a:solidFill>
                  <a:schemeClr val="dk1"/>
                </a:solidFill>
                <a:latin typeface="Times New Roman"/>
                <a:ea typeface="Times New Roman"/>
                <a:cs typeface="Times New Roman"/>
                <a:sym typeface="Times New Roman"/>
              </a:endParaRPr>
            </a:p>
          </p:txBody>
        </p:sp>
        <p:pic>
          <p:nvPicPr>
            <p:cNvPr id="553" name="Google Shape;553;g2ea430f5b10_0_75"/>
            <p:cNvPicPr preferRelativeResize="0"/>
            <p:nvPr/>
          </p:nvPicPr>
          <p:blipFill rotWithShape="1">
            <a:blip r:embed="rId15">
              <a:alphaModFix/>
            </a:blip>
            <a:srcRect b="0" l="0" r="0" t="0"/>
            <a:stretch/>
          </p:blipFill>
          <p:spPr>
            <a:xfrm>
              <a:off x="1152725" y="1163650"/>
              <a:ext cx="7108425" cy="2841944"/>
            </a:xfrm>
            <a:prstGeom prst="rect">
              <a:avLst/>
            </a:prstGeom>
            <a:noFill/>
            <a:ln>
              <a:noFill/>
            </a:ln>
          </p:spPr>
        </p:pic>
        <p:grpSp>
          <p:nvGrpSpPr>
            <p:cNvPr id="554" name="Google Shape;554;g2ea430f5b10_0_75"/>
            <p:cNvGrpSpPr/>
            <p:nvPr/>
          </p:nvGrpSpPr>
          <p:grpSpPr>
            <a:xfrm>
              <a:off x="35719927" y="1480516"/>
              <a:ext cx="7021716" cy="2208220"/>
              <a:chOff x="34931901" y="5611475"/>
              <a:chExt cx="7679882" cy="2501949"/>
            </a:xfrm>
          </p:grpSpPr>
          <p:pic>
            <p:nvPicPr>
              <p:cNvPr id="555" name="Google Shape;555;g2ea430f5b10_0_75"/>
              <p:cNvPicPr preferRelativeResize="0"/>
              <p:nvPr/>
            </p:nvPicPr>
            <p:blipFill>
              <a:blip r:embed="rId16">
                <a:alphaModFix/>
              </a:blip>
              <a:stretch>
                <a:fillRect/>
              </a:stretch>
            </p:blipFill>
            <p:spPr>
              <a:xfrm>
                <a:off x="37476813" y="5611709"/>
                <a:ext cx="2488607" cy="2501565"/>
              </a:xfrm>
              <a:prstGeom prst="rect">
                <a:avLst/>
              </a:prstGeom>
              <a:noFill/>
              <a:ln>
                <a:noFill/>
              </a:ln>
            </p:spPr>
          </p:pic>
          <p:pic>
            <p:nvPicPr>
              <p:cNvPr id="556" name="Google Shape;556;g2ea430f5b10_0_75"/>
              <p:cNvPicPr preferRelativeResize="0"/>
              <p:nvPr/>
            </p:nvPicPr>
            <p:blipFill>
              <a:blip r:embed="rId17">
                <a:alphaModFix/>
              </a:blip>
              <a:stretch>
                <a:fillRect/>
              </a:stretch>
            </p:blipFill>
            <p:spPr>
              <a:xfrm>
                <a:off x="40123176" y="5611706"/>
                <a:ext cx="2488607" cy="2501565"/>
              </a:xfrm>
              <a:prstGeom prst="rect">
                <a:avLst/>
              </a:prstGeom>
              <a:noFill/>
              <a:ln>
                <a:noFill/>
              </a:ln>
            </p:spPr>
          </p:pic>
          <p:pic>
            <p:nvPicPr>
              <p:cNvPr id="557" name="Google Shape;557;g2ea430f5b10_0_75"/>
              <p:cNvPicPr preferRelativeResize="0"/>
              <p:nvPr/>
            </p:nvPicPr>
            <p:blipFill>
              <a:blip r:embed="rId18">
                <a:alphaModFix/>
              </a:blip>
              <a:stretch>
                <a:fillRect/>
              </a:stretch>
            </p:blipFill>
            <p:spPr>
              <a:xfrm>
                <a:off x="34931901" y="5611475"/>
                <a:ext cx="2387172" cy="2501949"/>
              </a:xfrm>
              <a:prstGeom prst="rect">
                <a:avLst/>
              </a:prstGeom>
              <a:noFill/>
              <a:ln>
                <a:noFill/>
              </a:ln>
            </p:spPr>
          </p:pic>
        </p:grpSp>
      </p:grpSp>
      <p:grpSp>
        <p:nvGrpSpPr>
          <p:cNvPr id="558" name="Google Shape;558;g2ea430f5b10_0_75"/>
          <p:cNvGrpSpPr/>
          <p:nvPr/>
        </p:nvGrpSpPr>
        <p:grpSpPr>
          <a:xfrm>
            <a:off x="343063" y="30112164"/>
            <a:ext cx="42992838" cy="2660229"/>
            <a:chOff x="343063" y="29998464"/>
            <a:chExt cx="42992838" cy="2660229"/>
          </a:xfrm>
        </p:grpSpPr>
        <p:grpSp>
          <p:nvGrpSpPr>
            <p:cNvPr id="559" name="Google Shape;559;g2ea430f5b10_0_75"/>
            <p:cNvGrpSpPr/>
            <p:nvPr/>
          </p:nvGrpSpPr>
          <p:grpSpPr>
            <a:xfrm>
              <a:off x="19470270" y="30324092"/>
              <a:ext cx="5378517" cy="1958354"/>
              <a:chOff x="23373425" y="29783325"/>
              <a:chExt cx="6749300" cy="2790473"/>
            </a:xfrm>
          </p:grpSpPr>
          <p:sp>
            <p:nvSpPr>
              <p:cNvPr id="560" name="Google Shape;560;g2ea430f5b10_0_75"/>
              <p:cNvSpPr txBox="1"/>
              <p:nvPr/>
            </p:nvSpPr>
            <p:spPr>
              <a:xfrm>
                <a:off x="23373425" y="29783325"/>
                <a:ext cx="6732600" cy="277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561" name="Google Shape;561;g2ea430f5b10_0_75"/>
              <p:cNvPicPr preferRelativeResize="0"/>
              <p:nvPr/>
            </p:nvPicPr>
            <p:blipFill rotWithShape="1">
              <a:blip r:embed="rId19">
                <a:alphaModFix/>
              </a:blip>
              <a:srcRect b="32065" l="9324" r="6817" t="33880"/>
              <a:stretch/>
            </p:blipFill>
            <p:spPr>
              <a:xfrm>
                <a:off x="23552725" y="29905624"/>
                <a:ext cx="6570000" cy="2668174"/>
              </a:xfrm>
              <a:prstGeom prst="rect">
                <a:avLst/>
              </a:prstGeom>
              <a:noFill/>
              <a:ln>
                <a:noFill/>
              </a:ln>
            </p:spPr>
          </p:pic>
        </p:grpSp>
        <p:grpSp>
          <p:nvGrpSpPr>
            <p:cNvPr id="562" name="Google Shape;562;g2ea430f5b10_0_75"/>
            <p:cNvGrpSpPr/>
            <p:nvPr/>
          </p:nvGrpSpPr>
          <p:grpSpPr>
            <a:xfrm>
              <a:off x="34171375" y="30324075"/>
              <a:ext cx="4028350" cy="1958399"/>
              <a:chOff x="36422913" y="29383911"/>
              <a:chExt cx="5840728" cy="3282600"/>
            </a:xfrm>
          </p:grpSpPr>
          <p:sp>
            <p:nvSpPr>
              <p:cNvPr id="563" name="Google Shape;563;g2ea430f5b10_0_75"/>
              <p:cNvSpPr txBox="1"/>
              <p:nvPr/>
            </p:nvSpPr>
            <p:spPr>
              <a:xfrm>
                <a:off x="36422927" y="29383911"/>
                <a:ext cx="5840700" cy="3282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564" name="Google Shape;564;g2ea430f5b10_0_75"/>
              <p:cNvPicPr preferRelativeResize="0"/>
              <p:nvPr/>
            </p:nvPicPr>
            <p:blipFill rotWithShape="1">
              <a:blip r:embed="rId20">
                <a:alphaModFix/>
              </a:blip>
              <a:srcRect b="0" l="0" r="3818" t="0"/>
              <a:stretch/>
            </p:blipFill>
            <p:spPr>
              <a:xfrm>
                <a:off x="36422913" y="29645268"/>
                <a:ext cx="5840728" cy="2759890"/>
              </a:xfrm>
              <a:prstGeom prst="rect">
                <a:avLst/>
              </a:prstGeom>
              <a:noFill/>
              <a:ln>
                <a:noFill/>
              </a:ln>
            </p:spPr>
          </p:pic>
        </p:grpSp>
        <p:grpSp>
          <p:nvGrpSpPr>
            <p:cNvPr id="565" name="Google Shape;565;g2ea430f5b10_0_75"/>
            <p:cNvGrpSpPr/>
            <p:nvPr/>
          </p:nvGrpSpPr>
          <p:grpSpPr>
            <a:xfrm>
              <a:off x="3719728" y="30099105"/>
              <a:ext cx="2658182" cy="2405638"/>
              <a:chOff x="4680750" y="29796075"/>
              <a:chExt cx="2873400" cy="2842200"/>
            </a:xfrm>
          </p:grpSpPr>
          <p:sp>
            <p:nvSpPr>
              <p:cNvPr id="566" name="Google Shape;566;g2ea430f5b10_0_75"/>
              <p:cNvSpPr/>
              <p:nvPr/>
            </p:nvSpPr>
            <p:spPr>
              <a:xfrm>
                <a:off x="4680750" y="29796075"/>
                <a:ext cx="2873400" cy="284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567" name="Google Shape;567;g2ea430f5b10_0_75"/>
              <p:cNvPicPr preferRelativeResize="0"/>
              <p:nvPr/>
            </p:nvPicPr>
            <p:blipFill>
              <a:blip r:embed="rId21">
                <a:alphaModFix/>
              </a:blip>
              <a:stretch>
                <a:fillRect/>
              </a:stretch>
            </p:blipFill>
            <p:spPr>
              <a:xfrm>
                <a:off x="4680750" y="29796075"/>
                <a:ext cx="2766993" cy="2780825"/>
              </a:xfrm>
              <a:prstGeom prst="rect">
                <a:avLst/>
              </a:prstGeom>
              <a:noFill/>
              <a:ln>
                <a:noFill/>
              </a:ln>
            </p:spPr>
          </p:pic>
        </p:grpSp>
        <p:pic>
          <p:nvPicPr>
            <p:cNvPr id="568" name="Google Shape;568;g2ea430f5b10_0_75"/>
            <p:cNvPicPr preferRelativeResize="0"/>
            <p:nvPr/>
          </p:nvPicPr>
          <p:blipFill rotWithShape="1">
            <a:blip r:embed="rId22">
              <a:alphaModFix/>
            </a:blip>
            <a:srcRect b="0" l="13635" r="13605" t="0"/>
            <a:stretch/>
          </p:blipFill>
          <p:spPr>
            <a:xfrm>
              <a:off x="343063" y="30100390"/>
              <a:ext cx="3102498" cy="2405760"/>
            </a:xfrm>
            <a:prstGeom prst="rect">
              <a:avLst/>
            </a:prstGeom>
            <a:noFill/>
            <a:ln>
              <a:noFill/>
            </a:ln>
          </p:spPr>
        </p:pic>
        <p:grpSp>
          <p:nvGrpSpPr>
            <p:cNvPr id="569" name="Google Shape;569;g2ea430f5b10_0_75"/>
            <p:cNvGrpSpPr/>
            <p:nvPr/>
          </p:nvGrpSpPr>
          <p:grpSpPr>
            <a:xfrm>
              <a:off x="6652213" y="30408368"/>
              <a:ext cx="5254802" cy="1840412"/>
              <a:chOff x="7760525" y="26638775"/>
              <a:chExt cx="6089700" cy="2174400"/>
            </a:xfrm>
          </p:grpSpPr>
          <p:sp>
            <p:nvSpPr>
              <p:cNvPr id="570" name="Google Shape;570;g2ea430f5b10_0_75"/>
              <p:cNvSpPr/>
              <p:nvPr/>
            </p:nvSpPr>
            <p:spPr>
              <a:xfrm>
                <a:off x="7760525" y="26638775"/>
                <a:ext cx="6089700" cy="21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571" name="Google Shape;571;g2ea430f5b10_0_75"/>
              <p:cNvPicPr preferRelativeResize="0"/>
              <p:nvPr/>
            </p:nvPicPr>
            <p:blipFill>
              <a:blip r:embed="rId23">
                <a:alphaModFix/>
              </a:blip>
              <a:stretch>
                <a:fillRect/>
              </a:stretch>
            </p:blipFill>
            <p:spPr>
              <a:xfrm>
                <a:off x="7827475" y="26713100"/>
                <a:ext cx="5943600" cy="1981200"/>
              </a:xfrm>
              <a:prstGeom prst="rect">
                <a:avLst/>
              </a:prstGeom>
              <a:noFill/>
              <a:ln>
                <a:noFill/>
              </a:ln>
            </p:spPr>
          </p:pic>
        </p:grpSp>
        <p:grpSp>
          <p:nvGrpSpPr>
            <p:cNvPr id="572" name="Google Shape;572;g2ea430f5b10_0_75"/>
            <p:cNvGrpSpPr/>
            <p:nvPr/>
          </p:nvGrpSpPr>
          <p:grpSpPr>
            <a:xfrm>
              <a:off x="12181106" y="30342454"/>
              <a:ext cx="7015057" cy="1918873"/>
              <a:chOff x="13919500" y="30068700"/>
              <a:chExt cx="7960800" cy="2267100"/>
            </a:xfrm>
          </p:grpSpPr>
          <p:sp>
            <p:nvSpPr>
              <p:cNvPr id="573" name="Google Shape;573;g2ea430f5b10_0_75"/>
              <p:cNvSpPr/>
              <p:nvPr/>
            </p:nvSpPr>
            <p:spPr>
              <a:xfrm>
                <a:off x="13919500" y="30068700"/>
                <a:ext cx="7960800" cy="22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574" name="Google Shape;574;g2ea430f5b10_0_75"/>
              <p:cNvPicPr preferRelativeResize="0"/>
              <p:nvPr/>
            </p:nvPicPr>
            <p:blipFill>
              <a:blip r:embed="rId24">
                <a:alphaModFix/>
              </a:blip>
              <a:stretch>
                <a:fillRect/>
              </a:stretch>
            </p:blipFill>
            <p:spPr>
              <a:xfrm>
                <a:off x="13971813" y="30129975"/>
                <a:ext cx="7850353" cy="2174400"/>
              </a:xfrm>
              <a:prstGeom prst="rect">
                <a:avLst/>
              </a:prstGeom>
              <a:noFill/>
              <a:ln>
                <a:noFill/>
              </a:ln>
            </p:spPr>
          </p:pic>
        </p:grpSp>
        <p:pic>
          <p:nvPicPr>
            <p:cNvPr id="575" name="Google Shape;575;g2ea430f5b10_0_75"/>
            <p:cNvPicPr preferRelativeResize="0"/>
            <p:nvPr/>
          </p:nvPicPr>
          <p:blipFill>
            <a:blip r:embed="rId25">
              <a:alphaModFix/>
            </a:blip>
            <a:stretch>
              <a:fillRect/>
            </a:stretch>
          </p:blipFill>
          <p:spPr>
            <a:xfrm>
              <a:off x="25122888" y="30342325"/>
              <a:ext cx="5037150" cy="1919125"/>
            </a:xfrm>
            <a:prstGeom prst="rect">
              <a:avLst/>
            </a:prstGeom>
            <a:noFill/>
            <a:ln>
              <a:noFill/>
            </a:ln>
          </p:spPr>
        </p:pic>
        <p:grpSp>
          <p:nvGrpSpPr>
            <p:cNvPr id="576" name="Google Shape;576;g2ea430f5b10_0_75"/>
            <p:cNvGrpSpPr/>
            <p:nvPr/>
          </p:nvGrpSpPr>
          <p:grpSpPr>
            <a:xfrm>
              <a:off x="30434131" y="29998464"/>
              <a:ext cx="3463162" cy="2660229"/>
              <a:chOff x="27498250" y="22300925"/>
              <a:chExt cx="5758500" cy="4563000"/>
            </a:xfrm>
          </p:grpSpPr>
          <p:sp>
            <p:nvSpPr>
              <p:cNvPr id="577" name="Google Shape;577;g2ea430f5b10_0_75"/>
              <p:cNvSpPr/>
              <p:nvPr/>
            </p:nvSpPr>
            <p:spPr>
              <a:xfrm>
                <a:off x="27498250" y="22300925"/>
                <a:ext cx="5758500" cy="456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578" name="Google Shape;578;g2ea430f5b10_0_75"/>
              <p:cNvPicPr preferRelativeResize="0"/>
              <p:nvPr/>
            </p:nvPicPr>
            <p:blipFill>
              <a:blip r:embed="rId26">
                <a:alphaModFix/>
              </a:blip>
              <a:stretch>
                <a:fillRect/>
              </a:stretch>
            </p:blipFill>
            <p:spPr>
              <a:xfrm>
                <a:off x="27515275" y="22349000"/>
                <a:ext cx="5715000" cy="4514850"/>
              </a:xfrm>
              <a:prstGeom prst="rect">
                <a:avLst/>
              </a:prstGeom>
              <a:noFill/>
              <a:ln>
                <a:noFill/>
              </a:ln>
            </p:spPr>
          </p:pic>
        </p:grpSp>
        <p:grpSp>
          <p:nvGrpSpPr>
            <p:cNvPr id="579" name="Google Shape;579;g2ea430f5b10_0_75"/>
            <p:cNvGrpSpPr/>
            <p:nvPr/>
          </p:nvGrpSpPr>
          <p:grpSpPr>
            <a:xfrm>
              <a:off x="38473804" y="30369040"/>
              <a:ext cx="4862096" cy="1919056"/>
              <a:chOff x="27726025" y="27063425"/>
              <a:chExt cx="6253500" cy="2691900"/>
            </a:xfrm>
          </p:grpSpPr>
          <p:sp>
            <p:nvSpPr>
              <p:cNvPr id="580" name="Google Shape;580;g2ea430f5b10_0_75"/>
              <p:cNvSpPr/>
              <p:nvPr/>
            </p:nvSpPr>
            <p:spPr>
              <a:xfrm>
                <a:off x="27726025" y="27063425"/>
                <a:ext cx="6253500" cy="269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581" name="Google Shape;581;g2ea430f5b10_0_75"/>
              <p:cNvPicPr preferRelativeResize="0"/>
              <p:nvPr/>
            </p:nvPicPr>
            <p:blipFill rotWithShape="1">
              <a:blip r:embed="rId27">
                <a:alphaModFix/>
              </a:blip>
              <a:srcRect b="0" l="2257" r="0" t="0"/>
              <a:stretch/>
            </p:blipFill>
            <p:spPr>
              <a:xfrm>
                <a:off x="27829575" y="27103400"/>
                <a:ext cx="6107226" cy="2600325"/>
              </a:xfrm>
              <a:prstGeom prst="rect">
                <a:avLst/>
              </a:prstGeom>
              <a:noFill/>
              <a:ln>
                <a:noFill/>
              </a:ln>
            </p:spPr>
          </p:pic>
        </p:gr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