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321854-E3F1-4621-8BB6-CAD6B2FA07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41FBA7-5AD1-4EA5-AFA7-70505EAB8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2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D7CE-299C-464A-AD61-A0D79B3EE78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EF2D-4139-43B7-A5C4-5A0B5FB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2</a:t>
            </a:r>
            <a:br>
              <a:rPr lang="en-US" dirty="0" smtClean="0"/>
            </a:br>
            <a:r>
              <a:rPr lang="en-US" dirty="0" smtClean="0"/>
              <a:t>“Ginger”</a:t>
            </a:r>
            <a:br>
              <a:rPr lang="en-US" dirty="0" smtClean="0"/>
            </a:br>
            <a:r>
              <a:rPr lang="en-US" dirty="0" smtClean="0"/>
              <a:t>“I keep getting </a:t>
            </a:r>
            <a:r>
              <a:rPr lang="en-US" dirty="0" smtClean="0"/>
              <a:t>cavities, and I hate dentists”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Chief Complaint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924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Times New Roman" charset="0"/>
              </a:rPr>
              <a:t>"I k</a:t>
            </a:r>
            <a:r>
              <a:rPr lang="en-US" sz="2800" dirty="0" smtClean="0">
                <a:latin typeface="Arial" charset="0"/>
                <a:cs typeface="Times New Roman" charset="0"/>
              </a:rPr>
              <a:t>eep getting cavities. I want </a:t>
            </a:r>
            <a:r>
              <a:rPr lang="en-US" sz="2800" dirty="0">
                <a:latin typeface="Arial" charset="0"/>
                <a:cs typeface="Times New Roman" charset="0"/>
              </a:rPr>
              <a:t>to be able to smile and eat without pain"</a:t>
            </a:r>
            <a:endParaRPr lang="en-US" sz="2400" dirty="0">
              <a:latin typeface="Arial" charset="0"/>
              <a:cs typeface="Times New Roman" charset="0"/>
            </a:endParaRPr>
          </a:p>
        </p:txBody>
      </p:sp>
      <p:pic>
        <p:nvPicPr>
          <p:cNvPr id="89108" name="Picture 20" descr="C:\Documents and Settings\Phil Richards\My Documents\My Pictures\Scanned Pictures\Treated Patients\Behavioral Science\bipolar depression\bipolar depression full 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28241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9" name="Picture 21" descr="C:\Documents and Settings\Phil Richards\My Documents\My Pictures\Scanned Pictures\Treated Patients\Behavioral Science\bipolar depression\bipolar depression teeth 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4300538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z="3600"/>
              <a:t>Present Illness and dental history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800600" cy="3962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Times New Roman" charset="0"/>
              </a:rPr>
              <a:t>45 </a:t>
            </a:r>
            <a:r>
              <a:rPr lang="en-US" sz="2400" dirty="0">
                <a:latin typeface="Arial" charset="0"/>
                <a:cs typeface="Times New Roman" charset="0"/>
              </a:rPr>
              <a:t>year old single </a:t>
            </a:r>
            <a:r>
              <a:rPr lang="en-US" sz="2400" dirty="0" smtClean="0">
                <a:latin typeface="Arial" charset="0"/>
                <a:cs typeface="Times New Roman" charset="0"/>
              </a:rPr>
              <a:t>Caucasian female</a:t>
            </a:r>
            <a:endParaRPr lang="en-US" sz="2400" dirty="0">
              <a:latin typeface="Arial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charset="0"/>
              </a:rPr>
              <a:t>Recent dental history involves multiple visits to the </a:t>
            </a:r>
            <a:r>
              <a:rPr lang="en-US" sz="2400" dirty="0" smtClean="0">
                <a:latin typeface="Arial" charset="0"/>
                <a:cs typeface="Times New Roman" charset="0"/>
              </a:rPr>
              <a:t>dentist for toothaches </a:t>
            </a:r>
            <a:endParaRPr lang="en-US" sz="2400" dirty="0" smtClean="0">
              <a:latin typeface="Arial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Times New Roman" charset="0"/>
              </a:rPr>
              <a:t>Several </a:t>
            </a:r>
            <a:r>
              <a:rPr lang="en-US" sz="2400" dirty="0" smtClean="0">
                <a:latin typeface="Arial" charset="0"/>
                <a:cs typeface="Times New Roman" charset="0"/>
              </a:rPr>
              <a:t>teeth have abscessed and she opted for extractions</a:t>
            </a:r>
            <a:r>
              <a:rPr lang="en-US" sz="2400" dirty="0">
                <a:latin typeface="Arial" charset="0"/>
                <a:cs typeface="Times New Roman" charset="0"/>
              </a:rPr>
              <a:t> </a:t>
            </a:r>
            <a:r>
              <a:rPr lang="en-US" sz="2400" dirty="0" smtClean="0">
                <a:latin typeface="Arial" charset="0"/>
                <a:cs typeface="Times New Roman" charset="0"/>
              </a:rPr>
              <a:t>because of her fear of “root canals” and severe dental phobia.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Times New Roman" charset="0"/>
              </a:rPr>
              <a:t>Wants to be able to keep her teeth. Wants to be put to sleep to have her treatment.</a:t>
            </a:r>
            <a:endParaRPr lang="en-US" sz="2400" dirty="0">
              <a:latin typeface="Arial" charset="0"/>
              <a:cs typeface="Times New Roman" charset="0"/>
            </a:endParaRPr>
          </a:p>
        </p:txBody>
      </p:sp>
      <p:pic>
        <p:nvPicPr>
          <p:cNvPr id="106521" name="Picture 25" descr="C:\Documents and Settings\Phil Richards\My Documents\My Pictures\Scanned Pictures\Treated Patients\Behavioral Science\bipolar depression\bipolar depression teet up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3528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22" name="Picture 26" descr="C:\Documents and Settings\Phil Richards\My Documents\My Pictures\Scanned Pictures\Treated Patients\Behavioral Science\bipolar depression\bipolar depression teeth lo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34194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762000" y="12858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400" b="1">
              <a:solidFill>
                <a:schemeClr val="tx2"/>
              </a:solidFill>
              <a:effectLst/>
              <a:latin typeface="GillSans" pitchFamily="34" charset="0"/>
            </a:endParaRP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09600" y="3733800"/>
            <a:ext cx="8077200" cy="2819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latin typeface="Arial" charset="0"/>
                <a:cs typeface="Arial" charset="0"/>
              </a:rPr>
              <a:t>History of depression, anxiety disorder, panic attacks, and ADHD. Severe dental phobia.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latin typeface="Arial" charset="0"/>
                <a:cs typeface="Arial" charset="0"/>
              </a:rPr>
              <a:t>Insomnia, seasonal allergies and mild asthma. History of bruxism; wears a </a:t>
            </a:r>
            <a:r>
              <a:rPr lang="en-US" sz="2400" dirty="0" err="1" smtClean="0">
                <a:latin typeface="Arial" charset="0"/>
                <a:cs typeface="Arial" charset="0"/>
              </a:rPr>
              <a:t>bitesplint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but it doesn’t fit well since losing so many teeth.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latin typeface="Arial" charset="0"/>
                <a:cs typeface="Arial" charset="0"/>
              </a:rPr>
              <a:t>Occasional pain in right TMJ.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1049338" y="1576388"/>
            <a:ext cx="718026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1">
              <a:effectLst/>
              <a:latin typeface="GillSans" pitchFamily="34" charset="0"/>
            </a:endParaRPr>
          </a:p>
        </p:txBody>
      </p:sp>
      <p:pic>
        <p:nvPicPr>
          <p:cNvPr id="103455" name="Picture 31" descr="C:\Documents and Settings\Phil Richards\My Documents\My Pictures\Scanned Pictures\Treated Patients\Behavioral Science\bipolar depression\bipolar depression teeth 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426720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56" name="Picture 32" descr="C:\Documents and Settings\Phil Richards\My Documents\My Pictures\Scanned Pictures\Treated Patients\Behavioral Science\bipolar depression\bipolar depression teeth lef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425132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57" name="Rectangle 3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Medical History</a:t>
            </a:r>
          </a:p>
        </p:txBody>
      </p:sp>
    </p:spTree>
    <p:extLst>
      <p:ext uri="{BB962C8B-B14F-4D97-AF65-F5344CB8AC3E}">
        <p14:creationId xmlns:p14="http://schemas.microsoft.com/office/powerpoint/2010/main" val="26272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Medical History continued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2672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Times New Roman" charset="0"/>
              </a:rPr>
              <a:t>History of GI problems </a:t>
            </a:r>
            <a:r>
              <a:rPr lang="en-US" sz="2400" dirty="0" smtClean="0">
                <a:latin typeface="Arial" charset="0"/>
                <a:cs typeface="Times New Roman" charset="0"/>
              </a:rPr>
              <a:t>(GERD; intolerance to artificial sweeteners)</a:t>
            </a:r>
          </a:p>
          <a:p>
            <a:r>
              <a:rPr lang="en-US" sz="2400" dirty="0" smtClean="0">
                <a:latin typeface="Arial" charset="0"/>
                <a:cs typeface="Times New Roman" charset="0"/>
              </a:rPr>
              <a:t>Oral mucosa is very sensitive to spicy food, toothpaste, mouthwashes</a:t>
            </a:r>
          </a:p>
          <a:p>
            <a:r>
              <a:rPr lang="en-US" sz="2400" dirty="0" smtClean="0">
                <a:latin typeface="Arial" charset="0"/>
                <a:cs typeface="Times New Roman" charset="0"/>
              </a:rPr>
              <a:t>Complains of dry sensitive mouth</a:t>
            </a:r>
            <a:endParaRPr lang="en-US" sz="2400" dirty="0">
              <a:latin typeface="Arial" charset="0"/>
              <a:cs typeface="Times New Roman" charset="0"/>
            </a:endParaRPr>
          </a:p>
        </p:txBody>
      </p:sp>
      <p:pic>
        <p:nvPicPr>
          <p:cNvPr id="91156" name="Picture 20" descr="C:\Documents and Settings\Phil Richards\My Documents\My Pictures\Scanned Pictures\Treated Patients\Behavioral Science\bipolar depression\bipolar depression full f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28600"/>
            <a:ext cx="21304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57" name="Picture 21" descr="C:\Documents and Settings\Phil Richards\My Documents\My Pictures\Scanned Pictures\Treated Patients\Behavioral Science\bipolar depression\bipolar depression teeth 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4452938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762000" y="12858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400" b="1">
              <a:solidFill>
                <a:schemeClr val="tx2"/>
              </a:solidFill>
              <a:effectLst/>
              <a:latin typeface="GillSans" pitchFamily="34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0"/>
            <a:ext cx="8458200" cy="1981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Times New Roman" charset="0"/>
              </a:rPr>
              <a:t>Current medications: Prozac, Adderall, Xanax, Sonata, Tri-</a:t>
            </a:r>
            <a:r>
              <a:rPr lang="en-US" sz="2400" dirty="0" err="1" smtClean="0">
                <a:latin typeface="Arial" charset="0"/>
                <a:cs typeface="Times New Roman" charset="0"/>
              </a:rPr>
              <a:t>Levlen</a:t>
            </a:r>
            <a:r>
              <a:rPr lang="en-US" sz="2400" dirty="0" smtClean="0">
                <a:latin typeface="Arial" charset="0"/>
                <a:cs typeface="Times New Roman" charset="0"/>
              </a:rPr>
              <a:t>, Allegra, </a:t>
            </a:r>
            <a:r>
              <a:rPr lang="en-US" sz="2400" dirty="0" err="1" smtClean="0">
                <a:latin typeface="Arial" charset="0"/>
                <a:cs typeface="Times New Roman" charset="0"/>
              </a:rPr>
              <a:t>Nasonex</a:t>
            </a:r>
            <a:r>
              <a:rPr lang="en-US" sz="2400" dirty="0" smtClean="0">
                <a:latin typeface="Arial" charset="0"/>
                <a:cs typeface="Times New Roman" charset="0"/>
              </a:rPr>
              <a:t>, </a:t>
            </a:r>
            <a:r>
              <a:rPr lang="en-US" sz="2400" dirty="0" err="1" smtClean="0">
                <a:latin typeface="Arial" charset="0"/>
                <a:cs typeface="Times New Roman" charset="0"/>
              </a:rPr>
              <a:t>Flovent</a:t>
            </a:r>
            <a:endParaRPr lang="en-US" sz="2400" dirty="0" smtClean="0">
              <a:latin typeface="Arial" charset="0"/>
              <a:cs typeface="Times New Roman" charset="0"/>
            </a:endParaRPr>
          </a:p>
          <a:p>
            <a:r>
              <a:rPr lang="en-US" sz="2400" dirty="0" smtClean="0">
                <a:latin typeface="Arial" charset="0"/>
                <a:cs typeface="Times New Roman" charset="0"/>
              </a:rPr>
              <a:t>Takes OTC sleep medications and cold and sinus meds as needed</a:t>
            </a:r>
            <a:endParaRPr lang="en-US" sz="2400" dirty="0">
              <a:latin typeface="Arial" charset="0"/>
              <a:cs typeface="Times New Roman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049338" y="1576388"/>
            <a:ext cx="718026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b="1">
              <a:effectLst/>
              <a:latin typeface="GillSans" pitchFamily="34" charset="0"/>
            </a:endParaRP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Medical History continued</a:t>
            </a:r>
          </a:p>
        </p:txBody>
      </p:sp>
      <p:pic>
        <p:nvPicPr>
          <p:cNvPr id="113672" name="Picture 8" descr="C:\Documents and Settings\Phil Richards\My Documents\My Pictures\Scanned Pictures\Treated Patients\Behavioral Science\bipolar depression\bipolar depression panor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z="3600"/>
              <a:t>Personal/Social History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362200"/>
            <a:ext cx="4800600" cy="3124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Times New Roman" charset="0"/>
              </a:rPr>
              <a:t>Lives at home </a:t>
            </a:r>
            <a:r>
              <a:rPr lang="en-US" sz="2800" smtClean="0">
                <a:latin typeface="Arial" charset="0"/>
                <a:cs typeface="Times New Roman" charset="0"/>
              </a:rPr>
              <a:t>with elderly parents</a:t>
            </a:r>
            <a:r>
              <a:rPr lang="en-US" sz="2800" dirty="0" smtClean="0">
                <a:latin typeface="Arial" charset="0"/>
                <a:cs typeface="Times New Roman" charset="0"/>
              </a:rPr>
              <a:t>; clerical worker in a grocery store; concerned that her appearance will affect her ability to keep her job.</a:t>
            </a:r>
            <a:endParaRPr lang="en-US" sz="2800" dirty="0">
              <a:latin typeface="Arial" charset="0"/>
              <a:cs typeface="Times New Roman" charset="0"/>
            </a:endParaRPr>
          </a:p>
        </p:txBody>
      </p:sp>
      <p:pic>
        <p:nvPicPr>
          <p:cNvPr id="114692" name="Picture 4" descr="C:\Documents and Settings\Phil Richards\My Documents\My Pictures\Scanned Pictures\Treated Patients\Behavioral Science\bipolar depression\bipolar depression teet up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3528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3" name="Picture 5" descr="C:\Documents and Settings\Phil Richards\My Documents\My Pictures\Scanned Pictures\Treated Patients\Behavioral Science\bipolar depression\bipolar depression teeth lo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34194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Case 2 “Ginger” “I keep getting cavities, and I hate dentists”</vt:lpstr>
      <vt:lpstr>Chief Complaint</vt:lpstr>
      <vt:lpstr>Present Illness and dental history</vt:lpstr>
      <vt:lpstr>Medical History</vt:lpstr>
      <vt:lpstr>Medical History continued</vt:lpstr>
      <vt:lpstr>Medical History continued</vt:lpstr>
      <vt:lpstr>Personal/Social History</vt:lpstr>
    </vt:vector>
  </TitlesOfParts>
  <Company>University of Michigan Dental Informatics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2 “I keep getting cavities even though I keep going to the dentist”</dc:title>
  <dc:creator>Carol Murdock-Kinch</dc:creator>
  <cp:lastModifiedBy>Carol Murdock-Kinch</cp:lastModifiedBy>
  <cp:revision>4</cp:revision>
  <dcterms:created xsi:type="dcterms:W3CDTF">2012-08-13T19:51:56Z</dcterms:created>
  <dcterms:modified xsi:type="dcterms:W3CDTF">2012-08-20T17:34:20Z</dcterms:modified>
</cp:coreProperties>
</file>