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707" r:id="rId2"/>
    <p:sldId id="256" r:id="rId3"/>
    <p:sldId id="706" r:id="rId4"/>
    <p:sldId id="257" r:id="rId5"/>
    <p:sldId id="258" r:id="rId6"/>
    <p:sldId id="709" r:id="rId7"/>
    <p:sldId id="728" r:id="rId8"/>
    <p:sldId id="731" r:id="rId9"/>
    <p:sldId id="732" r:id="rId10"/>
    <p:sldId id="708" r:id="rId11"/>
    <p:sldId id="260" r:id="rId12"/>
    <p:sldId id="704" r:id="rId13"/>
    <p:sldId id="288" r:id="rId14"/>
    <p:sldId id="287" r:id="rId15"/>
    <p:sldId id="259" r:id="rId16"/>
    <p:sldId id="261" r:id="rId17"/>
    <p:sldId id="262" r:id="rId18"/>
    <p:sldId id="711" r:id="rId19"/>
    <p:sldId id="264" r:id="rId20"/>
    <p:sldId id="265" r:id="rId21"/>
    <p:sldId id="705" r:id="rId22"/>
    <p:sldId id="263" r:id="rId23"/>
    <p:sldId id="267" r:id="rId24"/>
    <p:sldId id="266" r:id="rId25"/>
    <p:sldId id="268" r:id="rId26"/>
    <p:sldId id="712" r:id="rId27"/>
    <p:sldId id="713" r:id="rId28"/>
    <p:sldId id="270" r:id="rId29"/>
    <p:sldId id="271" r:id="rId30"/>
    <p:sldId id="715" r:id="rId31"/>
    <p:sldId id="272" r:id="rId32"/>
    <p:sldId id="716" r:id="rId33"/>
    <p:sldId id="724" r:id="rId34"/>
    <p:sldId id="725" r:id="rId35"/>
    <p:sldId id="726" r:id="rId36"/>
    <p:sldId id="717" r:id="rId37"/>
    <p:sldId id="723" r:id="rId38"/>
    <p:sldId id="727" r:id="rId39"/>
    <p:sldId id="274" r:id="rId40"/>
    <p:sldId id="284" r:id="rId41"/>
    <p:sldId id="275" r:id="rId42"/>
    <p:sldId id="276" r:id="rId43"/>
    <p:sldId id="729" r:id="rId44"/>
    <p:sldId id="279" r:id="rId45"/>
    <p:sldId id="280" r:id="rId46"/>
    <p:sldId id="281" r:id="rId47"/>
    <p:sldId id="278" r:id="rId48"/>
    <p:sldId id="283" r:id="rId49"/>
    <p:sldId id="730" r:id="rId50"/>
    <p:sldId id="285" r:id="rId51"/>
    <p:sldId id="28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899B4-E9B9-7643-A49E-F1D655FDE9C8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9426-EECC-0749-952C-597D20CF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191c18c0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191c18c0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15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D521-C5CC-44EE-7DEF-5ADFA512A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FAF09-7038-A757-1DF5-5BA3F9513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398D-9FDB-EB8C-D07E-D81223B6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C4EC-66C2-9E48-B714-3C24AE77242E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CB1E-637A-1E2C-77DB-3AD4866B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3ED6-959A-7E31-3077-36503DDE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39D6-1D1D-E743-9191-7A35C481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8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2348-4D75-5D7A-0DE1-5DF84733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04AE7-76C5-6CFE-B8B2-56CB0BC4B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7416-26EE-F287-CAEB-7203AF50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C4EC-66C2-9E48-B714-3C24AE77242E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1C49-F8A7-530D-2B95-9E02F71C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A6D73-9857-87DF-FD56-69E7F653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39D6-1D1D-E743-9191-7A35C481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2AB14-3134-5FD4-BE81-2AD2A17A0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0568A-A93B-85E3-88F6-E1DED1B9C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12CB-32C7-5984-9976-155FBBA2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C4EC-66C2-9E48-B714-3C24AE77242E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B169-4927-143F-784F-94ADB099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98D1-7C34-6C6C-23B5-27F4BAD4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39D6-1D1D-E743-9191-7A35C481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9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Shape 23">
            <a:extLst>
              <a:ext uri="{FF2B5EF4-FFF2-40B4-BE49-F238E27FC236}">
                <a16:creationId xmlns:a16="http://schemas.microsoft.com/office/drawing/2014/main" id="{2B7F3463-D716-6948-6DE3-FC3EFFA79CC7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11319934" y="6242051"/>
            <a:ext cx="732367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fld id="{58C832B7-5009-144D-BF63-939A9948E5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85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0A1-001B-C48F-AE43-59EA65DE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FD42-55DE-B7E3-04BC-504C8F64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53D45-D3EA-43AB-A547-46B713D4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C4EC-66C2-9E48-B714-3C24AE77242E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C94C-EB9E-46AC-5CFA-BD332531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849E0-D6B4-3666-534C-36AEA75B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39D6-1D1D-E743-9191-7A35C481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9AEF-E599-F716-3B58-A2FB757C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94745-3A19-0A53-0C98-AA6EE240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FA79-2AF6-F0E4-4894-2957FC89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C4EC-66C2-9E48-B714-3C24AE77242E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D177-0382-0861-E004-5A7F323B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E449-7079-95BB-C084-609A7202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39D6-1D1D-E743-9191-7A35C481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2AEC-FF0F-84CE-8774-75834E9A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D8D8-D15A-88B3-C016-FD0833645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16560-5090-F2A3-3D20-77B0C44F5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06B4F-8651-FBCF-12F7-41B0A659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C4EC-66C2-9E48-B714-3C24AE77242E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1F213-8D75-BFC9-8E9E-3190C11B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6838E-A40D-CEEF-8EAB-C92D8E04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39D6-1D1D-E743-9191-7A35C481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521B-1D7E-8809-5770-2AE540C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1996-F907-ACE8-9C66-EA0901ADB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633A4-C42E-CFBE-67A1-06A37498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C95D1-CBA3-94D5-7A20-B29E506A4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AD716-CF06-B45D-2CF0-363CDBD7C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855F5-ADF2-B5CB-6351-F761DD82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C4EC-66C2-9E48-B714-3C24AE77242E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F9A5A-9429-BC16-24CD-36EA7999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2D1C8-94BD-58E7-54B2-A5D801B3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39D6-1D1D-E743-9191-7A35C481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9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68C9-7131-9D7A-1E3B-D9298EC4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BA846-D69F-D3F0-8B28-1505065B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C4EC-66C2-9E48-B714-3C24AE77242E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00817-A096-2084-3F4C-1A5248C8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83A9C-E73E-E854-36A5-7263AA5F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39D6-1D1D-E743-9191-7A35C481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3F004-60C1-F885-C0D0-4565D25D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C4EC-66C2-9E48-B714-3C24AE77242E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C2126-46D3-AB33-B382-B8699889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5F5FA-370C-1F07-B45A-6346608F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39D6-1D1D-E743-9191-7A35C481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3A6C-D6D2-3E38-E87F-ECEBDDE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79C-6C18-FB48-4B7D-3328530B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AAE3-F8AD-A714-73FB-4B81E09D5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64F73-F4C9-5D93-028C-DBE0587C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C4EC-66C2-9E48-B714-3C24AE77242E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F03DB-DF7E-ADE8-44BA-F1F96499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29E4E-D3E6-602A-1213-044BA494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39D6-1D1D-E743-9191-7A35C481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93FC-B7C5-9514-1457-F419C9FD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C669-80A1-12BF-9903-550243D6E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9EC96-DA8C-CA36-8B44-4BD4A8B00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FD0DA-5767-A676-F946-5C729F5E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C4EC-66C2-9E48-B714-3C24AE77242E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813F7-3CD0-9C40-5BBD-AAC43FBD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7632-A198-9B68-FAB5-7492CFE9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39D6-1D1D-E743-9191-7A35C481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071B2-753B-79D9-4337-B54E9F40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1D0AA-035C-B691-D68C-F5122A957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0ACD-30F2-CFCC-EB47-627944B7F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3C4EC-66C2-9E48-B714-3C24AE77242E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15C9-CD99-1A83-23E9-33E26414D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CE5A-780B-6BE9-3FE8-A2D1F16EF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139D6-1D1D-E743-9191-7A35C481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renlab.org/2016/12/14/coverage-varia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389/fmicb.2024.1328083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337B-00FE-CDD5-4C66-E169C18E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outline for today.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9CCF-F638-E39F-53E2-01B8E902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Morning lecture/lab:</a:t>
            </a:r>
          </a:p>
          <a:p>
            <a:r>
              <a:rPr lang="en-US" dirty="0"/>
              <a:t>Introduction to shotgun metagenomics: The top 10 reasons why shotgun metagenomics is awesome!! - Titus</a:t>
            </a:r>
          </a:p>
          <a:p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; and Dude, what’s in my metagenome? (part </a:t>
            </a:r>
            <a:r>
              <a:rPr lang="en-US" dirty="0" err="1"/>
              <a:t>i</a:t>
            </a:r>
            <a:r>
              <a:rPr lang="en-US" dirty="0"/>
              <a:t>) – Titus</a:t>
            </a:r>
          </a:p>
          <a:p>
            <a:pPr marL="0" indent="0">
              <a:buNone/>
            </a:pPr>
            <a:r>
              <a:rPr lang="en-US" dirty="0"/>
              <a:t>Afternoon lecture/lab:</a:t>
            </a:r>
          </a:p>
          <a:p>
            <a:r>
              <a:rPr lang="en-US" dirty="0"/>
              <a:t>Detecting and accounting for sample contamination – Ben</a:t>
            </a:r>
          </a:p>
          <a:p>
            <a:pPr lvl="1"/>
            <a:r>
              <a:rPr lang="en-US" i="1" dirty="0"/>
              <a:t>mostly </a:t>
            </a:r>
            <a:r>
              <a:rPr lang="en-US" dirty="0"/>
              <a:t>16S-focused</a:t>
            </a:r>
          </a:p>
          <a:p>
            <a:pPr marL="0" indent="0">
              <a:buNone/>
            </a:pPr>
            <a:r>
              <a:rPr lang="en-US" dirty="0"/>
              <a:t>Evening open lab:</a:t>
            </a:r>
          </a:p>
          <a:p>
            <a:r>
              <a:rPr lang="en-US" dirty="0"/>
              <a:t>Working through tutorials – R, 16S, low-level shotgun data analysis. (Ben, Titus, Maria et al.)</a:t>
            </a:r>
          </a:p>
          <a:p>
            <a:pPr marL="0" indent="0">
              <a:buNone/>
            </a:pPr>
            <a:r>
              <a:rPr lang="en-US" dirty="0"/>
              <a:t>Evening social:</a:t>
            </a:r>
          </a:p>
          <a:p>
            <a:r>
              <a:rPr lang="en-US" dirty="0"/>
              <a:t>Maybe a social game (werewolf)? ~8pm?</a:t>
            </a:r>
          </a:p>
        </p:txBody>
      </p:sp>
    </p:spTree>
    <p:extLst>
      <p:ext uri="{BB962C8B-B14F-4D97-AF65-F5344CB8AC3E}">
        <p14:creationId xmlns:p14="http://schemas.microsoft.com/office/powerpoint/2010/main" val="64784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5A3-5EF7-8D27-49DF-1C2053B8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deeply should I sequence??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FEC2-2899-2759-F294-EC6F8DE6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measure</a:t>
            </a:r>
            <a:r>
              <a:rPr lang="en-US" dirty="0"/>
              <a:t> is “bp generated”. But:</a:t>
            </a:r>
          </a:p>
          <a:p>
            <a:r>
              <a:rPr lang="en-US" dirty="0"/>
              <a:t>There is no straightforward empirical answer:</a:t>
            </a:r>
          </a:p>
          <a:p>
            <a:pPr lvl="1"/>
            <a:r>
              <a:rPr lang="en-US" dirty="0"/>
              <a:t>Unknown contents (including things that 16S can’t detect).</a:t>
            </a:r>
          </a:p>
          <a:p>
            <a:pPr lvl="1"/>
            <a:r>
              <a:rPr lang="en-US" dirty="0"/>
              <a:t>Sample and sequencing variability.</a:t>
            </a:r>
          </a:p>
          <a:p>
            <a:pPr lvl="1"/>
            <a:r>
              <a:rPr lang="en-US" dirty="0"/>
              <a:t>Strain level heterogeneity.</a:t>
            </a:r>
          </a:p>
          <a:p>
            <a:r>
              <a:rPr lang="en-US" dirty="0"/>
              <a:t>The best practical answer is:</a:t>
            </a:r>
          </a:p>
          <a:p>
            <a:pPr lvl="1"/>
            <a:r>
              <a:rPr lang="en-US" dirty="0"/>
              <a:t>Target 2x what other people have used when working on similar samples.</a:t>
            </a:r>
          </a:p>
          <a:p>
            <a:pPr lvl="1"/>
            <a:r>
              <a:rPr lang="en-US" dirty="0"/>
              <a:t>Mix and match approaches and technology, e.g.</a:t>
            </a:r>
          </a:p>
          <a:p>
            <a:pPr lvl="2"/>
            <a:r>
              <a:rPr lang="en-US" dirty="0"/>
              <a:t>16S for </a:t>
            </a:r>
            <a:r>
              <a:rPr lang="en-US" i="1" dirty="0"/>
              <a:t>many </a:t>
            </a:r>
            <a:r>
              <a:rPr lang="en-US" dirty="0"/>
              <a:t>samples, shotgun metagenomics for a few samples to provide references.</a:t>
            </a:r>
          </a:p>
          <a:p>
            <a:pPr lvl="2"/>
            <a:r>
              <a:rPr lang="en-US" dirty="0"/>
              <a:t>Short reads for sample characterization, long reads for genome recovery.</a:t>
            </a:r>
          </a:p>
          <a:p>
            <a:r>
              <a:rPr lang="en-US" dirty="0"/>
              <a:t>I might suggest an 80/20 perspective: focus 80% of your effort on addressing your core questions, and 20% on cool new stuff.</a:t>
            </a:r>
          </a:p>
          <a:p>
            <a:r>
              <a:rPr lang="en-US" dirty="0"/>
              <a:t>Remember that </a:t>
            </a:r>
            <a:r>
              <a:rPr lang="en-US" i="1" dirty="0"/>
              <a:t>generating</a:t>
            </a:r>
            <a:r>
              <a:rPr lang="en-US" dirty="0"/>
              <a:t> data is just the beginning: you also need to be able to analyze it and reach robust conclusions…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1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4C8E-9080-872E-188E-D7CD17AA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Classifying genomes and metagenome content has become relatively straightforward and accurate.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E62B-DD98-8FEE-2BD3-3CF82E51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few big changes in recent years:</a:t>
            </a:r>
          </a:p>
          <a:p>
            <a:r>
              <a:rPr lang="en-US" dirty="0"/>
              <a:t>The GTDB taxonomy (for bacteria and archaea) is great!</a:t>
            </a:r>
          </a:p>
          <a:p>
            <a:pPr lvl="1"/>
            <a:r>
              <a:rPr lang="en-US" dirty="0"/>
              <a:t>Species-level classifications are based on genome sequence, unlike NCBI; this makes it possible for sequence-based analysis tools to perform well.</a:t>
            </a:r>
          </a:p>
          <a:p>
            <a:pPr lvl="1"/>
            <a:r>
              <a:rPr lang="en-US" dirty="0"/>
              <a:t>Higher-level (class, order, etc.) classifications are based on ribosomal proteins, and tools to do that well are also readily available and becoming faster (GTDB-Tk, </a:t>
            </a:r>
            <a:r>
              <a:rPr lang="en-US" dirty="0" err="1"/>
              <a:t>SingleM</a:t>
            </a:r>
            <a:r>
              <a:rPr lang="en-US" dirty="0"/>
              <a:t>, </a:t>
            </a:r>
            <a:r>
              <a:rPr lang="en-US" dirty="0" err="1"/>
              <a:t>FastAAI</a:t>
            </a:r>
            <a:r>
              <a:rPr lang="en-US" dirty="0"/>
              <a:t>).</a:t>
            </a:r>
          </a:p>
          <a:p>
            <a:r>
              <a:rPr lang="en-US" dirty="0"/>
              <a:t>Large numbers of genomes are increasingly available (~3m) which makes it possible to do ~perfect species level classification.</a:t>
            </a:r>
          </a:p>
          <a:p>
            <a:r>
              <a:rPr lang="en-US" dirty="0"/>
              <a:t>Metagenomic classification works increasingly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5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"/>
          <p:cNvGrpSpPr/>
          <p:nvPr/>
        </p:nvGrpSpPr>
        <p:grpSpPr>
          <a:xfrm>
            <a:off x="1839356" y="2035873"/>
            <a:ext cx="8532977" cy="3250070"/>
            <a:chOff x="0" y="-6103"/>
            <a:chExt cx="22754604" cy="8666852"/>
          </a:xfrm>
        </p:grpSpPr>
        <p:pic>
          <p:nvPicPr>
            <p:cNvPr id="148" name="Figure10-Illumina-Species-Precision-Recall-F1.pdf" descr="Figure10-Illumina-Species-Precision-Recall-F1.pdf"/>
            <p:cNvPicPr>
              <a:picLocks noChangeAspect="1"/>
            </p:cNvPicPr>
            <p:nvPr/>
          </p:nvPicPr>
          <p:blipFill>
            <a:blip r:embed="rId2"/>
            <a:srcRect t="9271" r="69968"/>
            <a:stretch>
              <a:fillRect/>
            </a:stretch>
          </p:blipFill>
          <p:spPr>
            <a:xfrm>
              <a:off x="0" y="992889"/>
              <a:ext cx="6952463" cy="72657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" name="FigureS2-Species-Precision-Recall-F1-HiFi.pdf" descr="FigureS2-Species-Precision-Recall-F1-HiFi.pdf"/>
            <p:cNvPicPr>
              <a:picLocks noChangeAspect="1"/>
            </p:cNvPicPr>
            <p:nvPr/>
          </p:nvPicPr>
          <p:blipFill>
            <a:blip r:embed="rId3"/>
            <a:srcRect l="1681" t="12619" r="57695"/>
            <a:stretch>
              <a:fillRect/>
            </a:stretch>
          </p:blipFill>
          <p:spPr>
            <a:xfrm>
              <a:off x="7953782" y="916029"/>
              <a:ext cx="6737900" cy="7715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FigureS3-Species-Precision-Recall-F1-ONT.pdf" descr="FigureS3-Species-Precision-Recall-F1-ONT.pdf"/>
            <p:cNvPicPr>
              <a:picLocks noChangeAspect="1"/>
            </p:cNvPicPr>
            <p:nvPr/>
          </p:nvPicPr>
          <p:blipFill>
            <a:blip r:embed="rId4"/>
            <a:srcRect l="2013" t="12875" r="57451"/>
            <a:stretch>
              <a:fillRect/>
            </a:stretch>
          </p:blipFill>
          <p:spPr>
            <a:xfrm>
              <a:off x="15964495" y="951089"/>
              <a:ext cx="6737613" cy="7709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Illumina"/>
            <p:cNvSpPr txBox="1"/>
            <p:nvPr/>
          </p:nvSpPr>
          <p:spPr>
            <a:xfrm>
              <a:off x="2945560" y="-6103"/>
              <a:ext cx="2009096" cy="73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9050" tIns="19050" rIns="19050" bIns="19050" numCol="1" anchor="ctr">
              <a:spAutoFit/>
            </a:bodyPr>
            <a:lstStyle>
              <a:lvl1pPr>
                <a:defRPr sz="4100"/>
              </a:lvl1pPr>
            </a:lstStyle>
            <a:p>
              <a:r>
                <a:rPr sz="1538"/>
                <a:t>Illumina</a:t>
              </a:r>
            </a:p>
          </p:txBody>
        </p:sp>
        <p:sp>
          <p:nvSpPr>
            <p:cNvPr id="152" name="PacBio HiFi"/>
            <p:cNvSpPr txBox="1"/>
            <p:nvPr/>
          </p:nvSpPr>
          <p:spPr>
            <a:xfrm>
              <a:off x="9930031" y="-6103"/>
              <a:ext cx="2671501" cy="73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9050" tIns="19050" rIns="19050" bIns="19050" numCol="1" anchor="ctr">
              <a:spAutoFit/>
            </a:bodyPr>
            <a:lstStyle>
              <a:lvl1pPr>
                <a:defRPr sz="4100"/>
              </a:lvl1pPr>
            </a:lstStyle>
            <a:p>
              <a:r>
                <a:rPr sz="1538" dirty="0"/>
                <a:t>PacBio HiFi</a:t>
              </a:r>
            </a:p>
          </p:txBody>
        </p:sp>
        <p:sp>
          <p:nvSpPr>
            <p:cNvPr id="153" name="Oxford Nanopore (R10.3, Q20)"/>
            <p:cNvSpPr txBox="1"/>
            <p:nvPr/>
          </p:nvSpPr>
          <p:spPr>
            <a:xfrm>
              <a:off x="15615898" y="-6103"/>
              <a:ext cx="7138706" cy="73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9050" tIns="19050" rIns="19050" bIns="19050" numCol="1" anchor="ctr">
              <a:spAutoFit/>
            </a:bodyPr>
            <a:lstStyle>
              <a:lvl1pPr>
                <a:defRPr sz="4100"/>
              </a:lvl1pPr>
            </a:lstStyle>
            <a:p>
              <a:r>
                <a:rPr sz="1538" dirty="0"/>
                <a:t>Oxford Nanopore (R10.3, Q20)</a:t>
              </a:r>
            </a:p>
          </p:txBody>
        </p:sp>
      </p:grpSp>
      <p:sp>
        <p:nvSpPr>
          <p:cNvPr id="155" name="Species-level taxonomic assignment"/>
          <p:cNvSpPr txBox="1">
            <a:spLocks noGrp="1"/>
          </p:cNvSpPr>
          <p:nvPr>
            <p:ph type="title" idx="4294967295"/>
          </p:nvPr>
        </p:nvSpPr>
        <p:spPr>
          <a:xfrm>
            <a:off x="2152650" y="1006387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defTabSz="709930">
              <a:defRPr sz="9632"/>
            </a:lvl1pPr>
          </a:lstStyle>
          <a:p>
            <a:r>
              <a:rPr lang="en-US" sz="2700" dirty="0"/>
              <a:t>There are sensitive and specific options for taxonomic classification of metagenomes.</a:t>
            </a:r>
            <a:endParaRPr sz="2700" dirty="0"/>
          </a:p>
        </p:txBody>
      </p:sp>
      <p:pic>
        <p:nvPicPr>
          <p:cNvPr id="156" name="FigureS2-Species-Precision-Recall-F1-HiFi.pdf" descr="FigureS2-Species-Precision-Recall-F1-HiFi.pdf"/>
          <p:cNvPicPr>
            <a:picLocks noChangeAspect="1"/>
          </p:cNvPicPr>
          <p:nvPr/>
        </p:nvPicPr>
        <p:blipFill>
          <a:blip r:embed="rId3"/>
          <a:srcRect l="43235" t="22950" r="42123" b="62262"/>
          <a:stretch>
            <a:fillRect/>
          </a:stretch>
        </p:blipFill>
        <p:spPr>
          <a:xfrm>
            <a:off x="3874238" y="5081632"/>
            <a:ext cx="1123304" cy="603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FigureS2-Species-Precision-Recall-F1-HiFi.pdf" descr="FigureS2-Species-Precision-Recall-F1-HiFi.pdf"/>
          <p:cNvPicPr>
            <a:picLocks noChangeAspect="1"/>
          </p:cNvPicPr>
          <p:nvPr/>
        </p:nvPicPr>
        <p:blipFill>
          <a:blip r:embed="rId3"/>
          <a:srcRect l="43491" t="51488" r="41987" b="33886"/>
          <a:stretch>
            <a:fillRect/>
          </a:stretch>
        </p:blipFill>
        <p:spPr>
          <a:xfrm>
            <a:off x="6149664" y="5084908"/>
            <a:ext cx="1114095" cy="5973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FigureS2-Species-Precision-Recall-F1-HiFi.pdf" descr="FigureS2-Species-Precision-Recall-F1-HiFi.pdf"/>
          <p:cNvPicPr>
            <a:picLocks noChangeAspect="1"/>
          </p:cNvPicPr>
          <p:nvPr/>
        </p:nvPicPr>
        <p:blipFill>
          <a:blip r:embed="rId3"/>
          <a:srcRect l="43585" t="65673" r="41893" b="26434"/>
          <a:stretch>
            <a:fillRect/>
          </a:stretch>
        </p:blipFill>
        <p:spPr>
          <a:xfrm>
            <a:off x="7594590" y="5222423"/>
            <a:ext cx="1114095" cy="322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FigureS2-Species-Precision-Recall-F1-HiFi.pdf" descr="FigureS2-Species-Precision-Recall-F1-HiFi.pdf"/>
          <p:cNvPicPr>
            <a:picLocks noChangeAspect="1"/>
          </p:cNvPicPr>
          <p:nvPr/>
        </p:nvPicPr>
        <p:blipFill>
          <a:blip r:embed="rId3"/>
          <a:srcRect l="43235" t="37551" r="42123" b="47974"/>
          <a:stretch>
            <a:fillRect/>
          </a:stretch>
        </p:blipFill>
        <p:spPr>
          <a:xfrm>
            <a:off x="5044048" y="5088031"/>
            <a:ext cx="1123304" cy="59118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9E5D3D-7173-7770-9BDC-C9BB9A8C48F8}"/>
              </a:ext>
            </a:extLst>
          </p:cNvPr>
          <p:cNvSpPr txBox="1"/>
          <p:nvPr/>
        </p:nvSpPr>
        <p:spPr>
          <a:xfrm>
            <a:off x="7588354" y="603665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Portik</a:t>
            </a:r>
            <a:r>
              <a:rPr lang="en-US" dirty="0"/>
              <a:t> et al., 2022</a:t>
            </a:r>
          </a:p>
        </p:txBody>
      </p:sp>
    </p:spTree>
    <p:extLst>
      <p:ext uri="{BB962C8B-B14F-4D97-AF65-F5344CB8AC3E}">
        <p14:creationId xmlns:p14="http://schemas.microsoft.com/office/powerpoint/2010/main" val="373596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2353-8E06-3661-E219-880DF168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landscape of metagenome classification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B3CE2-F179-61A8-BEF5-17EACAA3E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100" y="1899444"/>
            <a:ext cx="8051800" cy="4203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5A0B2E-5AB1-C0E5-7842-76C170BFD669}"/>
              </a:ext>
            </a:extLst>
          </p:cNvPr>
          <p:cNvSpPr txBox="1"/>
          <p:nvPr/>
        </p:nvSpPr>
        <p:spPr>
          <a:xfrm>
            <a:off x="7629525" y="6429375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doi</a:t>
            </a:r>
            <a:r>
              <a:rPr lang="en-US" dirty="0"/>
              <a:t>: 10.1101/2024.01.30.578060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6180C-984B-E8C7-3873-E0FD9B1007A3}"/>
              </a:ext>
            </a:extLst>
          </p:cNvPr>
          <p:cNvSpPr txBox="1"/>
          <p:nvPr/>
        </p:nvSpPr>
        <p:spPr>
          <a:xfrm>
            <a:off x="542925" y="6429375"/>
            <a:ext cx="377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(Sandpiper &amp; </a:t>
            </a:r>
            <a:r>
              <a:rPr lang="en-US" dirty="0" err="1"/>
              <a:t>singleM</a:t>
            </a:r>
            <a:r>
              <a:rPr lang="en-US" dirty="0"/>
              <a:t> are fantastic!!)</a:t>
            </a:r>
          </a:p>
        </p:txBody>
      </p:sp>
    </p:spTree>
    <p:extLst>
      <p:ext uri="{BB962C8B-B14F-4D97-AF65-F5344CB8AC3E}">
        <p14:creationId xmlns:p14="http://schemas.microsoft.com/office/powerpoint/2010/main" val="313842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5B48-2145-F0B1-5CE9-9BB44167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frontiers in taxonomy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DB01-40C4-91D6-B7ED-FAE40714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better characterization of genomes relevant to environmental samples! (But this will come.)</a:t>
            </a:r>
          </a:p>
          <a:p>
            <a:r>
              <a:rPr lang="en-US" dirty="0"/>
              <a:t>GTDB only covers bacteria and archaea…</a:t>
            </a:r>
          </a:p>
          <a:p>
            <a:pPr lvl="1"/>
            <a:r>
              <a:rPr lang="en-US" dirty="0"/>
              <a:t>Viral taxonomy is really hard, because viruses are incredibly variable; this area is undergoing rapid development!</a:t>
            </a:r>
          </a:p>
          <a:p>
            <a:pPr lvl="1"/>
            <a:r>
              <a:rPr lang="en-US" dirty="0"/>
              <a:t>Eukaryotic taxonomy needs development as well. (I know very little about the challenges here.)</a:t>
            </a:r>
          </a:p>
          <a:p>
            <a:r>
              <a:rPr lang="en-US" dirty="0"/>
              <a:t>Strain level classification is important, challenging and (potentially) non-sensical due to genome mixing.</a:t>
            </a:r>
          </a:p>
        </p:txBody>
      </p:sp>
    </p:spTree>
    <p:extLst>
      <p:ext uri="{BB962C8B-B14F-4D97-AF65-F5344CB8AC3E}">
        <p14:creationId xmlns:p14="http://schemas.microsoft.com/office/powerpoint/2010/main" val="97251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EE0F-197D-DA97-F361-66B09A8F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Sequencing technology is improving fast!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2234-1CCE-B66E-C2D5-CB9AD488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Ben covered this really well, but PacBio HiFi gives you basically “perfect” genomes, and sequencing costs are dropping.</a:t>
            </a:r>
          </a:p>
          <a:p>
            <a:r>
              <a:rPr lang="en-US" dirty="0"/>
              <a:t>If you can use short-read sequencing (e.g. for taxonomic and functional profiling), then life is pretty good, I think.</a:t>
            </a:r>
          </a:p>
          <a:p>
            <a:r>
              <a:rPr lang="en-US" dirty="0"/>
              <a:t>But, remaining challenges combine synergistically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The cost of HiFi is high.</a:t>
            </a:r>
          </a:p>
          <a:p>
            <a:pPr lvl="1"/>
            <a:r>
              <a:rPr lang="en-US" dirty="0"/>
              <a:t>Sample concentration required is unreachable for some samples.</a:t>
            </a:r>
          </a:p>
          <a:p>
            <a:pPr lvl="1"/>
            <a:r>
              <a:rPr lang="en-US" dirty="0"/>
              <a:t>Metagenomic complexity (diversity &amp; richness) for some samples (soil, sediment, maybe water) is hundreds to thousands of times higher than (e.g.) gut.</a:t>
            </a:r>
          </a:p>
          <a:p>
            <a:r>
              <a:rPr lang="en-US" dirty="0"/>
              <a:t>Multiple strains challenge even long-read assembly.</a:t>
            </a:r>
          </a:p>
          <a:p>
            <a:pPr lvl="1"/>
            <a:r>
              <a:rPr lang="en-US" dirty="0"/>
              <a:t>See Feng &amp; Li, 2024, </a:t>
            </a:r>
            <a:r>
              <a:rPr lang="en-US" dirty="0" err="1"/>
              <a:t>doi</a:t>
            </a:r>
            <a:r>
              <a:rPr lang="en-US" dirty="0"/>
              <a:t>: 10.1186/s13059-024-03234-6</a:t>
            </a:r>
          </a:p>
          <a:p>
            <a:pPr lvl="1"/>
            <a:r>
              <a:rPr lang="en-US" dirty="0"/>
              <a:t>Will be discussed on Monday by Todd et al.</a:t>
            </a:r>
          </a:p>
        </p:txBody>
      </p:sp>
    </p:spTree>
    <p:extLst>
      <p:ext uri="{BB962C8B-B14F-4D97-AF65-F5344CB8AC3E}">
        <p14:creationId xmlns:p14="http://schemas.microsoft.com/office/powerpoint/2010/main" val="31193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5240-537C-7655-985B-752CF486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Bioinformatics technology is improving quickly!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BAF0-F12B-8FEF-F426-6E5A79C8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a profusion of tools to do your initial data analyses, whatever they may be!</a:t>
            </a:r>
          </a:p>
          <a:p>
            <a:r>
              <a:rPr lang="en-US" dirty="0" err="1"/>
              <a:t>Conda</a:t>
            </a:r>
            <a:r>
              <a:rPr lang="en-US" dirty="0"/>
              <a:t> has made it straightforward to install most command-line tools.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That having been said,</a:t>
            </a:r>
          </a:p>
          <a:p>
            <a:r>
              <a:rPr lang="en-US" dirty="0"/>
              <a:t>Sorting out which programs to use is definitely a challenge 😭.</a:t>
            </a:r>
          </a:p>
          <a:p>
            <a:r>
              <a:rPr lang="en-US" dirty="0"/>
              <a:t>My recommendation is to start your journey with a tool that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Has worked for someone else, preferably in similar circumstances.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Executes to completion.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Gives you useful output.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Has decent documentation.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4600-1611-99F4-D994-FD863181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Metagenomics is differently biased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397F-D667-AD46-99FA-06ED9670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Targeted approaches (typically based on PCR or array capture) typically rely on </a:t>
            </a:r>
            <a:r>
              <a:rPr lang="en-US" dirty="0" err="1"/>
              <a:t>ultraconserved</a:t>
            </a:r>
            <a:r>
              <a:rPr lang="en-US" dirty="0"/>
              <a:t> regions.</a:t>
            </a:r>
          </a:p>
          <a:p>
            <a:r>
              <a:rPr lang="en-US" dirty="0"/>
              <a:t>This privileges what is </a:t>
            </a:r>
            <a:r>
              <a:rPr lang="en-US" i="1" dirty="0"/>
              <a:t>already known.</a:t>
            </a:r>
          </a:p>
          <a:p>
            <a:r>
              <a:rPr lang="en-US" dirty="0"/>
              <a:t>In particular, “primer bias” can lead to emphasizing measurement of what we already know pretty well.</a:t>
            </a:r>
          </a:p>
          <a:p>
            <a:r>
              <a:rPr lang="en-US" dirty="0"/>
              <a:t>16S also falls afoul of copy number variability: the number of (identical) 16S regions in a bacterial genome can vary ~10 fold within a species.</a:t>
            </a:r>
          </a:p>
          <a:p>
            <a:r>
              <a:rPr lang="en-US" dirty="0"/>
              <a:t>Shotgun metagenomics is not </a:t>
            </a:r>
            <a:r>
              <a:rPr lang="en-US" i="1" dirty="0"/>
              <a:t>unbiased </a:t>
            </a:r>
            <a:r>
              <a:rPr lang="en-US" dirty="0"/>
              <a:t>by any means, but has a </a:t>
            </a:r>
            <a:r>
              <a:rPr lang="en-US" i="1" dirty="0"/>
              <a:t>different </a:t>
            </a:r>
            <a:r>
              <a:rPr lang="en-US" dirty="0"/>
              <a:t>bias - typically related to GC content in DNA, as well as other details of the sample processing specific to shotgun sequencing.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D4E2-E511-2D40-0F58-E8A9CC06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reading!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F507-2BC8-35CD-AA5F-5D78AB7C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Wavy coverage patterns in mapping results – A. Murat </a:t>
            </a:r>
            <a:r>
              <a:rPr lang="en-US" dirty="0" err="1"/>
              <a:t>Eren</a:t>
            </a:r>
            <a:r>
              <a:rPr lang="en-US" dirty="0"/>
              <a:t> (</a:t>
            </a:r>
            <a:r>
              <a:rPr lang="en-US" dirty="0" err="1"/>
              <a:t>Meren</a:t>
            </a:r>
            <a:r>
              <a:rPr lang="en-US" dirty="0"/>
              <a:t>).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Consistent and correctable bias in metagenomic sequencing experiments, McLaren, Willis, and Callahan, 2019.</a:t>
            </a:r>
          </a:p>
          <a:p>
            <a:pPr>
              <a:buFontTx/>
              <a:buChar char="-"/>
            </a:pPr>
            <a:r>
              <a:rPr lang="en-US" dirty="0" err="1"/>
              <a:t>tl;dr</a:t>
            </a:r>
            <a:r>
              <a:rPr lang="en-US" dirty="0"/>
              <a:t> a really nice summary of sources of bias in metagenomic experiments.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Nitrogen-fixing populations of Planctomycetes and Proteobacteria are abundant in surface ocean metagenomes, Delmont et al., 2018.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tl;dr</a:t>
            </a:r>
            <a:r>
              <a:rPr lang="en-US" dirty="0"/>
              <a:t> amplicon-based strategies of measurement systematically underestimated the abundance of diazotrophic heterotrophs in the ocean for decades.</a:t>
            </a:r>
          </a:p>
        </p:txBody>
      </p:sp>
    </p:spTree>
    <p:extLst>
      <p:ext uri="{BB962C8B-B14F-4D97-AF65-F5344CB8AC3E}">
        <p14:creationId xmlns:p14="http://schemas.microsoft.com/office/powerpoint/2010/main" val="75864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A506-367A-1587-CECE-ECAE62B0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900"/>
            <a:ext cx="572135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6. You can recover (dramatically) new genomes from metagenomes!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9187-99AC-152A-FCB2-8D1F78E8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063"/>
            <a:ext cx="4233863" cy="33908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Metagenome-assembled genomics (and other related methods) have been pulling an increasing number of Very Different bacterial, archaeal, viral, and even eukaryotic genomes from metagenome samples.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(Methods will be discussed on Monday!)</a:t>
            </a:r>
          </a:p>
        </p:txBody>
      </p:sp>
      <p:pic>
        <p:nvPicPr>
          <p:cNvPr id="7170" name="Picture 2" descr="Figure 1">
            <a:extLst>
              <a:ext uri="{FF2B5EF4-FFF2-40B4-BE49-F238E27FC236}">
                <a16:creationId xmlns:a16="http://schemas.microsoft.com/office/drawing/2014/main" id="{DAECE917-A010-E9A1-9161-7C12F980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77" y="642937"/>
            <a:ext cx="4648597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82CC59-B57F-85CD-2AA6-D4AA5CF02573}"/>
              </a:ext>
            </a:extLst>
          </p:cNvPr>
          <p:cNvSpPr txBox="1"/>
          <p:nvPr/>
        </p:nvSpPr>
        <p:spPr>
          <a:xfrm>
            <a:off x="6822677" y="6372225"/>
            <a:ext cx="515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Hug et al., 2016.  </a:t>
            </a:r>
            <a:r>
              <a:rPr lang="en-US" dirty="0" err="1"/>
              <a:t>doi</a:t>
            </a:r>
            <a:r>
              <a:rPr lang="en-US" dirty="0"/>
              <a:t>: 10.1038/nmicrobiol.2016.48</a:t>
            </a:r>
          </a:p>
        </p:txBody>
      </p:sp>
    </p:spTree>
    <p:extLst>
      <p:ext uri="{BB962C8B-B14F-4D97-AF65-F5344CB8AC3E}">
        <p14:creationId xmlns:p14="http://schemas.microsoft.com/office/powerpoint/2010/main" val="95016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12E2-809A-4EDA-D080-11369CD41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Metagenomics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C4F58-33DA-F144-07F6-13A3FAD58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Titus Brown</a:t>
            </a:r>
          </a:p>
          <a:p>
            <a:r>
              <a:rPr lang="en-US" dirty="0"/>
              <a:t>MBL STAMPS 7/20/24</a:t>
            </a:r>
          </a:p>
        </p:txBody>
      </p:sp>
    </p:spTree>
    <p:extLst>
      <p:ext uri="{BB962C8B-B14F-4D97-AF65-F5344CB8AC3E}">
        <p14:creationId xmlns:p14="http://schemas.microsoft.com/office/powerpoint/2010/main" val="236855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69B6-2BD2-2BB2-DDFA-B0CFEC16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You can reuse metagenome data later in some very useful ways.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1023-89F2-48DC-9195-C91C678B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Publicly available metagenomes remain very useful for a variety of </a:t>
            </a:r>
            <a:r>
              <a:rPr lang="en-US" i="1" dirty="0"/>
              <a:t>new </a:t>
            </a:r>
            <a:r>
              <a:rPr lang="en-US" dirty="0"/>
              <a:t>analyses years after they are published!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81E0E7-7362-FD61-5CC5-1EA81376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084513"/>
            <a:ext cx="4435475" cy="263189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A3DC726-73BB-D547-295F-8A385C48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4" y="3295536"/>
            <a:ext cx="6342063" cy="1654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16B5F-2E94-FC85-CB94-AA885BCA933B}"/>
              </a:ext>
            </a:extLst>
          </p:cNvPr>
          <p:cNvSpPr txBox="1"/>
          <p:nvPr/>
        </p:nvSpPr>
        <p:spPr>
          <a:xfrm>
            <a:off x="1158909" y="5942568"/>
            <a:ext cx="359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10.3389/fmicb.2024.1328083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B5EDAA-AB96-8CFB-2E37-4488803FF515}"/>
              </a:ext>
            </a:extLst>
          </p:cNvPr>
          <p:cNvSpPr txBox="1"/>
          <p:nvPr/>
        </p:nvSpPr>
        <p:spPr>
          <a:xfrm>
            <a:off x="6830407" y="5990241"/>
            <a:ext cx="355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doi</a:t>
            </a:r>
            <a:r>
              <a:rPr lang="en-US" dirty="0"/>
              <a:t>: 10.1038/s41586-021-04332-2</a:t>
            </a:r>
          </a:p>
        </p:txBody>
      </p:sp>
    </p:spTree>
    <p:extLst>
      <p:ext uri="{BB962C8B-B14F-4D97-AF65-F5344CB8AC3E}">
        <p14:creationId xmlns:p14="http://schemas.microsoft.com/office/powerpoint/2010/main" val="18395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DBDA-9605-2BC6-B8C6-3A579E38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(demo: https://</a:t>
            </a:r>
            <a:r>
              <a:rPr lang="en-US" dirty="0" err="1"/>
              <a:t>branchwater.jgi.doe.gov</a:t>
            </a:r>
            <a:r>
              <a:rPr lang="en-US" dirty="0"/>
              <a:t>/)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2FA3-CE03-2091-CAC6-D6FC8B68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08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9CB4-CDCF-D4BF-C335-874BC93E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Metagenomics gets you down to strain level detection, in theory and maybe in practice.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7EE1-534A-EBDB-3F3F-5FBB74E4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16S can resolve genera and some species, but not below.</a:t>
            </a:r>
          </a:p>
          <a:p>
            <a:r>
              <a:rPr lang="en-US" dirty="0"/>
              <a:t>Shotgun metagenomics can sensitively determine presence/absence and abundance of specific </a:t>
            </a:r>
            <a:r>
              <a:rPr lang="en-US" i="1" dirty="0"/>
              <a:t>genomes</a:t>
            </a:r>
            <a:r>
              <a:rPr lang="en-US" dirty="0"/>
              <a:t>, and hence can resolve </a:t>
            </a:r>
            <a:r>
              <a:rPr lang="en-US" i="1" dirty="0"/>
              <a:t>strains</a:t>
            </a:r>
            <a:r>
              <a:rPr lang="en-US" dirty="0"/>
              <a:t>.</a:t>
            </a:r>
          </a:p>
          <a:p>
            <a:r>
              <a:rPr lang="en-US" dirty="0"/>
              <a:t>From a bioinformatics perspective, this is a ~solved problem, I think.</a:t>
            </a:r>
          </a:p>
          <a:p>
            <a:r>
              <a:rPr lang="en-US" dirty="0"/>
              <a:t>Biology disagrees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/>
              <a:t>The genomic content of metagenomes is rarely a perfect match to your reference sequence!</a:t>
            </a:r>
          </a:p>
          <a:p>
            <a:pPr lvl="1"/>
            <a:r>
              <a:rPr lang="en-US" dirty="0"/>
              <a:t>Genomes seem to remix and recombine at the species level.</a:t>
            </a:r>
          </a:p>
          <a:p>
            <a:r>
              <a:rPr lang="en-US" dirty="0"/>
              <a:t>Also: </a:t>
            </a:r>
            <a:r>
              <a:rPr lang="en-US" i="1" dirty="0"/>
              <a:t>recovering</a:t>
            </a:r>
            <a:r>
              <a:rPr lang="en-US" dirty="0"/>
              <a:t> new strain-level genomes from metagenomes is hard.</a:t>
            </a:r>
          </a:p>
          <a:p>
            <a:r>
              <a:rPr lang="en-US" dirty="0"/>
              <a:t>Both Todd and I will discuss all of this more (and maybe disagree!) on Monday.</a:t>
            </a:r>
          </a:p>
        </p:txBody>
      </p:sp>
    </p:spTree>
    <p:extLst>
      <p:ext uri="{BB962C8B-B14F-4D97-AF65-F5344CB8AC3E}">
        <p14:creationId xmlns:p14="http://schemas.microsoft.com/office/powerpoint/2010/main" val="635735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BC0F-3A7D-2C06-C6E5-1F323B73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 It is theoretically and practically possible to do many </a:t>
            </a:r>
            <a:r>
              <a:rPr lang="en-US" i="1" dirty="0"/>
              <a:t>different</a:t>
            </a:r>
            <a:r>
              <a:rPr lang="en-US" dirty="0"/>
              <a:t> things with metagenomic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1287-8161-AAD1-7F95-A266D758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Community diversity/richness.</a:t>
            </a:r>
          </a:p>
          <a:p>
            <a:r>
              <a:rPr lang="en-US" dirty="0"/>
              <a:t>Analysis of known bac/arc/viral/</a:t>
            </a:r>
            <a:r>
              <a:rPr lang="en-US" dirty="0" err="1"/>
              <a:t>euk</a:t>
            </a:r>
            <a:r>
              <a:rPr lang="en-US" dirty="0"/>
              <a:t> presence/absence.</a:t>
            </a:r>
          </a:p>
          <a:p>
            <a:r>
              <a:rPr lang="en-US" dirty="0"/>
              <a:t>Abundance of genomes.</a:t>
            </a:r>
          </a:p>
          <a:p>
            <a:r>
              <a:rPr lang="en-US" dirty="0"/>
              <a:t>Detection of core/accessory elements (</a:t>
            </a:r>
            <a:r>
              <a:rPr lang="en-US" dirty="0" err="1"/>
              <a:t>pangenomics</a:t>
            </a:r>
            <a:r>
              <a:rPr lang="en-US" dirty="0"/>
              <a:t>).</a:t>
            </a:r>
          </a:p>
          <a:p>
            <a:r>
              <a:rPr lang="en-US" dirty="0"/>
              <a:t>Analysis of functional content.</a:t>
            </a:r>
          </a:p>
          <a:p>
            <a:r>
              <a:rPr lang="en-US" dirty="0"/>
              <a:t>Analysis of Antimicrobial Resistance Genes.</a:t>
            </a:r>
          </a:p>
          <a:p>
            <a:r>
              <a:rPr lang="en-US" dirty="0"/>
              <a:t>Discovery of novel proteins and pathways (e.g. biosynthetic gene clusters).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Corollary: Shotgun metagenomics offers many opportunities for bioinformatics “growth” 😅 😭.</a:t>
            </a:r>
          </a:p>
        </p:txBody>
      </p:sp>
    </p:spTree>
    <p:extLst>
      <p:ext uri="{BB962C8B-B14F-4D97-AF65-F5344CB8AC3E}">
        <p14:creationId xmlns:p14="http://schemas.microsoft.com/office/powerpoint/2010/main" val="2554433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1A26-89A8-577C-8946-2000AE76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Shotgun </a:t>
            </a:r>
            <a:r>
              <a:rPr lang="en-US" dirty="0" err="1"/>
              <a:t>metagenomicists</a:t>
            </a:r>
            <a:r>
              <a:rPr lang="en-US" dirty="0"/>
              <a:t> are united by its difficulty!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D1EE-F48A-823A-1776-EBCE0848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Methods developers for metagenomics are (in my experience) mostly just thankful to get a result that is not wildly wrong, and are friendly and helpful (perhaps as a result?)</a:t>
            </a:r>
          </a:p>
          <a:p>
            <a:r>
              <a:rPr lang="en-US" dirty="0"/>
              <a:t>There are a bunch of rich, powerful techniques that we can mix and match to get answers!</a:t>
            </a:r>
          </a:p>
          <a:p>
            <a:pPr lvl="1"/>
            <a:r>
              <a:rPr lang="en-US" dirty="0"/>
              <a:t>Mapping</a:t>
            </a:r>
          </a:p>
          <a:p>
            <a:pPr lvl="1"/>
            <a:r>
              <a:rPr lang="en-US" dirty="0"/>
              <a:t>Assembly, binning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mers</a:t>
            </a:r>
            <a:endParaRPr lang="en-US" dirty="0"/>
          </a:p>
          <a:p>
            <a:r>
              <a:rPr lang="en-US" dirty="0"/>
              <a:t>…but applying them appropriately remains an ongoing challenge.</a:t>
            </a:r>
          </a:p>
          <a:p>
            <a:r>
              <a:rPr lang="en-US" b="1" i="1" dirty="0"/>
              <a:t>Scale</a:t>
            </a:r>
            <a:r>
              <a:rPr lang="en-US" dirty="0"/>
              <a:t> (10s of millions of genomes, millions of samples, extremely large sequence data sets) is an ongoing challenge as well.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6599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0F1E-778C-1827-B1A6-D5B13BB8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Dude, what’s in my metagenome? (part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1475-0013-FA38-7744-FB23879A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275"/>
            <a:ext cx="10515600" cy="3976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based techniques provide </a:t>
            </a:r>
            <a:r>
              <a:rPr lang="en-US" i="1" dirty="0"/>
              <a:t>sensitive</a:t>
            </a:r>
            <a:r>
              <a:rPr lang="en-US" dirty="0"/>
              <a:t> and </a:t>
            </a:r>
            <a:r>
              <a:rPr lang="en-US" i="1" dirty="0"/>
              <a:t>specific </a:t>
            </a:r>
            <a:r>
              <a:rPr lang="en-US" dirty="0"/>
              <a:t>ways to analyze “raw” genome and shotgun metagenome content.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really low-level and granular analyses; today is mostly about building intuition and understanding, not about high-level characterization!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DB6C-2F42-5E15-86CC-64B6909C322D}"/>
              </a:ext>
            </a:extLst>
          </p:cNvPr>
          <p:cNvSpPr txBox="1"/>
          <p:nvPr/>
        </p:nvSpPr>
        <p:spPr>
          <a:xfrm>
            <a:off x="1407318" y="1321356"/>
            <a:ext cx="9151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Interrogating metagenomes through k-</a:t>
            </a:r>
            <a:r>
              <a:rPr lang="en-US" sz="2400" dirty="0" err="1"/>
              <a:t>mers</a:t>
            </a:r>
            <a:r>
              <a:rPr lang="en-US" sz="2400" dirty="0"/>
              <a:t> for fun and nonprofit!</a:t>
            </a:r>
          </a:p>
        </p:txBody>
      </p:sp>
    </p:spTree>
    <p:extLst>
      <p:ext uri="{BB962C8B-B14F-4D97-AF65-F5344CB8AC3E}">
        <p14:creationId xmlns:p14="http://schemas.microsoft.com/office/powerpoint/2010/main" val="3968587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A220-AB91-1137-787F-A52D82D0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k-</a:t>
            </a:r>
            <a:r>
              <a:rPr lang="en-US" dirty="0" err="1"/>
              <a:t>mers</a:t>
            </a:r>
            <a:r>
              <a:rPr lang="en-US" dirty="0"/>
              <a:t>?</a:t>
            </a:r>
          </a:p>
        </p:txBody>
      </p:sp>
      <p:pic>
        <p:nvPicPr>
          <p:cNvPr id="5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520186E-7B31-4A42-67A6-2723F93E9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885" y="3070443"/>
            <a:ext cx="7780782" cy="32635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DC9B5-4A56-53CD-0094-68AAD0872245}"/>
              </a:ext>
            </a:extLst>
          </p:cNvPr>
          <p:cNvSpPr txBox="1"/>
          <p:nvPr/>
        </p:nvSpPr>
        <p:spPr>
          <a:xfrm>
            <a:off x="1257300" y="2085975"/>
            <a:ext cx="8431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Fixed-length “words” of DNA that are extracted by sliding a window along sequence.</a:t>
            </a:r>
          </a:p>
          <a:p>
            <a:r>
              <a:rPr lang="en-US" dirty="0"/>
              <a:t>“k” is the window size.</a:t>
            </a:r>
          </a:p>
        </p:txBody>
      </p:sp>
    </p:spTree>
    <p:extLst>
      <p:ext uri="{BB962C8B-B14F-4D97-AF65-F5344CB8AC3E}">
        <p14:creationId xmlns:p14="http://schemas.microsoft.com/office/powerpoint/2010/main" val="2565555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A220-AB91-1137-787F-A52D82D0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k-</a:t>
            </a:r>
            <a:r>
              <a:rPr lang="en-US" dirty="0" err="1"/>
              <a:t>mers</a:t>
            </a:r>
            <a:r>
              <a:rPr lang="en-US" dirty="0"/>
              <a:t>? Features of note: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C8E9873-3613-FECE-FF85-9511AFAB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be generated from </a:t>
            </a:r>
            <a:r>
              <a:rPr lang="en-US" i="1" dirty="0"/>
              <a:t>any </a:t>
            </a:r>
            <a:r>
              <a:rPr lang="en-US" dirty="0"/>
              <a:t>sequence – in particular, both assembled genomes/metagenomes, and unassembled data sets.</a:t>
            </a:r>
          </a:p>
          <a:p>
            <a:pPr lvl="1"/>
            <a:r>
              <a:rPr lang="en-US" dirty="0"/>
              <a:t>(We will talk more about assembly on Monday!)</a:t>
            </a:r>
          </a:p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matching between samples is based on identity – 100% match.</a:t>
            </a:r>
          </a:p>
          <a:p>
            <a:r>
              <a:rPr lang="en-US" dirty="0"/>
              <a:t>DNA k-</a:t>
            </a:r>
            <a:r>
              <a:rPr lang="en-US" dirty="0" err="1"/>
              <a:t>mers</a:t>
            </a:r>
            <a:r>
              <a:rPr lang="en-US" dirty="0"/>
              <a:t> are typically ”collapsed” around reverse-complement matches (e.g. we regard ATGCCC as equivalent to GGGCAT).</a:t>
            </a:r>
          </a:p>
          <a:p>
            <a:r>
              <a:rPr lang="en-US" dirty="0"/>
              <a:t>We often use odd k-</a:t>
            </a:r>
            <a:r>
              <a:rPr lang="en-US" dirty="0" err="1"/>
              <a:t>mer</a:t>
            </a:r>
            <a:r>
              <a:rPr lang="en-US" dirty="0"/>
              <a:t> sizes to avoid DNA palindromes.</a:t>
            </a:r>
          </a:p>
          <a:p>
            <a:r>
              <a:rPr lang="en-US" dirty="0"/>
              <a:t>You can also extract k-</a:t>
            </a:r>
            <a:r>
              <a:rPr lang="en-US" dirty="0" err="1"/>
              <a:t>mers</a:t>
            </a:r>
            <a:r>
              <a:rPr lang="en-US" dirty="0"/>
              <a:t> from protein sequences, but for today we will focus on DNA k-</a:t>
            </a:r>
            <a:r>
              <a:rPr lang="en-US" dirty="0" err="1"/>
              <a:t>mers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310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636F-176B-F7E7-6108-08EBDA8D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 are really sensitive </a:t>
            </a:r>
            <a:r>
              <a:rPr lang="en-US" i="1" dirty="0"/>
              <a:t>and</a:t>
            </a:r>
            <a:r>
              <a:rPr lang="en-US" dirty="0"/>
              <a:t> really specific (in theory)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9181-2733-4709-859E-D2ED1D22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4,398,046,511,104 possible k-</a:t>
            </a:r>
            <a:r>
              <a:rPr lang="en-US" dirty="0" err="1"/>
              <a:t>mers</a:t>
            </a:r>
            <a:r>
              <a:rPr lang="en-US" dirty="0"/>
              <a:t> of size 21 (1 / 4**21)</a:t>
            </a:r>
          </a:p>
          <a:p>
            <a:pPr marL="0" indent="0">
              <a:buNone/>
            </a:pPr>
            <a:r>
              <a:rPr lang="en-US" dirty="0"/>
              <a:t>You would expect approximately 5 k-</a:t>
            </a:r>
            <a:r>
              <a:rPr lang="en-US" dirty="0" err="1"/>
              <a:t>mers</a:t>
            </a:r>
            <a:r>
              <a:rPr lang="en-US" dirty="0"/>
              <a:t> to be shared between two unrelated genomes, each of size 5 MB.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 4,611,686,018,427,387,904 possible k-</a:t>
            </a:r>
            <a:r>
              <a:rPr lang="en-US" dirty="0" err="1"/>
              <a:t>mers</a:t>
            </a:r>
            <a:r>
              <a:rPr lang="en-US" dirty="0"/>
              <a:t> of size 31.</a:t>
            </a:r>
          </a:p>
          <a:p>
            <a:pPr marL="0" indent="0">
              <a:buNone/>
            </a:pPr>
            <a:r>
              <a:rPr lang="en-US" dirty="0"/>
              <a:t>E = 5 x 10</a:t>
            </a:r>
            <a:r>
              <a:rPr lang="en-US" baseline="30000" dirty="0"/>
              <a:t>-6</a:t>
            </a:r>
            <a:r>
              <a:rPr lang="en-US" dirty="0"/>
              <a:t> for two k-</a:t>
            </a:r>
            <a:r>
              <a:rPr lang="en-US" dirty="0" err="1"/>
              <a:t>mers</a:t>
            </a:r>
            <a:r>
              <a:rPr lang="en-US" dirty="0"/>
              <a:t> to be shared.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Mathematically, it is easy to make k-</a:t>
            </a:r>
            <a:r>
              <a:rPr lang="en-US" dirty="0" err="1"/>
              <a:t>mers</a:t>
            </a:r>
            <a:r>
              <a:rPr lang="en-US" dirty="0"/>
              <a:t> really specific!</a:t>
            </a:r>
          </a:p>
          <a:p>
            <a:pPr marL="0" indent="0">
              <a:buNone/>
            </a:pPr>
            <a:r>
              <a:rPr lang="en-US" dirty="0"/>
              <a:t>And, for perfect sequence, you can “call” a match based on a single observation =&gt; sensitivity.</a:t>
            </a:r>
          </a:p>
          <a:p>
            <a:pPr marL="0" indent="0" algn="r">
              <a:buNone/>
            </a:pPr>
            <a:r>
              <a:rPr lang="en-US" b="1" i="1" dirty="0"/>
              <a:t>But does biology agree?</a:t>
            </a:r>
          </a:p>
        </p:txBody>
      </p:sp>
    </p:spTree>
    <p:extLst>
      <p:ext uri="{BB962C8B-B14F-4D97-AF65-F5344CB8AC3E}">
        <p14:creationId xmlns:p14="http://schemas.microsoft.com/office/powerpoint/2010/main" val="2949966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13B7-818C-E9DF-AE75-4329C3C8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 are really sensitive </a:t>
            </a:r>
            <a:r>
              <a:rPr lang="en-US" i="1" dirty="0"/>
              <a:t>and</a:t>
            </a:r>
            <a:r>
              <a:rPr lang="en-US" dirty="0"/>
              <a:t> can be really specific (in practice)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1757-E6D1-FE0D-F94E-EE797EF3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051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 are very species specific when they are long enough!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(Here: k=40.)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K=21 – genus</a:t>
            </a:r>
          </a:p>
          <a:p>
            <a:pPr marL="0" indent="0">
              <a:buNone/>
            </a:pPr>
            <a:r>
              <a:rPr lang="en-US" dirty="0"/>
              <a:t>K=31 – species</a:t>
            </a:r>
          </a:p>
          <a:p>
            <a:pPr marL="0" indent="0">
              <a:buNone/>
            </a:pPr>
            <a:r>
              <a:rPr lang="en-US" dirty="0"/>
              <a:t>K=51 – strain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338082-BE7A-C422-9CFC-23CE14583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4" y="1991924"/>
            <a:ext cx="6296025" cy="40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5AC1C-F7A3-F1FA-761B-64D50936BAC9}"/>
              </a:ext>
            </a:extLst>
          </p:cNvPr>
          <p:cNvSpPr txBox="1"/>
          <p:nvPr/>
        </p:nvSpPr>
        <p:spPr>
          <a:xfrm>
            <a:off x="5874095" y="6343262"/>
            <a:ext cx="547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Koslicki and </a:t>
            </a:r>
            <a:r>
              <a:rPr lang="en-US" dirty="0" err="1"/>
              <a:t>Falush</a:t>
            </a:r>
            <a:r>
              <a:rPr lang="en-US" dirty="0"/>
              <a:t>, </a:t>
            </a:r>
            <a:r>
              <a:rPr lang="en-US" dirty="0" err="1"/>
              <a:t>doi</a:t>
            </a:r>
            <a:r>
              <a:rPr lang="en-US" dirty="0"/>
              <a:t>: 10.1128/msystems.00020-16</a:t>
            </a:r>
          </a:p>
        </p:txBody>
      </p:sp>
    </p:spTree>
    <p:extLst>
      <p:ext uri="{BB962C8B-B14F-4D97-AF65-F5344CB8AC3E}">
        <p14:creationId xmlns:p14="http://schemas.microsoft.com/office/powerpoint/2010/main" val="163212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D721-530C-008C-1EFD-B33EF61C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and 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08D7-75B0-8160-E971-8276DF24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Your questions are a big part of the point of this lecture!</a:t>
            </a:r>
          </a:p>
          <a:p>
            <a:r>
              <a:rPr lang="en-US" dirty="0"/>
              <a:t>Shotgun metagenomics is challenging, and even the most basic data understanding and analysis are hard.</a:t>
            </a:r>
          </a:p>
          <a:p>
            <a:r>
              <a:rPr lang="en-US" dirty="0"/>
              <a:t>Today I am hoping to give you a foundation in what shotgun metagenomes are, and some intuition in how to think about their contents!</a:t>
            </a:r>
          </a:p>
          <a:p>
            <a:r>
              <a:rPr lang="en-US" dirty="0"/>
              <a:t>This is a new lecture, specially crafted for STAMPS 2024 – </a:t>
            </a:r>
            <a:r>
              <a:rPr lang="en-US" i="1" dirty="0"/>
              <a:t>please</a:t>
            </a:r>
            <a:r>
              <a:rPr lang="en-US" dirty="0"/>
              <a:t> ask questions and provide feedback!!</a:t>
            </a:r>
          </a:p>
          <a:p>
            <a:r>
              <a:rPr lang="en-US" dirty="0"/>
              <a:t>Annotated slides will be available after lecture.</a:t>
            </a:r>
          </a:p>
          <a:p>
            <a:r>
              <a:rPr lang="en-US" dirty="0"/>
              <a:t>(Join me for lunch?)</a:t>
            </a:r>
          </a:p>
          <a:p>
            <a:r>
              <a:rPr lang="en-US" dirty="0"/>
              <a:t>I am happy to do 1:1 or small-group whiteboarding/discussions on Sat or Mon evening on these topics, too!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3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"/>
          <p:cNvGrpSpPr/>
          <p:nvPr/>
        </p:nvGrpSpPr>
        <p:grpSpPr>
          <a:xfrm>
            <a:off x="1839356" y="2035873"/>
            <a:ext cx="8532977" cy="3250070"/>
            <a:chOff x="0" y="-6103"/>
            <a:chExt cx="22754604" cy="8666852"/>
          </a:xfrm>
        </p:grpSpPr>
        <p:pic>
          <p:nvPicPr>
            <p:cNvPr id="148" name="Figure10-Illumina-Species-Precision-Recall-F1.pdf" descr="Figure10-Illumina-Species-Precision-Recall-F1.pdf"/>
            <p:cNvPicPr>
              <a:picLocks noChangeAspect="1"/>
            </p:cNvPicPr>
            <p:nvPr/>
          </p:nvPicPr>
          <p:blipFill>
            <a:blip r:embed="rId2"/>
            <a:srcRect t="9271" r="69968"/>
            <a:stretch>
              <a:fillRect/>
            </a:stretch>
          </p:blipFill>
          <p:spPr>
            <a:xfrm>
              <a:off x="0" y="992889"/>
              <a:ext cx="6952463" cy="72657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" name="FigureS2-Species-Precision-Recall-F1-HiFi.pdf" descr="FigureS2-Species-Precision-Recall-F1-HiFi.pdf"/>
            <p:cNvPicPr>
              <a:picLocks noChangeAspect="1"/>
            </p:cNvPicPr>
            <p:nvPr/>
          </p:nvPicPr>
          <p:blipFill>
            <a:blip r:embed="rId3"/>
            <a:srcRect l="1681" t="12619" r="57695"/>
            <a:stretch>
              <a:fillRect/>
            </a:stretch>
          </p:blipFill>
          <p:spPr>
            <a:xfrm>
              <a:off x="7953782" y="916029"/>
              <a:ext cx="6737900" cy="7715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FigureS3-Species-Precision-Recall-F1-ONT.pdf" descr="FigureS3-Species-Precision-Recall-F1-ONT.pdf"/>
            <p:cNvPicPr>
              <a:picLocks noChangeAspect="1"/>
            </p:cNvPicPr>
            <p:nvPr/>
          </p:nvPicPr>
          <p:blipFill>
            <a:blip r:embed="rId4"/>
            <a:srcRect l="2013" t="12875" r="57451"/>
            <a:stretch>
              <a:fillRect/>
            </a:stretch>
          </p:blipFill>
          <p:spPr>
            <a:xfrm>
              <a:off x="15964495" y="951089"/>
              <a:ext cx="6737613" cy="7709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Illumina"/>
            <p:cNvSpPr txBox="1"/>
            <p:nvPr/>
          </p:nvSpPr>
          <p:spPr>
            <a:xfrm>
              <a:off x="2945560" y="-6103"/>
              <a:ext cx="2009096" cy="73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9050" tIns="19050" rIns="19050" bIns="19050" numCol="1" anchor="ctr">
              <a:spAutoFit/>
            </a:bodyPr>
            <a:lstStyle>
              <a:lvl1pPr>
                <a:defRPr sz="4100"/>
              </a:lvl1pPr>
            </a:lstStyle>
            <a:p>
              <a:r>
                <a:rPr sz="1538"/>
                <a:t>Illumina</a:t>
              </a:r>
            </a:p>
          </p:txBody>
        </p:sp>
        <p:sp>
          <p:nvSpPr>
            <p:cNvPr id="152" name="PacBio HiFi"/>
            <p:cNvSpPr txBox="1"/>
            <p:nvPr/>
          </p:nvSpPr>
          <p:spPr>
            <a:xfrm>
              <a:off x="9930031" y="-6103"/>
              <a:ext cx="2671501" cy="73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9050" tIns="19050" rIns="19050" bIns="19050" numCol="1" anchor="ctr">
              <a:spAutoFit/>
            </a:bodyPr>
            <a:lstStyle>
              <a:lvl1pPr>
                <a:defRPr sz="4100"/>
              </a:lvl1pPr>
            </a:lstStyle>
            <a:p>
              <a:r>
                <a:rPr sz="1538" dirty="0"/>
                <a:t>PacBio HiFi</a:t>
              </a:r>
            </a:p>
          </p:txBody>
        </p:sp>
        <p:sp>
          <p:nvSpPr>
            <p:cNvPr id="153" name="Oxford Nanopore (R10.3, Q20)"/>
            <p:cNvSpPr txBox="1"/>
            <p:nvPr/>
          </p:nvSpPr>
          <p:spPr>
            <a:xfrm>
              <a:off x="15615898" y="-6103"/>
              <a:ext cx="7138706" cy="73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9050" tIns="19050" rIns="19050" bIns="19050" numCol="1" anchor="ctr">
              <a:spAutoFit/>
            </a:bodyPr>
            <a:lstStyle>
              <a:lvl1pPr>
                <a:defRPr sz="4100"/>
              </a:lvl1pPr>
            </a:lstStyle>
            <a:p>
              <a:r>
                <a:rPr sz="1538" dirty="0"/>
                <a:t>Oxford Nanopore (R10.3, Q20)</a:t>
              </a:r>
            </a:p>
          </p:txBody>
        </p:sp>
      </p:grpSp>
      <p:sp>
        <p:nvSpPr>
          <p:cNvPr id="155" name="Species-level taxonomic assignment"/>
          <p:cNvSpPr txBox="1">
            <a:spLocks noGrp="1"/>
          </p:cNvSpPr>
          <p:nvPr>
            <p:ph type="title" idx="4294967295"/>
          </p:nvPr>
        </p:nvSpPr>
        <p:spPr>
          <a:xfrm>
            <a:off x="2152650" y="1006387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defTabSz="709930">
              <a:defRPr sz="9632"/>
            </a:lvl1pPr>
          </a:lstStyle>
          <a:p>
            <a:r>
              <a:rPr lang="en-US" sz="2700" dirty="0"/>
              <a:t>Notice! The highest-recall methods for taxonomic classification are k-</a:t>
            </a:r>
            <a:r>
              <a:rPr lang="en-US" sz="2700" dirty="0" err="1"/>
              <a:t>mer</a:t>
            </a:r>
            <a:r>
              <a:rPr lang="en-US" sz="2700" dirty="0"/>
              <a:t> based!</a:t>
            </a:r>
            <a:endParaRPr sz="2700" dirty="0"/>
          </a:p>
        </p:txBody>
      </p:sp>
      <p:pic>
        <p:nvPicPr>
          <p:cNvPr id="156" name="FigureS2-Species-Precision-Recall-F1-HiFi.pdf" descr="FigureS2-Species-Precision-Recall-F1-HiFi.pdf"/>
          <p:cNvPicPr>
            <a:picLocks noChangeAspect="1"/>
          </p:cNvPicPr>
          <p:nvPr/>
        </p:nvPicPr>
        <p:blipFill>
          <a:blip r:embed="rId3"/>
          <a:srcRect l="43235" t="22950" r="42123" b="62262"/>
          <a:stretch>
            <a:fillRect/>
          </a:stretch>
        </p:blipFill>
        <p:spPr>
          <a:xfrm>
            <a:off x="3874238" y="5081632"/>
            <a:ext cx="1123304" cy="603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FigureS2-Species-Precision-Recall-F1-HiFi.pdf" descr="FigureS2-Species-Precision-Recall-F1-HiFi.pdf"/>
          <p:cNvPicPr>
            <a:picLocks noChangeAspect="1"/>
          </p:cNvPicPr>
          <p:nvPr/>
        </p:nvPicPr>
        <p:blipFill>
          <a:blip r:embed="rId3"/>
          <a:srcRect l="43491" t="51488" r="41987" b="33886"/>
          <a:stretch>
            <a:fillRect/>
          </a:stretch>
        </p:blipFill>
        <p:spPr>
          <a:xfrm>
            <a:off x="6149664" y="5084908"/>
            <a:ext cx="1114095" cy="5973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FigureS2-Species-Precision-Recall-F1-HiFi.pdf" descr="FigureS2-Species-Precision-Recall-F1-HiFi.pdf"/>
          <p:cNvPicPr>
            <a:picLocks noChangeAspect="1"/>
          </p:cNvPicPr>
          <p:nvPr/>
        </p:nvPicPr>
        <p:blipFill>
          <a:blip r:embed="rId3"/>
          <a:srcRect l="43585" t="65673" r="41893" b="26434"/>
          <a:stretch>
            <a:fillRect/>
          </a:stretch>
        </p:blipFill>
        <p:spPr>
          <a:xfrm>
            <a:off x="7594590" y="5222423"/>
            <a:ext cx="1114095" cy="322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FigureS2-Species-Precision-Recall-F1-HiFi.pdf" descr="FigureS2-Species-Precision-Recall-F1-HiFi.pdf"/>
          <p:cNvPicPr>
            <a:picLocks noChangeAspect="1"/>
          </p:cNvPicPr>
          <p:nvPr/>
        </p:nvPicPr>
        <p:blipFill>
          <a:blip r:embed="rId3"/>
          <a:srcRect l="43235" t="37551" r="42123" b="47974"/>
          <a:stretch>
            <a:fillRect/>
          </a:stretch>
        </p:blipFill>
        <p:spPr>
          <a:xfrm>
            <a:off x="5044048" y="5088031"/>
            <a:ext cx="1123304" cy="59118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9E5D3D-7173-7770-9BDC-C9BB9A8C48F8}"/>
              </a:ext>
            </a:extLst>
          </p:cNvPr>
          <p:cNvSpPr txBox="1"/>
          <p:nvPr/>
        </p:nvSpPr>
        <p:spPr>
          <a:xfrm>
            <a:off x="7588354" y="603665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Portik</a:t>
            </a:r>
            <a:r>
              <a:rPr lang="en-US" dirty="0"/>
              <a:t> et al., 2022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C3BBBC0-5DB8-C404-8C49-683460C15868}"/>
              </a:ext>
            </a:extLst>
          </p:cNvPr>
          <p:cNvSpPr/>
          <p:nvPr/>
        </p:nvSpPr>
        <p:spPr>
          <a:xfrm>
            <a:off x="2210540" y="2410495"/>
            <a:ext cx="2034882" cy="246318"/>
          </a:xfrm>
          <a:prstGeom prst="round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12D55DA-2640-2D2D-B210-B2BC9E28420C}"/>
              </a:ext>
            </a:extLst>
          </p:cNvPr>
          <p:cNvSpPr/>
          <p:nvPr/>
        </p:nvSpPr>
        <p:spPr>
          <a:xfrm>
            <a:off x="5078559" y="2381673"/>
            <a:ext cx="2034882" cy="275140"/>
          </a:xfrm>
          <a:prstGeom prst="round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F512-F2E6-9C9E-9441-CE742F57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(and computer scientists) like k-</a:t>
            </a:r>
            <a:r>
              <a:rPr lang="en-US" dirty="0" err="1"/>
              <a:t>mers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0CE2-585F-BF31-34FF-04432511B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parameter: k.</a:t>
            </a:r>
          </a:p>
          <a:p>
            <a:r>
              <a:rPr lang="en-US" dirty="0"/>
              <a:t>Exact matches are easy for everyone to understand!</a:t>
            </a:r>
          </a:p>
          <a:p>
            <a:pPr lvl="1"/>
            <a:r>
              <a:rPr lang="en-US" dirty="0"/>
              <a:t>You can convert k-</a:t>
            </a:r>
            <a:r>
              <a:rPr lang="en-US" dirty="0" err="1"/>
              <a:t>mers</a:t>
            </a:r>
            <a:r>
              <a:rPr lang="en-US" dirty="0"/>
              <a:t> into numbers via </a:t>
            </a:r>
            <a:r>
              <a:rPr lang="en-US" i="1" dirty="0"/>
              <a:t>hashing</a:t>
            </a:r>
            <a:r>
              <a:rPr lang="en-US" dirty="0"/>
              <a:t> and then just compare numbers. Computers like numbers.</a:t>
            </a:r>
          </a:p>
          <a:p>
            <a:r>
              <a:rPr lang="en-US" dirty="0"/>
              <a:t>Really efficient techniques for large-scale use via </a:t>
            </a:r>
            <a:r>
              <a:rPr lang="en-US" i="1" dirty="0"/>
              <a:t>sketching.</a:t>
            </a:r>
          </a:p>
          <a:p>
            <a:pPr lvl="1"/>
            <a:r>
              <a:rPr lang="en-US" dirty="0"/>
              <a:t>We will discuss this more on Monday.</a:t>
            </a:r>
          </a:p>
        </p:txBody>
      </p:sp>
    </p:spTree>
    <p:extLst>
      <p:ext uri="{BB962C8B-B14F-4D97-AF65-F5344CB8AC3E}">
        <p14:creationId xmlns:p14="http://schemas.microsoft.com/office/powerpoint/2010/main" val="2922001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FAAA-6F03-C67E-08C6-3CF2FBFA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downsides of k-</a:t>
            </a:r>
            <a:r>
              <a:rPr lang="en-US" dirty="0" err="1"/>
              <a:t>mers</a:t>
            </a:r>
            <a:endParaRPr lang="en-US" dirty="0"/>
          </a:p>
        </p:txBody>
      </p:sp>
      <p:pic>
        <p:nvPicPr>
          <p:cNvPr id="4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45D3074C-2448-0848-74BC-73F2E2FCF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4" y="2518685"/>
            <a:ext cx="9183751" cy="38519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1F829B-2A77-5E35-AE76-A07AE391D4D2}"/>
              </a:ext>
            </a:extLst>
          </p:cNvPr>
          <p:cNvSpPr txBox="1"/>
          <p:nvPr/>
        </p:nvSpPr>
        <p:spPr>
          <a:xfrm>
            <a:off x="1743075" y="1871663"/>
            <a:ext cx="581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i="1" dirty="0"/>
              <a:t>lots </a:t>
            </a:r>
            <a:r>
              <a:rPr lang="en-US" dirty="0"/>
              <a:t>of them and sequencing errors </a:t>
            </a:r>
            <a:r>
              <a:rPr lang="en-US" i="1" dirty="0"/>
              <a:t>make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57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EDD4-3F44-9680-4BF3-D46DD730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compare collections of sequences using k-</a:t>
            </a:r>
            <a:r>
              <a:rPr lang="en-US" dirty="0" err="1"/>
              <a:t>mers</a:t>
            </a:r>
            <a:r>
              <a:rPr lang="en-US" dirty="0"/>
              <a:t>??</a:t>
            </a:r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3DD1A73-3FA2-D59A-A45D-6561A8A3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2244725"/>
            <a:ext cx="7772400" cy="40136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F30EF-5067-B3F8-A364-7E847092577E}"/>
              </a:ext>
            </a:extLst>
          </p:cNvPr>
          <p:cNvSpPr txBox="1"/>
          <p:nvPr/>
        </p:nvSpPr>
        <p:spPr>
          <a:xfrm>
            <a:off x="4825254" y="1598374"/>
            <a:ext cx="169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operations!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47E76-0B6E-132F-4E79-4D6F72A1BB88}"/>
              </a:ext>
            </a:extLst>
          </p:cNvPr>
          <p:cNvSpPr txBox="1"/>
          <p:nvPr/>
        </p:nvSpPr>
        <p:spPr>
          <a:xfrm>
            <a:off x="3304947" y="6350771"/>
            <a:ext cx="558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Jaccard is a distance metric; containment is not.</a:t>
            </a:r>
          </a:p>
        </p:txBody>
      </p:sp>
    </p:spTree>
    <p:extLst>
      <p:ext uri="{BB962C8B-B14F-4D97-AF65-F5344CB8AC3E}">
        <p14:creationId xmlns:p14="http://schemas.microsoft.com/office/powerpoint/2010/main" val="322491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5CEE9C-CFD0-CAC6-F0B0-5CFA55D33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787" y="1057275"/>
            <a:ext cx="7967837" cy="5048250"/>
          </a:xfrm>
        </p:spPr>
      </p:pic>
    </p:spTree>
    <p:extLst>
      <p:ext uri="{BB962C8B-B14F-4D97-AF65-F5344CB8AC3E}">
        <p14:creationId xmlns:p14="http://schemas.microsoft.com/office/powerpoint/2010/main" val="4192797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36501F0-51F7-78E1-D02B-26DB336F5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776" y="1825625"/>
            <a:ext cx="5166447" cy="4351338"/>
          </a:xfrm>
        </p:spPr>
      </p:pic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795332-039D-2B99-42CA-F3332D5F8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189"/>
          <a:stretch/>
        </p:blipFill>
        <p:spPr>
          <a:xfrm>
            <a:off x="2490787" y="681037"/>
            <a:ext cx="7967837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78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638E-11D1-4482-18D2-DB5685AD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Digression: “Average Nucleotide Identity” vs k-</a:t>
            </a:r>
            <a:r>
              <a:rPr lang="en-US" dirty="0" err="1"/>
              <a:t>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AC11-EC35-9510-6B7C-4833A2BC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ANI is an alignment based measure of sequence similarity:</a:t>
            </a:r>
          </a:p>
          <a:p>
            <a:r>
              <a:rPr lang="en-US" dirty="0"/>
              <a:t>align two sequences (line them up with the smallest number of mismatches possible)</a:t>
            </a:r>
          </a:p>
          <a:p>
            <a:r>
              <a:rPr lang="en-US" dirty="0"/>
              <a:t>calculate the fraction of bases that are identical</a:t>
            </a:r>
          </a:p>
          <a:p>
            <a:r>
              <a:rPr lang="en-US" dirty="0"/>
              <a:t>~95% is considered “same species”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ANI has been shown to correlate well with hybridization-based measures of DNA similarity (“COT curves”)</a:t>
            </a:r>
          </a:p>
        </p:txBody>
      </p:sp>
    </p:spTree>
    <p:extLst>
      <p:ext uri="{BB962C8B-B14F-4D97-AF65-F5344CB8AC3E}">
        <p14:creationId xmlns:p14="http://schemas.microsoft.com/office/powerpoint/2010/main" val="2133098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081" y="1849929"/>
            <a:ext cx="3562100" cy="3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8"/>
          <p:cNvSpPr txBox="1"/>
          <p:nvPr/>
        </p:nvSpPr>
        <p:spPr>
          <a:xfrm>
            <a:off x="6388895" y="5481439"/>
            <a:ext cx="426809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Work by Tessa Pierce-Ward, David Koslicki, and Mahmud Rahman.</a:t>
            </a:r>
          </a:p>
          <a:p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Rahman Hera et al., 2022, </a:t>
            </a:r>
            <a:r>
              <a:rPr lang="en-US" sz="1200" dirty="0"/>
              <a:t>https://</a:t>
            </a:r>
            <a:r>
              <a:rPr lang="en-US" sz="1200" dirty="0" err="1"/>
              <a:t>doi.org</a:t>
            </a:r>
            <a:r>
              <a:rPr lang="en-US" sz="1200" dirty="0"/>
              <a:t>/10.1101/2022.01.11.475870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8"/>
          <p:cNvSpPr txBox="1"/>
          <p:nvPr/>
        </p:nvSpPr>
        <p:spPr>
          <a:xfrm>
            <a:off x="2012080" y="5463289"/>
            <a:ext cx="42681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Estimating the average containment to ANI relationship for k = 31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9FFAA-7A7C-022A-81CD-B6823B31D314}"/>
              </a:ext>
            </a:extLst>
          </p:cNvPr>
          <p:cNvSpPr txBox="1"/>
          <p:nvPr/>
        </p:nvSpPr>
        <p:spPr>
          <a:xfrm>
            <a:off x="2131676" y="1007244"/>
            <a:ext cx="7617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K-</a:t>
            </a:r>
            <a:r>
              <a:rPr lang="en-US" sz="2400" dirty="0" err="1"/>
              <a:t>mer</a:t>
            </a:r>
            <a:r>
              <a:rPr lang="en-US" sz="2400" dirty="0"/>
              <a:t> containment can be converted to/from Average Nucleotide Identity – they are log related.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DF7CC-59B5-6D9D-2CE1-C8B3B4BA39F3}"/>
              </a:ext>
            </a:extLst>
          </p:cNvPr>
          <p:cNvSpPr txBox="1"/>
          <p:nvPr/>
        </p:nvSpPr>
        <p:spPr>
          <a:xfrm>
            <a:off x="6388895" y="2196704"/>
            <a:ext cx="40397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containment is something we can calculate with our tool quickly and easily from </a:t>
            </a:r>
            <a:r>
              <a:rPr lang="en-US" i="1" dirty="0"/>
              <a:t>unassembled</a:t>
            </a:r>
            <a:r>
              <a:rPr lang="en-US" dirty="0"/>
              <a:t> sequence data.</a:t>
            </a:r>
          </a:p>
          <a:p>
            <a:endParaRPr lang="en-US" dirty="0"/>
          </a:p>
          <a:p>
            <a:r>
              <a:rPr lang="en-US" dirty="0"/>
              <a:t>Average Nucleotide Identity can usually only be calculated from assemblies.</a:t>
            </a:r>
          </a:p>
          <a:p>
            <a:endParaRPr lang="en-US" dirty="0"/>
          </a:p>
          <a:p>
            <a:r>
              <a:rPr lang="en-US" dirty="0"/>
              <a:t>But we can convert between alignment free and alignment-based measures!</a:t>
            </a:r>
          </a:p>
        </p:txBody>
      </p:sp>
    </p:spTree>
    <p:extLst>
      <p:ext uri="{BB962C8B-B14F-4D97-AF65-F5344CB8AC3E}">
        <p14:creationId xmlns:p14="http://schemas.microsoft.com/office/powerpoint/2010/main" val="4260080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5840-F188-C45D-9692-DB745FE3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Alignment-based vs k-</a:t>
            </a:r>
            <a:r>
              <a:rPr lang="en-US" dirty="0" err="1"/>
              <a:t>mer</a:t>
            </a:r>
            <a:r>
              <a:rPr lang="en-US" dirty="0"/>
              <a:t>-based (alignment-free)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8F88B-B3AC-C495-A4FF-C0FC3F17D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tl;dr</a:t>
            </a:r>
            <a:r>
              <a:rPr lang="en-US" dirty="0"/>
              <a:t>; They are interconvertible within a useful range!</a:t>
            </a:r>
          </a:p>
          <a:p>
            <a:r>
              <a:rPr lang="en-US" dirty="0"/>
              <a:t>ANI has trouble separating sequences with a very high level of similarity (99.9%, 99.99%, 99.999% …)</a:t>
            </a:r>
          </a:p>
          <a:p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 cannot robustly detect dissimilar sequences (&lt; 90% ANI).</a:t>
            </a:r>
          </a:p>
          <a:p>
            <a:r>
              <a:rPr lang="en-US" dirty="0"/>
              <a:t>Use whatever technique works for your question of interest.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Increasingly, tool developers are mixing and matching k-</a:t>
            </a:r>
            <a:r>
              <a:rPr lang="en-US" dirty="0" err="1"/>
              <a:t>mers</a:t>
            </a:r>
            <a:r>
              <a:rPr lang="en-US" dirty="0"/>
              <a:t> and alignment based techniques behind the scenes anyway.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i="1" dirty="0"/>
              <a:t>biggest </a:t>
            </a:r>
            <a:r>
              <a:rPr lang="en-US" dirty="0"/>
              <a:t>difference is that you </a:t>
            </a:r>
            <a:r>
              <a:rPr lang="en-US" i="1" dirty="0"/>
              <a:t>do not need to assemble datasets </a:t>
            </a:r>
            <a:r>
              <a:rPr lang="en-US" dirty="0"/>
              <a:t>to use k-</a:t>
            </a:r>
            <a:r>
              <a:rPr lang="en-US" dirty="0" err="1"/>
              <a:t>mers</a:t>
            </a:r>
            <a:r>
              <a:rPr lang="en-US" dirty="0"/>
              <a:t> 😁 😈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8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A67C-31E2-D086-3C8A-AD566335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and k-</a:t>
            </a:r>
            <a:r>
              <a:rPr lang="en-US" dirty="0" err="1"/>
              <a:t>mer</a:t>
            </a:r>
            <a:r>
              <a:rPr lang="en-US" dirty="0"/>
              <a:t>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5F96-F555-8B3D-4922-BFEFBFE6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measures (Jaccard, containment) are all “flat” - they operate on presence/absence of k-</a:t>
            </a:r>
            <a:r>
              <a:rPr lang="en-US" dirty="0" err="1"/>
              <a:t>mers</a:t>
            </a:r>
            <a:r>
              <a:rPr lang="en-US" dirty="0"/>
              <a:t>.</a:t>
            </a:r>
          </a:p>
          <a:p>
            <a:r>
              <a:rPr lang="en-US" dirty="0"/>
              <a:t>But for many situations (especially metagenomes!) you care </a:t>
            </a:r>
            <a:r>
              <a:rPr lang="en-US" i="1" dirty="0"/>
              <a:t>how many times </a:t>
            </a:r>
            <a:r>
              <a:rPr lang="en-US" dirty="0"/>
              <a:t>a sequence is present.</a:t>
            </a:r>
          </a:p>
          <a:p>
            <a:r>
              <a:rPr lang="en-US" dirty="0"/>
              <a:t>For k-</a:t>
            </a:r>
            <a:r>
              <a:rPr lang="en-US" dirty="0" err="1"/>
              <a:t>mers</a:t>
            </a:r>
            <a:r>
              <a:rPr lang="en-US" dirty="0"/>
              <a:t>, the equivalent is “multiplicity”.</a:t>
            </a:r>
          </a:p>
          <a:p>
            <a:r>
              <a:rPr lang="en-US" dirty="0"/>
              <a:t>This is a less-well-developed area, bioinformatically.</a:t>
            </a:r>
          </a:p>
          <a:p>
            <a:r>
              <a:rPr lang="en-US" dirty="0"/>
              <a:t>I refer to this as “abundance”, below.</a:t>
            </a:r>
          </a:p>
          <a:p>
            <a:r>
              <a:rPr lang="en-US" dirty="0"/>
              <a:t>(More this evening, or on Monday.)</a:t>
            </a:r>
          </a:p>
        </p:txBody>
      </p:sp>
    </p:spTree>
    <p:extLst>
      <p:ext uri="{BB962C8B-B14F-4D97-AF65-F5344CB8AC3E}">
        <p14:creationId xmlns:p14="http://schemas.microsoft.com/office/powerpoint/2010/main" val="125890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A612-A57B-8C33-5E47-068F8055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The top 10 reasons why shotgun metagenomics is awesome!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23C5-EA8C-BED2-B767-6DB5D461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Metagenomics samples everything!</a:t>
            </a:r>
          </a:p>
          <a:p>
            <a:pPr marL="514350" indent="-514350">
              <a:buAutoNum type="arabicPeriod"/>
            </a:pPr>
            <a:r>
              <a:rPr lang="en-US" dirty="0"/>
              <a:t>Classifying genomes and metagenome content has become relatively straightforward and accurate.</a:t>
            </a:r>
          </a:p>
          <a:p>
            <a:pPr marL="514350" indent="-514350">
              <a:buAutoNum type="arabicPeriod"/>
            </a:pPr>
            <a:r>
              <a:rPr lang="en-US" dirty="0"/>
              <a:t>Sequencing technology is improving fast!</a:t>
            </a:r>
          </a:p>
          <a:p>
            <a:pPr marL="514350" indent="-514350">
              <a:buAutoNum type="arabicPeriod"/>
            </a:pPr>
            <a:r>
              <a:rPr lang="en-US" dirty="0"/>
              <a:t>Bioinformatics technology is improving quickly!</a:t>
            </a:r>
          </a:p>
          <a:p>
            <a:pPr marL="514350" indent="-514350">
              <a:buAutoNum type="arabicPeriod"/>
            </a:pPr>
            <a:r>
              <a:rPr lang="en-US" dirty="0"/>
              <a:t>Metagenomics is differently biased from targeted approaches.</a:t>
            </a:r>
          </a:p>
          <a:p>
            <a:pPr marL="514350" indent="-514350">
              <a:buAutoNum type="arabicPeriod"/>
            </a:pPr>
            <a:r>
              <a:rPr lang="en-US" dirty="0"/>
              <a:t>You can recover (dramatically) new genomes from metagenomes!</a:t>
            </a:r>
          </a:p>
          <a:p>
            <a:pPr marL="514350" indent="-514350">
              <a:buAutoNum type="arabicPeriod"/>
            </a:pPr>
            <a:r>
              <a:rPr lang="en-US" dirty="0"/>
              <a:t>You can reuse metagenome data later in some very useful ways.</a:t>
            </a:r>
          </a:p>
          <a:p>
            <a:pPr marL="514350" indent="-514350">
              <a:buAutoNum type="arabicPeriod"/>
            </a:pPr>
            <a:r>
              <a:rPr lang="en-US" dirty="0"/>
              <a:t>Metagenomics gets you down to strain level detection, in theory and maybe in practice.</a:t>
            </a:r>
          </a:p>
          <a:p>
            <a:pPr marL="514350" indent="-514350">
              <a:buAutoNum type="arabicPeriod"/>
            </a:pPr>
            <a:r>
              <a:rPr lang="en-US" dirty="0"/>
              <a:t>It is theoretically and practically possible to do many </a:t>
            </a:r>
            <a:r>
              <a:rPr lang="en-US" i="1" dirty="0"/>
              <a:t>different</a:t>
            </a:r>
            <a:r>
              <a:rPr lang="en-US" dirty="0"/>
              <a:t> things with metagenomic data!</a:t>
            </a:r>
          </a:p>
          <a:p>
            <a:pPr marL="514350" indent="-514350">
              <a:buAutoNum type="arabicPeriod"/>
            </a:pPr>
            <a:r>
              <a:rPr lang="en-US" dirty="0"/>
              <a:t>Shotgun </a:t>
            </a:r>
            <a:r>
              <a:rPr lang="en-US" dirty="0" err="1"/>
              <a:t>metagenomicists</a:t>
            </a:r>
            <a:r>
              <a:rPr lang="en-US" dirty="0"/>
              <a:t> are united by its difficulty!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97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9C80-0CDC-4E86-C641-574025B9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compare some genomes and metagenomes!!!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DB5F-53CF-0597-EDF3-1B63B1F65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These kinds of comparisons underlie many actual genomic metagenomic analyses:</a:t>
            </a:r>
          </a:p>
          <a:p>
            <a:pPr lvl="1"/>
            <a:r>
              <a:rPr lang="en-US" dirty="0">
                <a:sym typeface="Wingdings" pitchFamily="2" charset="2"/>
              </a:rPr>
              <a:t>Distance comparisons</a:t>
            </a:r>
          </a:p>
          <a:p>
            <a:pPr lvl="1"/>
            <a:r>
              <a:rPr lang="en-US" dirty="0">
                <a:sym typeface="Wingdings" pitchFamily="2" charset="2"/>
              </a:rPr>
              <a:t>Overlap/matching of content</a:t>
            </a:r>
          </a:p>
          <a:p>
            <a:pPr lvl="1"/>
            <a:r>
              <a:rPr lang="en-US" dirty="0">
                <a:sym typeface="Wingdings" pitchFamily="2" charset="2"/>
              </a:rPr>
              <a:t>Compositional analysis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…but are usually presented in summary form.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We’ll start at “base” of conceptual hierarchy of analyses, and try to connect to usual abstractions! Wish us luck!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46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B591-BEB8-D6A1-56D7-EFB93096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going to play a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904-3689-E1B4-90E6-219D06E4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 give you a diagram or picture with some details.</a:t>
            </a:r>
          </a:p>
          <a:p>
            <a:r>
              <a:rPr lang="en-US" dirty="0"/>
              <a:t>You think/pair/share:</a:t>
            </a:r>
          </a:p>
          <a:p>
            <a:pPr lvl="1"/>
            <a:r>
              <a:rPr lang="en-US" dirty="0"/>
              <a:t>1 minute of looking at diagram alone;</a:t>
            </a:r>
          </a:p>
          <a:p>
            <a:pPr lvl="1"/>
            <a:r>
              <a:rPr lang="en-US" dirty="0"/>
              <a:t>2-4 minutes of discussion and questions;</a:t>
            </a:r>
          </a:p>
          <a:p>
            <a:r>
              <a:rPr lang="en-US" dirty="0"/>
              <a:t>We discuss as a class!</a:t>
            </a:r>
          </a:p>
          <a:p>
            <a:pPr lvl="1"/>
            <a:r>
              <a:rPr lang="en-US" dirty="0"/>
              <a:t>Ask questions</a:t>
            </a:r>
          </a:p>
          <a:p>
            <a:pPr lvl="1"/>
            <a:r>
              <a:rPr lang="en-US" dirty="0"/>
              <a:t>Uncover assumptions</a:t>
            </a:r>
          </a:p>
          <a:p>
            <a:pPr lvl="1"/>
            <a:r>
              <a:rPr lang="en-US" dirty="0"/>
              <a:t>Delineate what can and can’t be inferred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(Note: You will be able to run these analyses yourself this evening!)</a:t>
            </a:r>
          </a:p>
          <a:p>
            <a:r>
              <a:rPr lang="en-US" dirty="0">
                <a:sym typeface="Wingdings" pitchFamily="2" charset="2"/>
              </a:rPr>
              <a:t>(Note 2: some of these analyses break my brain.)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02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6D0E-72CF-E726-B58A-F74B5976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0!</a:t>
            </a:r>
          </a:p>
        </p:txBody>
      </p:sp>
      <p:pic>
        <p:nvPicPr>
          <p:cNvPr id="1026" name="Picture 2" descr="venn diagram of 3 sketches intersections">
            <a:extLst>
              <a:ext uri="{FF2B5EF4-FFF2-40B4-BE49-F238E27FC236}">
                <a16:creationId xmlns:a16="http://schemas.microsoft.com/office/drawing/2014/main" id="{A4BEDF3C-8C7E-D4C1-BAB1-DE6C29DFDA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83" y="1253330"/>
            <a:ext cx="6820430" cy="511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F5783-832A-386C-1FD3-FA47868E7353}"/>
              </a:ext>
            </a:extLst>
          </p:cNvPr>
          <p:cNvSpPr txBox="1"/>
          <p:nvPr/>
        </p:nvSpPr>
        <p:spPr>
          <a:xfrm>
            <a:off x="885825" y="2600325"/>
            <a:ext cx="4886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 comparison of k-</a:t>
            </a:r>
            <a:r>
              <a:rPr lang="en-US" dirty="0" err="1"/>
              <a:t>mers</a:t>
            </a:r>
            <a:r>
              <a:rPr lang="en-US" dirty="0"/>
              <a:t> from three genomes, and their overlap!</a:t>
            </a:r>
          </a:p>
          <a:p>
            <a:endParaRPr lang="en-US" dirty="0"/>
          </a:p>
          <a:p>
            <a:r>
              <a:rPr lang="en-US" dirty="0"/>
              <a:t>k=31, DNA. No abundance.</a:t>
            </a:r>
          </a:p>
        </p:txBody>
      </p:sp>
    </p:spTree>
    <p:extLst>
      <p:ext uri="{BB962C8B-B14F-4D97-AF65-F5344CB8AC3E}">
        <p14:creationId xmlns:p14="http://schemas.microsoft.com/office/powerpoint/2010/main" val="2496911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07E4-D40C-3ED9-6EB3-93789B74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0: Jaccard similarity matrix.</a:t>
            </a:r>
          </a:p>
        </p:txBody>
      </p:sp>
      <p:pic>
        <p:nvPicPr>
          <p:cNvPr id="4" name="Picture 2" descr="venn diagram of 3 sketches intersections">
            <a:extLst>
              <a:ext uri="{FF2B5EF4-FFF2-40B4-BE49-F238E27FC236}">
                <a16:creationId xmlns:a16="http://schemas.microsoft.com/office/drawing/2014/main" id="{E813025C-39AE-0D21-76CB-9B2D7DA630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6" y="188277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asic 3-sketches example">
            <a:extLst>
              <a:ext uri="{FF2B5EF4-FFF2-40B4-BE49-F238E27FC236}">
                <a16:creationId xmlns:a16="http://schemas.microsoft.com/office/drawing/2014/main" id="{F55CE7CA-218A-8ABF-959E-BACC18F9D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7" y="2946400"/>
            <a:ext cx="59817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357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07E4-D40C-3ED9-6EB3-93789B74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0: Jaccard similarity </a:t>
            </a:r>
          </a:p>
        </p:txBody>
      </p:sp>
      <p:pic>
        <p:nvPicPr>
          <p:cNvPr id="4" name="Picture 2" descr="venn diagram of 3 sketches intersections">
            <a:extLst>
              <a:ext uri="{FF2B5EF4-FFF2-40B4-BE49-F238E27FC236}">
                <a16:creationId xmlns:a16="http://schemas.microsoft.com/office/drawing/2014/main" id="{E813025C-39AE-0D21-76CB-9B2D7DA630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6" y="188277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asic 3-sketches example">
            <a:extLst>
              <a:ext uri="{FF2B5EF4-FFF2-40B4-BE49-F238E27FC236}">
                <a16:creationId xmlns:a16="http://schemas.microsoft.com/office/drawing/2014/main" id="{F55CE7CA-218A-8ABF-959E-BACC18F9D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7" y="2946400"/>
            <a:ext cx="59817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03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12CD-2D2B-73D2-07B8-1DE0E756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to dendrogram for 10 samples (Jaccard)</a:t>
            </a:r>
          </a:p>
        </p:txBody>
      </p:sp>
      <p:pic>
        <p:nvPicPr>
          <p:cNvPr id="5122" name="Picture 2" descr="10-sketches example w/cut line">
            <a:extLst>
              <a:ext uri="{FF2B5EF4-FFF2-40B4-BE49-F238E27FC236}">
                <a16:creationId xmlns:a16="http://schemas.microsoft.com/office/drawing/2014/main" id="{54BC74C5-3A6B-4BD1-22B1-2DE7AFEEE1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6" y="2631282"/>
            <a:ext cx="6519862" cy="354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5CD86F-DF7B-0825-BD33-F38977D0E060}"/>
              </a:ext>
            </a:extLst>
          </p:cNvPr>
          <p:cNvSpPr txBox="1"/>
          <p:nvPr/>
        </p:nvSpPr>
        <p:spPr>
          <a:xfrm>
            <a:off x="838200" y="1514475"/>
            <a:ext cx="4210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Scikit-learn “linkage” dendrogram.</a:t>
            </a:r>
          </a:p>
          <a:p>
            <a:r>
              <a:rPr lang="en-US" dirty="0"/>
              <a:t>This is essentially a neighbor joining tree.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96EF8-DA76-8310-4797-89E245E48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96" y="2631282"/>
            <a:ext cx="4610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24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0187-7493-F911-DC2C-60C19297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matrices </a:t>
            </a:r>
            <a:r>
              <a:rPr lang="en-US" dirty="0">
                <a:sym typeface="Wingdings" pitchFamily="2" charset="2"/>
              </a:rPr>
              <a:t> dendrograms  o</a:t>
            </a:r>
            <a:r>
              <a:rPr lang="en-US" dirty="0"/>
              <a:t>rdination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AC904A-7018-DE6A-1F3C-A25A93A55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313" y="2362994"/>
            <a:ext cx="4064000" cy="3048000"/>
          </a:xfrm>
          <a:prstGeom prst="rect">
            <a:avLst/>
          </a:prstGeom>
        </p:spPr>
      </p:pic>
      <p:pic>
        <p:nvPicPr>
          <p:cNvPr id="5" name="Picture 2" descr="10-sketches example w/cut line">
            <a:extLst>
              <a:ext uri="{FF2B5EF4-FFF2-40B4-BE49-F238E27FC236}">
                <a16:creationId xmlns:a16="http://schemas.microsoft.com/office/drawing/2014/main" id="{A92E64BD-4968-BA88-A2F5-4D18647F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7182"/>
            <a:ext cx="6519862" cy="354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27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2663-EEBF-A77E-11B9-87D1A206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1: Metagenome comparison.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836576-D8D0-D371-0C22-17E5B76EA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425" y="2796381"/>
            <a:ext cx="2794000" cy="2438400"/>
          </a:xfrm>
          <a:prstGeom prst="rect">
            <a:avLst/>
          </a:prstGeom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E801CD6E-4AE7-97B5-D683-D54C4D5BF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2280701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54530-F0F4-A2CC-4B42-8C7108F1EAC7}"/>
              </a:ext>
            </a:extLst>
          </p:cNvPr>
          <p:cNvSpPr txBox="1"/>
          <p:nvPr/>
        </p:nvSpPr>
        <p:spPr>
          <a:xfrm>
            <a:off x="1023938" y="1529299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K=31, DNA. No abundance.</a:t>
            </a:r>
          </a:p>
        </p:txBody>
      </p:sp>
    </p:spTree>
    <p:extLst>
      <p:ext uri="{BB962C8B-B14F-4D97-AF65-F5344CB8AC3E}">
        <p14:creationId xmlns:p14="http://schemas.microsoft.com/office/powerpoint/2010/main" val="3135156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BBBB-8000-E8D9-EE78-EA384579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2: Genomes and metagenomes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494E-2D51-9974-3F42-96B793A1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K=31, DNA. No abundance.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CA5BA-9B9F-4337-A41B-F23D60F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7" y="2377281"/>
            <a:ext cx="4064000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2AA38C-3199-0C4A-3C47-39995BAF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2782094"/>
            <a:ext cx="3187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9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21D3-FE6D-814A-D835-3B34F8BB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3: Abundance histograms of k-</a:t>
            </a:r>
            <a:r>
              <a:rPr lang="en-US" dirty="0" err="1"/>
              <a:t>mers</a:t>
            </a:r>
            <a:r>
              <a:rPr lang="en-US" dirty="0"/>
              <a:t> in metagenomes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B6D4-FE7C-1363-EC74-A7664607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K=31, DNA.</a:t>
            </a:r>
          </a:p>
          <a:p>
            <a:pPr marL="0" indent="0">
              <a:buNone/>
            </a:pPr>
            <a:r>
              <a:rPr lang="en-US" dirty="0"/>
              <a:t>With abundance.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1E0E7-B0D4-AF35-6AB4-DE9A6B7B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563490"/>
            <a:ext cx="6500811" cy="4875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DA6BB2-556E-64B4-67EB-DA1006B79469}"/>
              </a:ext>
            </a:extLst>
          </p:cNvPr>
          <p:cNvSpPr txBox="1"/>
          <p:nvPr/>
        </p:nvSpPr>
        <p:spPr>
          <a:xfrm>
            <a:off x="5610225" y="6187240"/>
            <a:ext cx="437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Multiplicity of k-</a:t>
            </a:r>
            <a:r>
              <a:rPr lang="en-US" dirty="0" err="1"/>
              <a:t>mer</a:t>
            </a:r>
            <a:r>
              <a:rPr lang="en-US" dirty="0"/>
              <a:t> (num times observed)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0D9AA-BC8A-88C3-4F3F-D0091BAA2074}"/>
              </a:ext>
            </a:extLst>
          </p:cNvPr>
          <p:cNvSpPr txBox="1"/>
          <p:nvPr/>
        </p:nvSpPr>
        <p:spPr>
          <a:xfrm>
            <a:off x="3724720" y="1991577"/>
            <a:ext cx="461665" cy="401943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Number of k-</a:t>
            </a:r>
            <a:r>
              <a:rPr lang="en-US" dirty="0" err="1"/>
              <a:t>mers</a:t>
            </a:r>
            <a:r>
              <a:rPr lang="en-US" dirty="0"/>
              <a:t> with that multiplicity.</a:t>
            </a:r>
          </a:p>
        </p:txBody>
      </p:sp>
    </p:spTree>
    <p:extLst>
      <p:ext uri="{BB962C8B-B14F-4D97-AF65-F5344CB8AC3E}">
        <p14:creationId xmlns:p14="http://schemas.microsoft.com/office/powerpoint/2010/main" val="84107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2AD8-C032-B329-EC35-E5A356D0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Metagenomics samples everything!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7E44-0334-C83D-DC46-AB616025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the limits of sample diversity and molecule “type” (DNA by default), shotgun metagenomics samples everything.</a:t>
            </a:r>
          </a:p>
          <a:p>
            <a:r>
              <a:rPr lang="en-US" dirty="0"/>
              <a:t>This includes viruses, bacteria, archaea, and eukaryotes…</a:t>
            </a:r>
          </a:p>
          <a:p>
            <a:r>
              <a:rPr lang="en-US" dirty="0"/>
              <a:t>…as well as “garbage”</a:t>
            </a:r>
          </a:p>
          <a:p>
            <a:pPr lvl="1"/>
            <a:r>
              <a:rPr lang="en-US" dirty="0"/>
              <a:t>Degraded DNA/RNA</a:t>
            </a:r>
          </a:p>
          <a:p>
            <a:pPr lvl="1"/>
            <a:r>
              <a:rPr lang="en-US" dirty="0"/>
              <a:t>Contaminants and unintended companions</a:t>
            </a:r>
          </a:p>
          <a:p>
            <a:r>
              <a:rPr lang="en-US" dirty="0"/>
              <a:t>…as long as you sequence deeply enough.</a:t>
            </a:r>
          </a:p>
        </p:txBody>
      </p:sp>
    </p:spTree>
    <p:extLst>
      <p:ext uri="{BB962C8B-B14F-4D97-AF65-F5344CB8AC3E}">
        <p14:creationId xmlns:p14="http://schemas.microsoft.com/office/powerpoint/2010/main" val="13851847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E445-A965-26E2-DDCC-5EF4E04F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4: Presence/absence content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2BB54A-CF80-E1E6-65F2-9138CD137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250" y="1825625"/>
            <a:ext cx="597349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303F35-3D49-4314-AC2B-212D6E58A8E2}"/>
              </a:ext>
            </a:extLst>
          </p:cNvPr>
          <p:cNvSpPr txBox="1"/>
          <p:nvPr/>
        </p:nvSpPr>
        <p:spPr>
          <a:xfrm>
            <a:off x="4857750" y="6223000"/>
            <a:ext cx="347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10kb regions (presence/absence)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A86FA-C6F9-842D-1A8B-BFB0A0ED9E0C}"/>
              </a:ext>
            </a:extLst>
          </p:cNvPr>
          <p:cNvSpPr txBox="1"/>
          <p:nvPr/>
        </p:nvSpPr>
        <p:spPr>
          <a:xfrm>
            <a:off x="528638" y="2600325"/>
            <a:ext cx="2071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K=31, DNA.</a:t>
            </a:r>
          </a:p>
          <a:p>
            <a:r>
              <a:rPr lang="en-US" dirty="0"/>
              <a:t>10kb regions from known </a:t>
            </a:r>
            <a:r>
              <a:rPr lang="en-US" i="1" dirty="0"/>
              <a:t>B. fragilis </a:t>
            </a:r>
            <a:r>
              <a:rPr lang="en-US" dirty="0"/>
              <a:t>genomes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abund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6C519-20AF-BABC-C990-01AC3B71BF3C}"/>
              </a:ext>
            </a:extLst>
          </p:cNvPr>
          <p:cNvSpPr txBox="1"/>
          <p:nvPr/>
        </p:nvSpPr>
        <p:spPr>
          <a:xfrm>
            <a:off x="9130009" y="3429000"/>
            <a:ext cx="461665" cy="230191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Metagenome samples</a:t>
            </a:r>
          </a:p>
        </p:txBody>
      </p:sp>
    </p:spTree>
    <p:extLst>
      <p:ext uri="{BB962C8B-B14F-4D97-AF65-F5344CB8AC3E}">
        <p14:creationId xmlns:p14="http://schemas.microsoft.com/office/powerpoint/2010/main" val="1643171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46E3-E78E-A8EE-8886-D0D72D2A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5: Which genomes are present in this metagenome?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2604CF-AD93-9E98-0B8B-AD555EDE5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05" y="2141537"/>
            <a:ext cx="5399655" cy="3859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DEB65-185A-22A3-1F00-0A02F16B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45" y="2027237"/>
            <a:ext cx="5399655" cy="3989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88853-B1F8-81CE-F88F-7F3C05849CD9}"/>
              </a:ext>
            </a:extLst>
          </p:cNvPr>
          <p:cNvSpPr txBox="1"/>
          <p:nvPr/>
        </p:nvSpPr>
        <p:spPr>
          <a:xfrm>
            <a:off x="7177597" y="1055687"/>
            <a:ext cx="363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K=21, DNA. </a:t>
            </a:r>
            <a:r>
              <a:rPr lang="en-US" dirty="0" err="1"/>
              <a:t>Abund</a:t>
            </a:r>
            <a:r>
              <a:rPr lang="en-US" dirty="0"/>
              <a:t>.</a:t>
            </a:r>
          </a:p>
          <a:p>
            <a:r>
              <a:rPr lang="en-US" dirty="0"/>
              <a:t>All points are robustly observed under a naïve null model.</a:t>
            </a:r>
          </a:p>
        </p:txBody>
      </p:sp>
    </p:spTree>
    <p:extLst>
      <p:ext uri="{BB962C8B-B14F-4D97-AF65-F5344CB8AC3E}">
        <p14:creationId xmlns:p14="http://schemas.microsoft.com/office/powerpoint/2010/main" val="20165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EB13-816F-40AB-CE5E-4520BD81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16S so much deeper than shotgun metagenomics for community sampling??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4D0A-8F3E-8302-FC17-0D29B14F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mixture of 1000 genomes, each 1 MB in size, all equimolar.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Sequencing all 1000 genomes to 1x coverage would require a billion base pairs (1000 genomes x 1 million bases).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Instead, if you can select a 1 kb region as “diagnostic” of genome presence, you can sequence just a million base pairs to get that same answer.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0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3898-7738-9BD7-DDAC-CBCF693E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depth and sample diversity (1)</a:t>
            </a:r>
          </a:p>
        </p:txBody>
      </p:sp>
      <p:pic>
        <p:nvPicPr>
          <p:cNvPr id="5" name="Content Placeholder 4" descr="A graph on a graph paper&#10;&#10;Description automatically generated">
            <a:extLst>
              <a:ext uri="{FF2B5EF4-FFF2-40B4-BE49-F238E27FC236}">
                <a16:creationId xmlns:a16="http://schemas.microsoft.com/office/drawing/2014/main" id="{DDA9E3AE-7922-A39A-6F4D-216C71208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933" y="1825625"/>
            <a:ext cx="5552133" cy="4351338"/>
          </a:xfrm>
        </p:spPr>
      </p:pic>
    </p:spTree>
    <p:extLst>
      <p:ext uri="{BB962C8B-B14F-4D97-AF65-F5344CB8AC3E}">
        <p14:creationId xmlns:p14="http://schemas.microsoft.com/office/powerpoint/2010/main" val="266621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3898-7738-9BD7-DDAC-CBCF693E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depth and sample diversity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9E3AE-7922-A39A-6F4D-216C71208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319933" y="1825625"/>
            <a:ext cx="5552133" cy="4351338"/>
          </a:xfrm>
        </p:spPr>
      </p:pic>
    </p:spTree>
    <p:extLst>
      <p:ext uri="{BB962C8B-B14F-4D97-AF65-F5344CB8AC3E}">
        <p14:creationId xmlns:p14="http://schemas.microsoft.com/office/powerpoint/2010/main" val="172043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3898-7738-9BD7-DDAC-CBCF693E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depth and sample diversity (3)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9E3AE-7922-A39A-6F4D-216C71208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319933" y="1825625"/>
            <a:ext cx="5552133" cy="4351338"/>
          </a:xfrm>
        </p:spPr>
      </p:pic>
    </p:spTree>
    <p:extLst>
      <p:ext uri="{BB962C8B-B14F-4D97-AF65-F5344CB8AC3E}">
        <p14:creationId xmlns:p14="http://schemas.microsoft.com/office/powerpoint/2010/main" val="290121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2927</Words>
  <Application>Microsoft Macintosh PowerPoint</Application>
  <PresentationFormat>Widescreen</PresentationFormat>
  <Paragraphs>285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Aptos</vt:lpstr>
      <vt:lpstr>Aptos Display</vt:lpstr>
      <vt:lpstr>Arial</vt:lpstr>
      <vt:lpstr>Calibri</vt:lpstr>
      <vt:lpstr>Wingdings</vt:lpstr>
      <vt:lpstr>Office Theme</vt:lpstr>
      <vt:lpstr>Structure and outline for today.</vt:lpstr>
      <vt:lpstr>Introduction to Metagenomics</vt:lpstr>
      <vt:lpstr>Hello and welcome!</vt:lpstr>
      <vt:lpstr>I. The top 10 reasons why shotgun metagenomics is awesome!</vt:lpstr>
      <vt:lpstr>1. Metagenomics samples everything!</vt:lpstr>
      <vt:lpstr>Why is 16S so much deeper than shotgun metagenomics for community sampling??</vt:lpstr>
      <vt:lpstr>Sequencing depth and sample diversity (1)</vt:lpstr>
      <vt:lpstr>Sequencing depth and sample diversity (2)</vt:lpstr>
      <vt:lpstr>Sequencing depth and sample diversity (3)</vt:lpstr>
      <vt:lpstr>How deeply should I sequence??</vt:lpstr>
      <vt:lpstr>2. Classifying genomes and metagenome content has become relatively straightforward and accurate.</vt:lpstr>
      <vt:lpstr>There are sensitive and specific options for taxonomic classification of metagenomes.</vt:lpstr>
      <vt:lpstr>The landscape of metagenome classification</vt:lpstr>
      <vt:lpstr>Remaining frontiers in taxonomy -</vt:lpstr>
      <vt:lpstr>3. Sequencing technology is improving fast!</vt:lpstr>
      <vt:lpstr>4. Bioinformatics technology is improving quickly!</vt:lpstr>
      <vt:lpstr>5. Metagenomics is differently biased</vt:lpstr>
      <vt:lpstr>Some reading!</vt:lpstr>
      <vt:lpstr>6. You can recover (dramatically) new genomes from metagenomes!</vt:lpstr>
      <vt:lpstr>7. You can reuse metagenome data later in some very useful ways.</vt:lpstr>
      <vt:lpstr>(demo: https://branchwater.jgi.doe.gov/)</vt:lpstr>
      <vt:lpstr>8. Metagenomics gets you down to strain level detection, in theory and maybe in practice.</vt:lpstr>
      <vt:lpstr>9. It is theoretically and practically possible to do many different things with metagenomic data!</vt:lpstr>
      <vt:lpstr>10. Shotgun metagenomicists are united by its difficulty!</vt:lpstr>
      <vt:lpstr>II. Dude, what’s in my metagenome? (part i)</vt:lpstr>
      <vt:lpstr>What are k-mers?</vt:lpstr>
      <vt:lpstr>What are k-mers? Features of note:</vt:lpstr>
      <vt:lpstr>K-mers are really sensitive and really specific (in theory)</vt:lpstr>
      <vt:lpstr>K-mers are really sensitive and can be really specific (in practice)</vt:lpstr>
      <vt:lpstr>Notice! The highest-recall methods for taxonomic classification are k-mer based!</vt:lpstr>
      <vt:lpstr>Computers (and computer scientists) like k-mers!</vt:lpstr>
      <vt:lpstr>Two downsides of k-mers</vt:lpstr>
      <vt:lpstr>How do you compare collections of sequences using k-mers??</vt:lpstr>
      <vt:lpstr>PowerPoint Presentation</vt:lpstr>
      <vt:lpstr>PowerPoint Presentation</vt:lpstr>
      <vt:lpstr>Digression: “Average Nucleotide Identity” vs k-mers</vt:lpstr>
      <vt:lpstr>PowerPoint Presentation</vt:lpstr>
      <vt:lpstr>Alignment-based vs k-mer-based (alignment-free)</vt:lpstr>
      <vt:lpstr>Multiplicity and k-mer abundance</vt:lpstr>
      <vt:lpstr>Let’s compare some genomes and metagenomes!!!</vt:lpstr>
      <vt:lpstr>We’re going to play a game!</vt:lpstr>
      <vt:lpstr>Diagram 0!</vt:lpstr>
      <vt:lpstr>Diagram 0: Jaccard similarity matrix.</vt:lpstr>
      <vt:lpstr>Diagram 0: Jaccard similarity </vt:lpstr>
      <vt:lpstr>Matrix to dendrogram for 10 samples (Jaccard)</vt:lpstr>
      <vt:lpstr>Distance matrices  dendrograms  ordination plots</vt:lpstr>
      <vt:lpstr>Diagram 1: Metagenome comparison.</vt:lpstr>
      <vt:lpstr>Diagram 2: Genomes and metagenomes</vt:lpstr>
      <vt:lpstr>Diagram 3: Abundance histograms of k-mers in metagenomes</vt:lpstr>
      <vt:lpstr>Diagram 4: Presence/absence content plots</vt:lpstr>
      <vt:lpstr>Diagram 5: Which genomes are present in this metagenome?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Titus Brown</dc:creator>
  <cp:lastModifiedBy>Titus Brown</cp:lastModifiedBy>
  <cp:revision>34</cp:revision>
  <cp:lastPrinted>2024-07-20T12:46:28Z</cp:lastPrinted>
  <dcterms:created xsi:type="dcterms:W3CDTF">2024-07-19T08:29:27Z</dcterms:created>
  <dcterms:modified xsi:type="dcterms:W3CDTF">2024-07-20T12:46:56Z</dcterms:modified>
</cp:coreProperties>
</file>