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93" r:id="rId3"/>
    <p:sldId id="401" r:id="rId4"/>
    <p:sldId id="394" r:id="rId5"/>
    <p:sldId id="395" r:id="rId6"/>
    <p:sldId id="404" r:id="rId7"/>
    <p:sldId id="397" r:id="rId8"/>
    <p:sldId id="398" r:id="rId9"/>
    <p:sldId id="399" r:id="rId10"/>
    <p:sldId id="403" r:id="rId11"/>
    <p:sldId id="402" r:id="rId12"/>
    <p:sldId id="405" r:id="rId13"/>
    <p:sldId id="3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1"/>
  </p:normalViewPr>
  <p:slideViewPr>
    <p:cSldViewPr snapToGrid="0">
      <p:cViewPr varScale="1">
        <p:scale>
          <a:sx n="116" d="100"/>
          <a:sy n="11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B5556-2492-564F-86D9-F021B7C444B1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F8992-47EB-F448-9CE1-D454E72A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E0B8-909A-E73A-BE1A-ECB9211A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A9832-0646-230C-1267-357A188FF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695A-5861-30DB-A3A1-2D78B36A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79C3-3ACE-AEC6-4BC8-790F4DB8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56CF-555C-E829-6D65-F3FBA2B1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7463-E6F7-4685-9E5B-E11F00E7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FFD15-8677-A9A9-AF2C-906D3FD1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A468-3EE4-D1E8-9718-07349804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593D-3E40-1C54-2614-C5989D93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E7F6-3E02-E113-5D92-28EE52F7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6F85E-E469-F0EA-62D9-713EF39A2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4C0B-11E4-259A-A56C-F2F61519E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AE6C-EDA6-02A0-9048-F14BE02E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B65C-30D1-BD77-A715-1F0E0AB5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B583-3AC3-CE04-856D-EA94BF52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948-3AD4-34B5-239E-E115268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B6D8-99F6-73AD-83CE-5F13DAB7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F266-C54F-CFCC-7BC1-92DE145D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C5A7-0D61-7385-6F7F-07AA666E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7FC2-EF8C-4BA6-716D-9BDD26D1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A84E-1EEE-A50A-000A-4F43955E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2521-6130-98EA-3888-0896EC65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EC60-84D8-1187-F04C-BC079459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E8A1-BD0B-905E-6CCE-AE55D854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05F5-CB30-2D8D-CB5D-9065D17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D83C-1E41-5E27-16E6-AB5F48DB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D20B-A01A-C977-5025-0AE01507E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A404-E04A-CC51-D72D-969FEFCE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AAECA-9DB5-6264-66A4-C682950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DC9F-0205-5573-DA21-EAD90516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8DB8-13A1-E243-FB80-49B687F9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0CA7-666E-9222-9F2B-5DB6C85C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4C0F-72FB-FCAD-99F9-85B8242B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6A366-83C3-4F83-62A5-59E3B284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43381-04AC-F0E2-7C64-978EB8350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12E57-CDA1-381F-7798-95F441B5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F2B44-C0E2-9AFA-E6B8-1AFDAAEA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EABAD-471E-161D-41B3-4D051C17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E20FA-F260-A0F5-7454-4E2305AB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2E2D-02D7-DDB4-AF60-E73B27FA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D6407-EAA2-419B-A538-F2312B6B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8D03-046B-8879-94C1-2CF2C79C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63770-7F6D-5DAE-9C39-8CA44F3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B50A6-5506-8818-5583-63EC86E2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77A42-661D-411F-AC3C-DBEF8CF8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0C52-D386-2E1B-B490-B4D8F791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DF6E-FDE0-E309-EEE2-ABB365F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9E9E-FDFC-4E3B-2273-F1F367DE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1921-C770-1E86-C055-C9D4B290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A7F7F-F4E6-8D43-1DB9-A51C6629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4547-2DC7-C057-0821-25D31A88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3C92-3BE7-FCCD-66FE-78F71436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AAFC-9BB9-0E6A-C50F-7D86DE19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460E5-5B94-9F24-4176-6EEF9D11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FF7B9-15F0-FB67-CC59-9982653B5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5C085-EFA0-CFB5-8E68-92008E3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716A-4826-392E-C247-763D7FA1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0E12C-F89A-E7CD-FC03-11FDDA5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99A0-4CE6-5A96-723F-78F966F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1714-6C3D-C533-6EA6-F4E2752B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7D19-8ECA-00FD-BC42-42B82B50E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BE441-5DB7-2A48-B2D5-83E3DC21448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D2A1-5907-E886-7FB2-80E3F854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6D08-E778-8333-F966-A83B3FA6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B1729-94AA-0B46-9BBD-ADA89AB3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E98-E9A9-1590-5EE5-DDDF7FD0F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Metagenomics, Day 3,</a:t>
            </a:r>
            <a:br>
              <a:rPr lang="en-US" dirty="0"/>
            </a:br>
            <a:r>
              <a:rPr lang="en-US" dirty="0"/>
              <a:t>Morning: Sampling &amp; Presence/Absence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AF65F-8099-B7BE-813D-CCD73609A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Titus Brown</a:t>
            </a:r>
          </a:p>
          <a:p>
            <a:r>
              <a:rPr lang="en-US" dirty="0"/>
              <a:t>July 17, 2025</a:t>
            </a:r>
          </a:p>
          <a:p>
            <a:r>
              <a:rPr lang="en-US" dirty="0"/>
              <a:t>STAMPS 2025</a:t>
            </a:r>
          </a:p>
        </p:txBody>
      </p:sp>
    </p:spTree>
    <p:extLst>
      <p:ext uri="{BB962C8B-B14F-4D97-AF65-F5344CB8AC3E}">
        <p14:creationId xmlns:p14="http://schemas.microsoft.com/office/powerpoint/2010/main" val="28625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5698-96C1-F07B-CE4E-A6B767DC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E8360B-294E-87E2-8079-2D9BB4AE0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D696C-D3FA-69E9-C3A8-3C3D2DE65A13}"/>
              </a:ext>
            </a:extLst>
          </p:cNvPr>
          <p:cNvSpPr txBox="1"/>
          <p:nvPr/>
        </p:nvSpPr>
        <p:spPr>
          <a:xfrm>
            <a:off x="478272" y="1139982"/>
            <a:ext cx="2705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Q5: what is the unclassified stuff?</a:t>
            </a:r>
          </a:p>
          <a:p>
            <a:endParaRPr lang="en-US" sz="2400" dirty="0"/>
          </a:p>
          <a:p>
            <a:r>
              <a:rPr lang="en-US" sz="2400" dirty="0"/>
              <a:t>(What </a:t>
            </a:r>
            <a:r>
              <a:rPr lang="en-US" sz="2400" i="1" dirty="0"/>
              <a:t>could</a:t>
            </a:r>
            <a:r>
              <a:rPr lang="en-US" sz="2400" dirty="0"/>
              <a:t> it be?)</a:t>
            </a:r>
          </a:p>
        </p:txBody>
      </p:sp>
    </p:spTree>
    <p:extLst>
      <p:ext uri="{BB962C8B-B14F-4D97-AF65-F5344CB8AC3E}">
        <p14:creationId xmlns:p14="http://schemas.microsoft.com/office/powerpoint/2010/main" val="325706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51914-966F-53F4-53EF-DBF937E23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0433CA-C798-2B5C-9026-91FB91B6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F60E9-CD17-8710-F8C2-B503855CE460}"/>
              </a:ext>
            </a:extLst>
          </p:cNvPr>
          <p:cNvSpPr txBox="1"/>
          <p:nvPr/>
        </p:nvSpPr>
        <p:spPr>
          <a:xfrm>
            <a:off x="632509" y="272879"/>
            <a:ext cx="27606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size of each box is, essentially:</a:t>
            </a:r>
          </a:p>
          <a:p>
            <a:endParaRPr lang="en-US" sz="2000" dirty="0"/>
          </a:p>
          <a:p>
            <a:r>
              <a:rPr lang="en-US" sz="2000" dirty="0"/>
              <a:t>size of genome x</a:t>
            </a:r>
          </a:p>
          <a:p>
            <a:r>
              <a:rPr lang="en-US" sz="2000" dirty="0"/>
              <a:t>abundance of genome</a:t>
            </a:r>
          </a:p>
          <a:p>
            <a:endParaRPr lang="en-US" sz="2000" dirty="0"/>
          </a:p>
          <a:p>
            <a:r>
              <a:rPr lang="en-US" sz="2000" dirty="0"/>
              <a:t>Bacteria: ~5 million base pairs.</a:t>
            </a:r>
          </a:p>
          <a:p>
            <a:endParaRPr lang="en-US" sz="2000" dirty="0"/>
          </a:p>
          <a:p>
            <a:r>
              <a:rPr lang="en-US" sz="2000" dirty="0"/>
              <a:t>Eukaryotes: 100 million-5 billion base pairs (20-1000x bigger)</a:t>
            </a:r>
          </a:p>
          <a:p>
            <a:endParaRPr lang="en-US" sz="2000" dirty="0"/>
          </a:p>
          <a:p>
            <a:r>
              <a:rPr lang="en-US" sz="2000" dirty="0"/>
              <a:t>Viruses: 10,000-50,000 base pairs. (100x </a:t>
            </a:r>
            <a:r>
              <a:rPr lang="en-US" sz="2000" i="1" dirty="0"/>
              <a:t>smaller)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Q6: what would viruses look like on here?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26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C35AC-93DF-35F2-6BB5-936CA9DAB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9CF35D-3605-857E-6F8A-E7653B29C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0554E-B802-5BCC-702D-04752D9909BD}"/>
              </a:ext>
            </a:extLst>
          </p:cNvPr>
          <p:cNvSpPr txBox="1"/>
          <p:nvPr/>
        </p:nvSpPr>
        <p:spPr>
          <a:xfrm>
            <a:off x="478272" y="1139982"/>
            <a:ext cx="2705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Q7: What would rarefaction be doing in this situation?</a:t>
            </a:r>
          </a:p>
          <a:p>
            <a:endParaRPr lang="en-US" sz="2400" dirty="0"/>
          </a:p>
          <a:p>
            <a:r>
              <a:rPr lang="en-US" sz="2400" dirty="0"/>
              <a:t>(We’ll talk </a:t>
            </a:r>
            <a:r>
              <a:rPr lang="en-US" sz="2400"/>
              <a:t>about this more on Monday… stats day!)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27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D61-2C56-14A3-93D2-B92327A2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EA6C-FCF6-EB84-1382-000CDFC6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5626-9EF5-59F3-EE15-4E726566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8A28E-F47A-D33D-6072-450D0A9CD7BB}"/>
              </a:ext>
            </a:extLst>
          </p:cNvPr>
          <p:cNvSpPr txBox="1"/>
          <p:nvPr/>
        </p:nvSpPr>
        <p:spPr>
          <a:xfrm>
            <a:off x="632509" y="622189"/>
            <a:ext cx="223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an proportional representation of the content of a metagenome, as estimated by sourmash.</a:t>
            </a:r>
          </a:p>
          <a:p>
            <a:endParaRPr lang="en-US" sz="2400" dirty="0"/>
          </a:p>
          <a:p>
            <a:r>
              <a:rPr lang="en-US" sz="2400" dirty="0"/>
              <a:t>The sizes are ”accurate” in that they are visually proportional.</a:t>
            </a:r>
          </a:p>
        </p:txBody>
      </p:sp>
    </p:spTree>
    <p:extLst>
      <p:ext uri="{BB962C8B-B14F-4D97-AF65-F5344CB8AC3E}">
        <p14:creationId xmlns:p14="http://schemas.microsoft.com/office/powerpoint/2010/main" val="21538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81749-BF77-8834-A59F-D1CA94CB3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755498-2602-8480-3839-D6F9FEE71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29A2B-B3F5-F96D-CE77-F7F4928E4BEC}"/>
              </a:ext>
            </a:extLst>
          </p:cNvPr>
          <p:cNvSpPr txBox="1"/>
          <p:nvPr/>
        </p:nvSpPr>
        <p:spPr>
          <a:xfrm>
            <a:off x="632509" y="622189"/>
            <a:ext cx="223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each box is, essentially:</a:t>
            </a:r>
          </a:p>
          <a:p>
            <a:endParaRPr lang="en-US" sz="2400" dirty="0"/>
          </a:p>
          <a:p>
            <a:r>
              <a:rPr lang="en-US" sz="2400" dirty="0"/>
              <a:t>size of genome x</a:t>
            </a:r>
          </a:p>
          <a:p>
            <a:r>
              <a:rPr lang="en-US" sz="2400" dirty="0"/>
              <a:t>abundance of genome</a:t>
            </a:r>
          </a:p>
          <a:p>
            <a:endParaRPr lang="en-US" sz="2400" dirty="0"/>
          </a:p>
          <a:p>
            <a:r>
              <a:rPr lang="en-US" sz="2000" dirty="0"/>
              <a:t>(The actual bp numbers are available, too; ask me when we get to the command line!)</a:t>
            </a:r>
          </a:p>
        </p:txBody>
      </p:sp>
    </p:spTree>
    <p:extLst>
      <p:ext uri="{BB962C8B-B14F-4D97-AF65-F5344CB8AC3E}">
        <p14:creationId xmlns:p14="http://schemas.microsoft.com/office/powerpoint/2010/main" val="40015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EEE0A-A3B6-4B4E-6F3D-D1DAA9320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B1698A-208D-A52E-8F62-F5F87467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6171A-12EA-990A-9090-BDAE7718E34C}"/>
              </a:ext>
            </a:extLst>
          </p:cNvPr>
          <p:cNvSpPr txBox="1"/>
          <p:nvPr/>
        </p:nvSpPr>
        <p:spPr>
          <a:xfrm>
            <a:off x="478272" y="1139982"/>
            <a:ext cx="2705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of this as a </a:t>
            </a:r>
            <a:r>
              <a:rPr lang="en-US" sz="2400" i="1" dirty="0"/>
              <a:t>dartboard</a:t>
            </a:r>
            <a:r>
              <a:rPr lang="en-US" sz="2400" dirty="0"/>
              <a:t>, and of sequencing as throwing a dart at this map.</a:t>
            </a:r>
          </a:p>
          <a:p>
            <a:endParaRPr lang="en-US" sz="2400" dirty="0"/>
          </a:p>
          <a:p>
            <a:r>
              <a:rPr lang="en-US" sz="2400" dirty="0"/>
              <a:t>Throwing more darts is sequencing more deeply.</a:t>
            </a:r>
          </a:p>
        </p:txBody>
      </p:sp>
    </p:spTree>
    <p:extLst>
      <p:ext uri="{BB962C8B-B14F-4D97-AF65-F5344CB8AC3E}">
        <p14:creationId xmlns:p14="http://schemas.microsoft.com/office/powerpoint/2010/main" val="318519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D9E8-A819-73D1-C118-33D6E8C3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0E45CA-D31A-68B9-37A6-4A6983DFE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16D28-E373-CB35-44D9-52E1618DC4B1}"/>
              </a:ext>
            </a:extLst>
          </p:cNvPr>
          <p:cNvSpPr txBox="1"/>
          <p:nvPr/>
        </p:nvSpPr>
        <p:spPr>
          <a:xfrm>
            <a:off x="478272" y="1139982"/>
            <a:ext cx="2705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Q1: What will you mostly get if you throw twice as many darts at this dart board?</a:t>
            </a:r>
          </a:p>
        </p:txBody>
      </p:sp>
    </p:spTree>
    <p:extLst>
      <p:ext uri="{BB962C8B-B14F-4D97-AF65-F5344CB8AC3E}">
        <p14:creationId xmlns:p14="http://schemas.microsoft.com/office/powerpoint/2010/main" val="40925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FE0B-3420-5D1E-C11F-A7B3013C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B50BE4-0B26-D14C-FE2F-21447AE73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4ADD-FB46-FB2F-886C-3D5D285318F4}"/>
              </a:ext>
            </a:extLst>
          </p:cNvPr>
          <p:cNvSpPr txBox="1"/>
          <p:nvPr/>
        </p:nvSpPr>
        <p:spPr>
          <a:xfrm>
            <a:off x="478272" y="1139982"/>
            <a:ext cx="2705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Q2: What happens to the abundances (not displayed ;) if you throw twice as many darts at this dart board?</a:t>
            </a:r>
          </a:p>
        </p:txBody>
      </p:sp>
    </p:spTree>
    <p:extLst>
      <p:ext uri="{BB962C8B-B14F-4D97-AF65-F5344CB8AC3E}">
        <p14:creationId xmlns:p14="http://schemas.microsoft.com/office/powerpoint/2010/main" val="36620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FACA-65DD-F57A-E2F2-B68A2F76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681A57-0459-8035-BF43-9CA75E356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7CCAD-EA86-E25D-6703-5502D0A48F3D}"/>
              </a:ext>
            </a:extLst>
          </p:cNvPr>
          <p:cNvSpPr txBox="1"/>
          <p:nvPr/>
        </p:nvSpPr>
        <p:spPr>
          <a:xfrm>
            <a:off x="478272" y="1139982"/>
            <a:ext cx="2705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suppose you can select darts with different size tips.</a:t>
            </a:r>
          </a:p>
          <a:p>
            <a:endParaRPr lang="en-US" sz="2400" dirty="0"/>
          </a:p>
          <a:p>
            <a:r>
              <a:rPr lang="en-US" sz="2400" dirty="0"/>
              <a:t>Q3: How does this change your dart throwing strategy?</a:t>
            </a:r>
          </a:p>
        </p:txBody>
      </p:sp>
    </p:spTree>
    <p:extLst>
      <p:ext uri="{BB962C8B-B14F-4D97-AF65-F5344CB8AC3E}">
        <p14:creationId xmlns:p14="http://schemas.microsoft.com/office/powerpoint/2010/main" val="404736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77C3-921E-EE20-A351-2A243F24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(linkage &amp; sequencing read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8173-DC2B-833F-5FD3-DA3EB882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19FBB-21AB-1F0A-FDF2-AB448079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6EF77A-5AF0-4AA7-AF7C-D9471289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2879"/>
            <a:ext cx="8416321" cy="6312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7271B-CB10-0BE4-53B0-19182C1762C2}"/>
              </a:ext>
            </a:extLst>
          </p:cNvPr>
          <p:cNvSpPr txBox="1"/>
          <p:nvPr/>
        </p:nvSpPr>
        <p:spPr>
          <a:xfrm>
            <a:off x="478272" y="1139982"/>
            <a:ext cx="2705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let’s change the darts to be strongly magnetic, so that they ONLY hit the red circles.</a:t>
            </a:r>
          </a:p>
          <a:p>
            <a:endParaRPr lang="en-US" sz="2400" dirty="0"/>
          </a:p>
          <a:p>
            <a:r>
              <a:rPr lang="en-US" sz="2400" dirty="0"/>
              <a:t>Q4: How does </a:t>
            </a:r>
            <a:r>
              <a:rPr lang="en-US" sz="2400" b="1" i="1" dirty="0"/>
              <a:t>this</a:t>
            </a:r>
            <a:r>
              <a:rPr lang="en-US" sz="2400" dirty="0"/>
              <a:t> change your dart throwing strategy?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A7B13B7D-4555-FEAD-ECE7-5DBDE389393E}"/>
              </a:ext>
            </a:extLst>
          </p:cNvPr>
          <p:cNvSpPr/>
          <p:nvPr/>
        </p:nvSpPr>
        <p:spPr>
          <a:xfrm>
            <a:off x="4935556" y="4704202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CEF21ABC-A1D0-C0D4-ECD5-9C6C47D329DD}"/>
              </a:ext>
            </a:extLst>
          </p:cNvPr>
          <p:cNvSpPr/>
          <p:nvPr/>
        </p:nvSpPr>
        <p:spPr>
          <a:xfrm>
            <a:off x="4195590" y="1062864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C38C4F05-01E6-280A-045A-F85EE3247E5B}"/>
              </a:ext>
            </a:extLst>
          </p:cNvPr>
          <p:cNvSpPr/>
          <p:nvPr/>
        </p:nvSpPr>
        <p:spPr>
          <a:xfrm>
            <a:off x="6187807" y="6055605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B1F00A1E-85C5-749B-D131-4983B421709F}"/>
              </a:ext>
            </a:extLst>
          </p:cNvPr>
          <p:cNvSpPr/>
          <p:nvPr/>
        </p:nvSpPr>
        <p:spPr>
          <a:xfrm>
            <a:off x="7254607" y="5690212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CBCEC140-3FED-565A-21B7-2201AD4368DB}"/>
              </a:ext>
            </a:extLst>
          </p:cNvPr>
          <p:cNvSpPr/>
          <p:nvPr/>
        </p:nvSpPr>
        <p:spPr>
          <a:xfrm>
            <a:off x="6037242" y="4627084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A7CA861-76D8-45E9-D38D-CD7A51245E5D}"/>
              </a:ext>
            </a:extLst>
          </p:cNvPr>
          <p:cNvSpPr/>
          <p:nvPr/>
        </p:nvSpPr>
        <p:spPr>
          <a:xfrm>
            <a:off x="7223392" y="4549966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4791F99-8CD8-9FF2-D314-3F0D678FD60E}"/>
              </a:ext>
            </a:extLst>
          </p:cNvPr>
          <p:cNvSpPr/>
          <p:nvPr/>
        </p:nvSpPr>
        <p:spPr>
          <a:xfrm>
            <a:off x="7742126" y="5012675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43EFB1DC-8020-DD67-A48B-92451C9C9A1D}"/>
              </a:ext>
            </a:extLst>
          </p:cNvPr>
          <p:cNvSpPr/>
          <p:nvPr/>
        </p:nvSpPr>
        <p:spPr>
          <a:xfrm>
            <a:off x="5804052" y="710588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90517087-257E-B477-77EB-380E92A3EDC7}"/>
              </a:ext>
            </a:extLst>
          </p:cNvPr>
          <p:cNvSpPr/>
          <p:nvPr/>
        </p:nvSpPr>
        <p:spPr>
          <a:xfrm>
            <a:off x="6096000" y="1217100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C90F2090-762B-86AF-8642-8F38FBB0F9CE}"/>
              </a:ext>
            </a:extLst>
          </p:cNvPr>
          <p:cNvSpPr/>
          <p:nvPr/>
        </p:nvSpPr>
        <p:spPr>
          <a:xfrm>
            <a:off x="6095999" y="1714959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A54FA68A-FF62-7240-A75E-7379D857FAA3}"/>
              </a:ext>
            </a:extLst>
          </p:cNvPr>
          <p:cNvSpPr/>
          <p:nvPr/>
        </p:nvSpPr>
        <p:spPr>
          <a:xfrm>
            <a:off x="5840774" y="2140945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6962EB00-DE08-2507-2C72-0D9BE47B0A1A}"/>
              </a:ext>
            </a:extLst>
          </p:cNvPr>
          <p:cNvSpPr/>
          <p:nvPr/>
        </p:nvSpPr>
        <p:spPr>
          <a:xfrm>
            <a:off x="5941762" y="3151267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D016FC77-2DD3-9E3E-EE78-C053711E7A83}"/>
              </a:ext>
            </a:extLst>
          </p:cNvPr>
          <p:cNvSpPr/>
          <p:nvPr/>
        </p:nvSpPr>
        <p:spPr>
          <a:xfrm>
            <a:off x="7587889" y="1294218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CF9EFF7-1DAB-F7D5-BECB-928091C9818B}"/>
              </a:ext>
            </a:extLst>
          </p:cNvPr>
          <p:cNvSpPr/>
          <p:nvPr/>
        </p:nvSpPr>
        <p:spPr>
          <a:xfrm>
            <a:off x="6328579" y="840954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9B0CBCF-F772-3769-0A18-5BC16C83B1CA}"/>
              </a:ext>
            </a:extLst>
          </p:cNvPr>
          <p:cNvSpPr/>
          <p:nvPr/>
        </p:nvSpPr>
        <p:spPr>
          <a:xfrm>
            <a:off x="6402024" y="1139982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BC0856CC-0E4F-ED47-916B-BB5845E7BA9E}"/>
              </a:ext>
            </a:extLst>
          </p:cNvPr>
          <p:cNvSpPr/>
          <p:nvPr/>
        </p:nvSpPr>
        <p:spPr>
          <a:xfrm>
            <a:off x="6402023" y="1708057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B5A0FD67-873E-EB9B-6FC7-5BC6E30A60FE}"/>
              </a:ext>
            </a:extLst>
          </p:cNvPr>
          <p:cNvSpPr/>
          <p:nvPr/>
        </p:nvSpPr>
        <p:spPr>
          <a:xfrm>
            <a:off x="6342044" y="2741364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03B9790F-CF7D-929C-9C34-34766F0E305C}"/>
              </a:ext>
            </a:extLst>
          </p:cNvPr>
          <p:cNvSpPr/>
          <p:nvPr/>
        </p:nvSpPr>
        <p:spPr>
          <a:xfrm>
            <a:off x="6187807" y="3566146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86D6AC65-30B6-B9FD-ADD5-502D55603D28}"/>
              </a:ext>
            </a:extLst>
          </p:cNvPr>
          <p:cNvSpPr/>
          <p:nvPr/>
        </p:nvSpPr>
        <p:spPr>
          <a:xfrm>
            <a:off x="6813932" y="3268991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3EF1C9D9-0415-626D-7B2F-196C296C009A}"/>
              </a:ext>
            </a:extLst>
          </p:cNvPr>
          <p:cNvSpPr/>
          <p:nvPr/>
        </p:nvSpPr>
        <p:spPr>
          <a:xfrm>
            <a:off x="6559934" y="3621230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356F305B-1630-4FB4-34A3-C2A0E7794920}"/>
              </a:ext>
            </a:extLst>
          </p:cNvPr>
          <p:cNvSpPr/>
          <p:nvPr/>
        </p:nvSpPr>
        <p:spPr>
          <a:xfrm>
            <a:off x="7158515" y="3544112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DC046D52-5B60-C11C-10BE-4D0D238E2A58}"/>
              </a:ext>
            </a:extLst>
          </p:cNvPr>
          <p:cNvSpPr/>
          <p:nvPr/>
        </p:nvSpPr>
        <p:spPr>
          <a:xfrm>
            <a:off x="7896363" y="4040078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89266E69-FD7F-7945-2E27-CE41AE57F762}"/>
              </a:ext>
            </a:extLst>
          </p:cNvPr>
          <p:cNvSpPr/>
          <p:nvPr/>
        </p:nvSpPr>
        <p:spPr>
          <a:xfrm>
            <a:off x="6556260" y="3035766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8E64DC2B-298E-3210-C13B-6AEC675B0BB6}"/>
              </a:ext>
            </a:extLst>
          </p:cNvPr>
          <p:cNvSpPr/>
          <p:nvPr/>
        </p:nvSpPr>
        <p:spPr>
          <a:xfrm>
            <a:off x="7194013" y="2966644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76081209-0E92-98F9-C4E5-E2818B2404B4}"/>
              </a:ext>
            </a:extLst>
          </p:cNvPr>
          <p:cNvSpPr/>
          <p:nvPr/>
        </p:nvSpPr>
        <p:spPr>
          <a:xfrm>
            <a:off x="8019385" y="2949467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64F6A359-224E-6787-7C25-7DDB5715DFC7}"/>
              </a:ext>
            </a:extLst>
          </p:cNvPr>
          <p:cNvSpPr/>
          <p:nvPr/>
        </p:nvSpPr>
        <p:spPr>
          <a:xfrm>
            <a:off x="7720377" y="3043762"/>
            <a:ext cx="154237" cy="15423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DBA33-6933-5E9B-A06F-2C4768DC80F4}"/>
              </a:ext>
            </a:extLst>
          </p:cNvPr>
          <p:cNvSpPr txBox="1"/>
          <p:nvPr/>
        </p:nvSpPr>
        <p:spPr>
          <a:xfrm>
            <a:off x="33817" y="5582664"/>
            <a:ext cx="35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16S/amplicon analogy </a:t>
            </a:r>
            <a:r>
              <a:rPr lang="en-US" dirty="0">
                <a:sym typeface="Wingdings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316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Metagenomics, Day 3, Morning: Sampling &amp; Presence/Absence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(linkage &amp; sequencing read length)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Titus Brown</dc:creator>
  <cp:lastModifiedBy>Titus Brown</cp:lastModifiedBy>
  <cp:revision>16</cp:revision>
  <cp:lastPrinted>2025-07-17T12:33:08Z</cp:lastPrinted>
  <dcterms:created xsi:type="dcterms:W3CDTF">2025-07-16T23:27:20Z</dcterms:created>
  <dcterms:modified xsi:type="dcterms:W3CDTF">2025-07-17T12:37:10Z</dcterms:modified>
</cp:coreProperties>
</file>