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65" r:id="rId3"/>
    <p:sldId id="269" r:id="rId4"/>
    <p:sldId id="270" r:id="rId5"/>
    <p:sldId id="274" r:id="rId6"/>
    <p:sldId id="271" r:id="rId7"/>
    <p:sldId id="272" r:id="rId8"/>
    <p:sldId id="273" r:id="rId9"/>
    <p:sldId id="268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45C"/>
    <a:srgbClr val="00B0F0"/>
    <a:srgbClr val="10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3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7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E0A-1E25-4647-BE5A-05045A59CF22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E6DD-CA79-4909-988C-903EAD4DD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8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4" y="2825969"/>
            <a:ext cx="1528929" cy="128986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 flipH="1">
            <a:off x="3017072" y="2392822"/>
            <a:ext cx="45719" cy="2142602"/>
            <a:chOff x="4215384" y="2212848"/>
            <a:chExt cx="45719" cy="1444752"/>
          </a:xfrm>
        </p:grpSpPr>
        <p:sp>
          <p:nvSpPr>
            <p:cNvPr id="6" name="Retângulo 5"/>
            <p:cNvSpPr/>
            <p:nvPr/>
          </p:nvSpPr>
          <p:spPr>
            <a:xfrm>
              <a:off x="4215384" y="2212848"/>
              <a:ext cx="45719" cy="7223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15384" y="2935224"/>
              <a:ext cx="45719" cy="722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363071" y="3580383"/>
            <a:ext cx="55260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Marcelo Britto Martins</a:t>
            </a:r>
            <a:endParaRPr lang="pt-BR" altLang="pt-BR" sz="1800" b="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pt-BR" altLang="pt-BR" sz="1800" u="none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Renata T. de Barros e Vasconcelos</a:t>
            </a:r>
          </a:p>
          <a:p>
            <a:pPr lvl="0"/>
            <a:endParaRPr lang="pt-BR" altLang="pt-BR" sz="1800" u="none" dirty="0">
              <a:solidFill>
                <a:prstClr val="white"/>
              </a:solidFill>
              <a:latin typeface="Calibri" panose="020F0502020204030204" pitchFamily="34" charset="0"/>
              <a:ea typeface="+mn-ea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Paulo A. A. Esquef</a:t>
            </a:r>
            <a:endParaRPr lang="pt-BR" altLang="pt-BR" sz="1800" u="none" dirty="0">
              <a:solidFill>
                <a:prstClr val="white">
                  <a:lumMod val="75000"/>
                </a:prstClr>
              </a:solidFill>
              <a:latin typeface="Calibri" panose="020F0502020204030204" pitchFamily="34" charset="0"/>
              <a:ea typeface="+mn-ea"/>
            </a:endParaRPr>
          </a:p>
          <a:p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3343013" y="1745136"/>
            <a:ext cx="5473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Step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Change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Detection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Based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on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Analytic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Signal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for PMU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Calibrators</a:t>
            </a:r>
            <a:endParaRPr lang="pt-BR" altLang="pt-BR" sz="3600" u="non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63071" y="5369213"/>
            <a:ext cx="5526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26-Sep-2019</a:t>
            </a:r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3465576" y="5369213"/>
            <a:ext cx="1499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/>
          <a:stretch/>
        </p:blipFill>
        <p:spPr>
          <a:xfrm>
            <a:off x="1100337" y="1247447"/>
            <a:ext cx="6488328" cy="3827636"/>
          </a:xfrm>
          <a:prstGeom prst="rect">
            <a:avLst/>
          </a:prstGeom>
        </p:spPr>
      </p:pic>
      <p:pic>
        <p:nvPicPr>
          <p:cNvPr id="10" name="Imagem 12" descr="desenho_campus_inmetro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8" y="5258403"/>
            <a:ext cx="65341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77195" y="227117"/>
            <a:ext cx="669935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>
                <a:solidFill>
                  <a:srgbClr val="10335A"/>
                </a:solidFill>
                <a:latin typeface="Calibri" panose="020F0502020204030204" pitchFamily="34" charset="0"/>
              </a:rPr>
              <a:t>Step Change Detection Based on Analytic Signal for PMU Calibrators</a:t>
            </a: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69752" y="1302048"/>
            <a:ext cx="63067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Intro</a:t>
            </a:r>
            <a:r>
              <a:rPr lang="pt-BR" sz="2400" dirty="0" smtClean="0">
                <a:solidFill>
                  <a:srgbClr val="10335A"/>
                </a:solidFill>
              </a:rPr>
              <a:t>/</a:t>
            </a:r>
            <a:r>
              <a:rPr lang="pt-BR" sz="2400" dirty="0" err="1" smtClean="0">
                <a:solidFill>
                  <a:srgbClr val="10335A"/>
                </a:solidFill>
              </a:rPr>
              <a:t>Context</a:t>
            </a:r>
            <a:r>
              <a:rPr lang="pt-BR" sz="2400" dirty="0" smtClean="0">
                <a:solidFill>
                  <a:srgbClr val="10335A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Math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smtClean="0">
                <a:solidFill>
                  <a:srgbClr val="10335A"/>
                </a:solidFill>
              </a:rPr>
              <a:t>Hilbert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Parametric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Model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Detection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Signals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Hybrid</a:t>
            </a:r>
            <a:r>
              <a:rPr lang="pt-BR" sz="2400" dirty="0" smtClean="0">
                <a:solidFill>
                  <a:srgbClr val="10335A"/>
                </a:solidFill>
              </a:rPr>
              <a:t> detector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Frequency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estimation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Numeric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Simulations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Metrics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smtClean="0">
                <a:solidFill>
                  <a:srgbClr val="10335A"/>
                </a:solidFill>
              </a:rPr>
              <a:t>Performance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Step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Location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Frequency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Laboratory</a:t>
            </a:r>
            <a:r>
              <a:rPr lang="pt-BR" sz="2400" dirty="0" smtClean="0">
                <a:solidFill>
                  <a:srgbClr val="10335A"/>
                </a:solidFill>
              </a:rPr>
              <a:t> Setup</a:t>
            </a:r>
            <a:endParaRPr lang="pt-BR" sz="2400" dirty="0">
              <a:solidFill>
                <a:srgbClr val="10335A"/>
              </a:solidFill>
            </a:endParaRPr>
          </a:p>
          <a:p>
            <a:pPr algn="just"/>
            <a:endParaRPr lang="pt-BR" sz="1600" dirty="0">
              <a:solidFill>
                <a:srgbClr val="10335A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718782" y="1135187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Introduction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48" y="3893646"/>
            <a:ext cx="4095238" cy="26952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8048" y="1150446"/>
            <a:ext cx="31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Assessement</a:t>
            </a:r>
            <a:r>
              <a:rPr lang="pt-BR" dirty="0" smtClean="0"/>
              <a:t> of PMU </a:t>
            </a:r>
            <a:r>
              <a:rPr lang="pt-BR" dirty="0" err="1" smtClean="0"/>
              <a:t>calibrators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: (IEEE </a:t>
            </a:r>
            <a:r>
              <a:rPr lang="pt-BR" dirty="0" err="1" smtClean="0"/>
              <a:t>Std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Magnitude (</a:t>
            </a:r>
            <a:r>
              <a:rPr lang="pt-BR" dirty="0" err="1" smtClean="0"/>
              <a:t>KxS</a:t>
            </a:r>
            <a:r>
              <a:rPr lang="pt-BR" dirty="0" smtClean="0"/>
              <a:t> = 0.1)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Phase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 smtClean="0"/>
              <a:t>KaS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10°)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Special</a:t>
            </a:r>
            <a:r>
              <a:rPr lang="pt-BR" dirty="0" smtClean="0"/>
              <a:t> cases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3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77194" y="1289066"/>
            <a:ext cx="481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Instantaneous magnitude, phase and frequency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6" y="1922516"/>
            <a:ext cx="4724401" cy="558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6" y="2745159"/>
            <a:ext cx="3810000" cy="9266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r="1400"/>
          <a:stretch/>
        </p:blipFill>
        <p:spPr>
          <a:xfrm>
            <a:off x="1664366" y="3935921"/>
            <a:ext cx="2354181" cy="863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52" y="1316689"/>
            <a:ext cx="6705601" cy="9520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52" y="4133678"/>
            <a:ext cx="4775201" cy="6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Numerical Simulations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8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Laboratory Setup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73906" y="3411578"/>
            <a:ext cx="1240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36807" y="3411798"/>
            <a:ext cx="1043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3483" y="2289931"/>
            <a:ext cx="684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9037" y="27040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18 MHz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49904" y="1150446"/>
            <a:ext cx="13964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r>
              <a:rPr lang="pt-BR" dirty="0" smtClean="0"/>
              <a:t> </a:t>
            </a:r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8" name="Conector angulado 7"/>
          <p:cNvCxnSpPr>
            <a:stCxn id="7" idx="2"/>
            <a:endCxn id="5" idx="0"/>
          </p:cNvCxnSpPr>
          <p:nvPr/>
        </p:nvCxnSpPr>
        <p:spPr>
          <a:xfrm rot="5400000">
            <a:off x="5461937" y="1903726"/>
            <a:ext cx="770153" cy="2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834073" y="154132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 MHz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22258" y="2285258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Timing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478930" y="1924169"/>
            <a:ext cx="4825218" cy="2447779"/>
          </a:xfrm>
          <a:prstGeom prst="rect">
            <a:avLst/>
          </a:prstGeom>
          <a:noFill/>
          <a:ln w="508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65072" y="1924169"/>
            <a:ext cx="119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PXI System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5714502" y="1519777"/>
            <a:ext cx="0" cy="58081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4531188" y="2100592"/>
            <a:ext cx="118331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0" idx="0"/>
          </p:cNvCxnSpPr>
          <p:nvPr/>
        </p:nvCxnSpPr>
        <p:spPr>
          <a:xfrm>
            <a:off x="4517120" y="2107049"/>
            <a:ext cx="14065" cy="178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115840" y="155071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 PPS</a:t>
            </a:r>
            <a:endParaRPr lang="pt-BR" sz="1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4335864" y="2654590"/>
            <a:ext cx="2827606" cy="1430991"/>
            <a:chOff x="4375052" y="1729227"/>
            <a:chExt cx="2827606" cy="1533124"/>
          </a:xfrm>
        </p:grpSpPr>
        <p:sp>
          <p:nvSpPr>
            <p:cNvPr id="18" name="Retângulo 17"/>
            <p:cNvSpPr/>
            <p:nvPr/>
          </p:nvSpPr>
          <p:spPr>
            <a:xfrm>
              <a:off x="4375052" y="2270942"/>
              <a:ext cx="2827606" cy="93649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/>
            <p:cNvCxnSpPr/>
            <p:nvPr/>
          </p:nvCxnSpPr>
          <p:spPr>
            <a:xfrm>
              <a:off x="4570376" y="1729227"/>
              <a:ext cx="0" cy="5417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2"/>
            </p:cNvCxnSpPr>
            <p:nvPr/>
          </p:nvCxnSpPr>
          <p:spPr>
            <a:xfrm>
              <a:off x="5845885" y="2725309"/>
              <a:ext cx="0" cy="53704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4494293" y="2735706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Trigger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63996" y="2287731"/>
            <a:ext cx="57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CPU</a:t>
            </a:r>
            <a:endParaRPr lang="pt-BR" dirty="0"/>
          </a:p>
        </p:txBody>
      </p:sp>
      <p:cxnSp>
        <p:nvCxnSpPr>
          <p:cNvPr id="23" name="Conector de seta reta 22"/>
          <p:cNvCxnSpPr>
            <a:stCxn id="10" idx="1"/>
            <a:endCxn id="22" idx="3"/>
          </p:cNvCxnSpPr>
          <p:nvPr/>
        </p:nvCxnSpPr>
        <p:spPr>
          <a:xfrm flipH="1">
            <a:off x="3238192" y="2469924"/>
            <a:ext cx="884066" cy="2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2" idx="2"/>
            <a:endCxn id="3" idx="1"/>
          </p:cNvCxnSpPr>
          <p:nvPr/>
        </p:nvCxnSpPr>
        <p:spPr>
          <a:xfrm rot="16200000" flipH="1">
            <a:off x="3242910" y="2365247"/>
            <a:ext cx="939181" cy="1522812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163377" y="2654590"/>
            <a:ext cx="0" cy="6482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0"/>
          </p:cNvCxnSpPr>
          <p:nvPr/>
        </p:nvCxnSpPr>
        <p:spPr>
          <a:xfrm rot="16200000" flipV="1">
            <a:off x="4706564" y="1759617"/>
            <a:ext cx="108995" cy="319536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281772" y="2442169"/>
            <a:ext cx="88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49582" y="303409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Samples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7732" y="3579802"/>
            <a:ext cx="892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Waveforms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717128" y="5008730"/>
            <a:ext cx="587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DUT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577933" y="4872902"/>
            <a:ext cx="1026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068409" y="4503570"/>
            <a:ext cx="58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RVD</a:t>
            </a:r>
            <a:endParaRPr lang="pt-BR" dirty="0"/>
          </a:p>
        </p:txBody>
      </p:sp>
      <p:cxnSp>
        <p:nvCxnSpPr>
          <p:cNvPr id="33" name="Conector de seta reta 32"/>
          <p:cNvCxnSpPr>
            <a:stCxn id="3" idx="2"/>
            <a:endCxn id="31" idx="0"/>
          </p:cNvCxnSpPr>
          <p:nvPr/>
        </p:nvCxnSpPr>
        <p:spPr>
          <a:xfrm flipH="1">
            <a:off x="5091055" y="3780910"/>
            <a:ext cx="3149" cy="109199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7010638" y="4133716"/>
            <a:ext cx="0" cy="8940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2787821" y="4133716"/>
            <a:ext cx="42228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2787821" y="2662018"/>
            <a:ext cx="0" cy="148033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013178" y="384856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Conector de seta reta 37"/>
          <p:cNvCxnSpPr>
            <a:stCxn id="31" idx="3"/>
            <a:endCxn id="30" idx="1"/>
          </p:cNvCxnSpPr>
          <p:nvPr/>
        </p:nvCxnSpPr>
        <p:spPr>
          <a:xfrm flipV="1">
            <a:off x="5604176" y="5193396"/>
            <a:ext cx="1112952" cy="267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32" idx="2"/>
          </p:cNvCxnSpPr>
          <p:nvPr/>
        </p:nvCxnSpPr>
        <p:spPr>
          <a:xfrm flipV="1">
            <a:off x="6358745" y="4872902"/>
            <a:ext cx="0" cy="320494"/>
          </a:xfrm>
          <a:prstGeom prst="line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2" idx="0"/>
            <a:endCxn id="4" idx="2"/>
          </p:cNvCxnSpPr>
          <p:nvPr/>
        </p:nvCxnSpPr>
        <p:spPr>
          <a:xfrm flipV="1">
            <a:off x="6358745" y="3781130"/>
            <a:ext cx="0" cy="72244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7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0591" y="2777421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3200" u="none" dirty="0">
                <a:solidFill>
                  <a:srgbClr val="10345C"/>
                </a:solidFill>
                <a:latin typeface="Calibri" panose="020F0502020204030204" pitchFamily="34" charset="0"/>
              </a:rPr>
              <a:t>Títulos</a:t>
            </a:r>
            <a:r>
              <a:rPr lang="pt-BR" altLang="pt-BR" sz="3600" u="none" dirty="0">
                <a:solidFill>
                  <a:srgbClr val="10345C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</a:t>
            </a:r>
            <a:r>
              <a:rPr lang="pt-BR" altLang="pt-BR" sz="1400" u="non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32)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r>
              <a:rPr lang="pt-BR" altLang="pt-BR" u="none" dirty="0">
                <a:solidFill>
                  <a:srgbClr val="10345C"/>
                </a:solidFill>
                <a:latin typeface="Calibri" panose="020F0502020204030204" pitchFamily="34" charset="0"/>
              </a:rPr>
              <a:t>Subtítulos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20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endParaRPr lang="pt-BR" altLang="pt-BR" sz="1400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endParaRPr lang="pt-BR" altLang="pt-BR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r>
              <a:rPr lang="pt-BR" altLang="pt-BR" sz="20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Texto</a:t>
            </a:r>
            <a:r>
              <a:rPr lang="pt-BR" altLang="pt-BR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Calibri regular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ou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Calibri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Bold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- corpo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14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a 22)</a:t>
            </a:r>
          </a:p>
          <a:p>
            <a:r>
              <a:rPr lang="pt-BR" altLang="pt-BR" sz="16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Texto para tabelas</a:t>
            </a:r>
            <a:r>
              <a:rPr lang="pt-BR" altLang="pt-BR" sz="1600" u="none" dirty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Calibri – corpo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12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a 18)</a:t>
            </a:r>
          </a:p>
          <a:p>
            <a:endParaRPr lang="pt-BR" altLang="pt-BR" sz="1600" u="none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059"/>
          <p:cNvSpPr>
            <a:spLocks noChangeArrowheads="1"/>
          </p:cNvSpPr>
          <p:nvPr/>
        </p:nvSpPr>
        <p:spPr bwMode="auto">
          <a:xfrm>
            <a:off x="2508965" y="5070357"/>
            <a:ext cx="175445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Preto ou cinza</a:t>
            </a:r>
          </a:p>
        </p:txBody>
      </p:sp>
      <p:sp>
        <p:nvSpPr>
          <p:cNvPr id="4" name="Rectangle 2057"/>
          <p:cNvSpPr>
            <a:spLocks noChangeArrowheads="1"/>
          </p:cNvSpPr>
          <p:nvPr/>
        </p:nvSpPr>
        <p:spPr bwMode="auto">
          <a:xfrm>
            <a:off x="1931143" y="3852863"/>
            <a:ext cx="238635" cy="238635"/>
          </a:xfrm>
          <a:prstGeom prst="rect">
            <a:avLst/>
          </a:prstGeom>
          <a:solidFill>
            <a:srgbClr val="10345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Rectangle 2059"/>
          <p:cNvSpPr>
            <a:spLocks noChangeArrowheads="1"/>
          </p:cNvSpPr>
          <p:nvPr/>
        </p:nvSpPr>
        <p:spPr bwMode="auto">
          <a:xfrm>
            <a:off x="2148055" y="3818379"/>
            <a:ext cx="31780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600" b="0" u="none" dirty="0">
                <a:solidFill>
                  <a:srgbClr val="10345C"/>
                </a:solidFill>
                <a:latin typeface="Calibri" panose="020F0502020204030204" pitchFamily="34" charset="0"/>
              </a:rPr>
              <a:t>Cor: Azul marinho (RGB: 16, 52, 92)</a:t>
            </a:r>
          </a:p>
        </p:txBody>
      </p:sp>
      <p:sp>
        <p:nvSpPr>
          <p:cNvPr id="6" name="Rectangle 2059"/>
          <p:cNvSpPr>
            <a:spLocks noChangeArrowheads="1"/>
          </p:cNvSpPr>
          <p:nvPr/>
        </p:nvSpPr>
        <p:spPr bwMode="auto">
          <a:xfrm>
            <a:off x="2246516" y="6031394"/>
            <a:ext cx="293394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Azul claro (RGB: 0, 176, 240)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1830591" y="5686139"/>
            <a:ext cx="4572000" cy="3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800" u="none" dirty="0">
                <a:solidFill>
                  <a:srgbClr val="262626"/>
                </a:solidFill>
                <a:latin typeface="Calibri" panose="020F0502020204030204" pitchFamily="34" charset="0"/>
              </a:rPr>
              <a:t>Alguns destaques (setas, links e etc...)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922666" y="4250085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22666" y="55668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57"/>
          <p:cNvSpPr>
            <a:spLocks noChangeArrowheads="1"/>
          </p:cNvSpPr>
          <p:nvPr/>
        </p:nvSpPr>
        <p:spPr bwMode="auto">
          <a:xfrm>
            <a:off x="1931143" y="5120317"/>
            <a:ext cx="238635" cy="2386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Rectangle 2057"/>
          <p:cNvSpPr>
            <a:spLocks noChangeArrowheads="1"/>
          </p:cNvSpPr>
          <p:nvPr/>
        </p:nvSpPr>
        <p:spPr bwMode="auto">
          <a:xfrm>
            <a:off x="2270330" y="5120317"/>
            <a:ext cx="238635" cy="2386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Rectangle 2057"/>
          <p:cNvSpPr>
            <a:spLocks noChangeArrowheads="1"/>
          </p:cNvSpPr>
          <p:nvPr/>
        </p:nvSpPr>
        <p:spPr bwMode="auto">
          <a:xfrm>
            <a:off x="1931143" y="6081353"/>
            <a:ext cx="238635" cy="238635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00B0F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30591" y="2315423"/>
            <a:ext cx="6306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10335A"/>
                </a:solidFill>
              </a:rPr>
              <a:t>Sugestões para títulos, textos e destaques:</a:t>
            </a:r>
            <a:endParaRPr lang="pt-BR" sz="2000" b="1" dirty="0">
              <a:solidFill>
                <a:srgbClr val="10335A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922666" y="27774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2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6237</TotalTime>
  <Words>222</Words>
  <Application>Microsoft Office PowerPoint</Application>
  <PresentationFormat>Apresentação na tela (4:3)</PresentationFormat>
  <Paragraphs>66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R Silva</dc:creator>
  <cp:lastModifiedBy>Marcelo B Martins</cp:lastModifiedBy>
  <cp:revision>83</cp:revision>
  <dcterms:created xsi:type="dcterms:W3CDTF">2019-05-22T20:22:52Z</dcterms:created>
  <dcterms:modified xsi:type="dcterms:W3CDTF">2019-09-12T18:39:41Z</dcterms:modified>
</cp:coreProperties>
</file>