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65" r:id="rId3"/>
    <p:sldId id="269" r:id="rId4"/>
    <p:sldId id="275" r:id="rId5"/>
    <p:sldId id="270" r:id="rId6"/>
    <p:sldId id="274" r:id="rId7"/>
    <p:sldId id="277" r:id="rId8"/>
    <p:sldId id="278" r:id="rId9"/>
    <p:sldId id="279" r:id="rId10"/>
    <p:sldId id="271" r:id="rId11"/>
    <p:sldId id="272" r:id="rId12"/>
    <p:sldId id="280" r:id="rId13"/>
    <p:sldId id="281" r:id="rId14"/>
    <p:sldId id="282" r:id="rId15"/>
    <p:sldId id="273" r:id="rId16"/>
    <p:sldId id="276" r:id="rId17"/>
    <p:sldId id="283" r:id="rId18"/>
    <p:sldId id="284" r:id="rId19"/>
    <p:sldId id="268" r:id="rId20"/>
    <p:sldId id="26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45C"/>
    <a:srgbClr val="00B0F0"/>
    <a:srgbClr val="103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r="25270"/>
          <a:stretch/>
        </p:blipFill>
        <p:spPr>
          <a:xfrm>
            <a:off x="0" y="0"/>
            <a:ext cx="1227909" cy="68580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563318"/>
            <a:ext cx="882990" cy="7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75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r="25270"/>
          <a:stretch/>
        </p:blipFill>
        <p:spPr>
          <a:xfrm>
            <a:off x="0" y="0"/>
            <a:ext cx="1227909" cy="68580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563318"/>
            <a:ext cx="882990" cy="7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3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r="25270"/>
          <a:stretch/>
        </p:blipFill>
        <p:spPr>
          <a:xfrm>
            <a:off x="0" y="0"/>
            <a:ext cx="1227909" cy="68580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563318"/>
            <a:ext cx="882990" cy="7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7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2E0A-1E25-4647-BE5A-05045A59CF2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E6DD-CA79-4909-988C-903EAD4DD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44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8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64" y="2825969"/>
            <a:ext cx="1528929" cy="128986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 flipH="1">
            <a:off x="3017072" y="2392822"/>
            <a:ext cx="45719" cy="2142602"/>
            <a:chOff x="4215384" y="2212848"/>
            <a:chExt cx="45719" cy="1444752"/>
          </a:xfrm>
        </p:grpSpPr>
        <p:sp>
          <p:nvSpPr>
            <p:cNvPr id="6" name="Retângulo 5"/>
            <p:cNvSpPr/>
            <p:nvPr/>
          </p:nvSpPr>
          <p:spPr>
            <a:xfrm>
              <a:off x="4215384" y="2212848"/>
              <a:ext cx="45719" cy="7223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15384" y="2935224"/>
              <a:ext cx="45719" cy="722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363071" y="3580383"/>
            <a:ext cx="552608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Marcelo Britto Martins</a:t>
            </a:r>
            <a:endParaRPr lang="pt-BR" altLang="pt-BR" sz="1800" b="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pt-BR" altLang="pt-BR" sz="1800" u="none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/>
            <a:r>
              <a:rPr lang="pt-BR" altLang="pt-BR" sz="1800" u="none" dirty="0" smtClean="0">
                <a:solidFill>
                  <a:prstClr val="white"/>
                </a:solidFill>
                <a:latin typeface="Calibri" panose="020F0502020204030204" pitchFamily="34" charset="0"/>
                <a:ea typeface="+mn-ea"/>
              </a:rPr>
              <a:t>Renata T. de Barros e Vasconcelos</a:t>
            </a:r>
          </a:p>
          <a:p>
            <a:pPr lvl="0"/>
            <a:endParaRPr lang="pt-BR" altLang="pt-BR" sz="1800" u="none" dirty="0">
              <a:solidFill>
                <a:prstClr val="white"/>
              </a:solidFill>
              <a:latin typeface="Calibri" panose="020F0502020204030204" pitchFamily="34" charset="0"/>
              <a:ea typeface="+mn-ea"/>
            </a:endParaRPr>
          </a:p>
          <a:p>
            <a:pPr lvl="0"/>
            <a:r>
              <a:rPr lang="pt-BR" altLang="pt-BR" sz="1800" u="none" dirty="0" smtClean="0">
                <a:solidFill>
                  <a:prstClr val="white"/>
                </a:solidFill>
                <a:latin typeface="Calibri" panose="020F0502020204030204" pitchFamily="34" charset="0"/>
                <a:ea typeface="+mn-ea"/>
              </a:rPr>
              <a:t>Paulo A. A. Esquef</a:t>
            </a:r>
            <a:endParaRPr lang="pt-BR" altLang="pt-BR" sz="1800" u="none" dirty="0">
              <a:solidFill>
                <a:prstClr val="white">
                  <a:lumMod val="75000"/>
                </a:prstClr>
              </a:solidFill>
              <a:latin typeface="Calibri" panose="020F0502020204030204" pitchFamily="34" charset="0"/>
              <a:ea typeface="+mn-ea"/>
            </a:endParaRPr>
          </a:p>
          <a:p>
            <a:endParaRPr lang="pt-BR" altLang="pt-BR" sz="1200" u="none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3343013" y="1745136"/>
            <a:ext cx="5473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Step Change Detection Based on Analytic Signal for PMU Calibrators</a:t>
            </a:r>
            <a:endParaRPr lang="en-US" altLang="pt-BR" sz="3600" u="non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363071" y="5369213"/>
            <a:ext cx="5526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18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26-Sep-2019</a:t>
            </a:r>
            <a:endParaRPr lang="pt-BR" altLang="pt-BR" sz="1200" u="none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3465576" y="5369213"/>
            <a:ext cx="1499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Numeric </a:t>
            </a:r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Simulations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577195" y="1150446"/>
                <a:ext cx="5497915" cy="5425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Hybrid detector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Accuracy under noisy conditions.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Monte Carlo simulations: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run: one frame with 480 samples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4800</m:t>
                        </m:r>
                      </m:den>
                    </m:f>
                  </m:oMath>
                </a14:m>
                <a:r>
                  <a:rPr lang="en-US" dirty="0" smtClean="0"/>
                  <a:t> 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dirty="0" smtClean="0"/>
                  <a:t> Hz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240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Cases: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Single magnitude step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%,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°);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Single phase step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 smtClean="0"/>
                  <a:t>);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Simultaneous steps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 smtClean="0"/>
                  <a:t>%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Performance metrics: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False positives: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 err="1" smtClean="0"/>
                  <a:t>but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pt-B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b="0" dirty="0" smtClean="0"/>
                  <a:t>False negatives: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pt-BR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dirty="0" err="1" smtClean="0"/>
                  <a:t>Percentage</a:t>
                </a:r>
                <a:r>
                  <a:rPr lang="pt-BR" dirty="0" smtClean="0"/>
                  <a:t> of total </a:t>
                </a:r>
                <a:r>
                  <a:rPr lang="pt-BR" dirty="0" err="1" smtClean="0"/>
                  <a:t>failures</a:t>
                </a:r>
                <a:r>
                  <a:rPr lang="pt-BR" dirty="0" smtClean="0"/>
                  <a:t>: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fp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𝑀𝐶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pt-BR" b="0" dirty="0" smtClean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Frequency Error: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95" y="1150446"/>
                <a:ext cx="5497915" cy="5425268"/>
              </a:xfrm>
              <a:prstGeom prst="rect">
                <a:avLst/>
              </a:prstGeom>
              <a:blipFill rotWithShape="0">
                <a:blip r:embed="rId2"/>
                <a:stretch>
                  <a:fillRect l="-776" t="-6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7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Performance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93" y="1745835"/>
            <a:ext cx="3709213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Performance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9" y="1803000"/>
            <a:ext cx="3658402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4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Performance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9" y="1796648"/>
            <a:ext cx="3658402" cy="32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9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Performance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79" y="1027265"/>
            <a:ext cx="5385980" cy="58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4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Laboratory Setup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3741060" y="931505"/>
            <a:ext cx="4825218" cy="4368787"/>
            <a:chOff x="3741060" y="931505"/>
            <a:chExt cx="4825218" cy="4368787"/>
          </a:xfrm>
        </p:grpSpPr>
        <p:sp>
          <p:nvSpPr>
            <p:cNvPr id="3" name="CaixaDeTexto 2"/>
            <p:cNvSpPr txBox="1"/>
            <p:nvPr/>
          </p:nvSpPr>
          <p:spPr>
            <a:xfrm>
              <a:off x="5736036" y="3192637"/>
              <a:ext cx="12405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7098937" y="3192857"/>
              <a:ext cx="10438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Sampling</a:t>
              </a:r>
              <a:endParaRPr lang="en-US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6765613" y="2070990"/>
              <a:ext cx="6848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Clock</a:t>
              </a:r>
              <a:endParaRPr lang="en-US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131167" y="2485119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18 MHz</a:t>
              </a:r>
              <a:endParaRPr lang="pt-BR" sz="1200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412034" y="931505"/>
              <a:ext cx="13964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Atomic</a:t>
              </a:r>
              <a:r>
                <a:rPr lang="pt-BR" dirty="0" smtClean="0"/>
                <a:t> </a:t>
              </a:r>
              <a:r>
                <a:rPr lang="en-US" dirty="0" smtClean="0"/>
                <a:t>Clock</a:t>
              </a:r>
              <a:endParaRPr lang="en-US" dirty="0"/>
            </a:p>
          </p:txBody>
        </p:sp>
        <p:cxnSp>
          <p:nvCxnSpPr>
            <p:cNvPr id="8" name="Conector angulado 7"/>
            <p:cNvCxnSpPr>
              <a:stCxn id="7" idx="2"/>
              <a:endCxn id="5" idx="0"/>
            </p:cNvCxnSpPr>
            <p:nvPr/>
          </p:nvCxnSpPr>
          <p:spPr>
            <a:xfrm rot="5400000">
              <a:off x="6724067" y="1684785"/>
              <a:ext cx="770153" cy="22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096203" y="1322379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10 MHz</a:t>
              </a:r>
              <a:endParaRPr lang="pt-BR" sz="14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384388" y="2066317"/>
              <a:ext cx="8178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Timing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741060" y="1705228"/>
              <a:ext cx="4825218" cy="2447779"/>
            </a:xfrm>
            <a:prstGeom prst="rect">
              <a:avLst/>
            </a:prstGeom>
            <a:noFill/>
            <a:ln w="5080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827202" y="1705228"/>
              <a:ext cx="1196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PXI System</a:t>
              </a:r>
              <a:endParaRPr lang="pt-BR" dirty="0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976632" y="1300836"/>
              <a:ext cx="0" cy="5808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5793318" y="1881651"/>
              <a:ext cx="118331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endCxn id="10" idx="0"/>
            </p:cNvCxnSpPr>
            <p:nvPr/>
          </p:nvCxnSpPr>
          <p:spPr>
            <a:xfrm>
              <a:off x="5779250" y="1888108"/>
              <a:ext cx="14065" cy="17820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6377970" y="1331774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 PPS</a:t>
              </a:r>
              <a:endParaRPr lang="pt-BR" sz="1400" dirty="0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5597994" y="2435649"/>
              <a:ext cx="2827606" cy="1379733"/>
              <a:chOff x="4375052" y="1729227"/>
              <a:chExt cx="2827606" cy="147820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4375052" y="2270942"/>
                <a:ext cx="2827606" cy="93649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/>
              <p:cNvCxnSpPr/>
              <p:nvPr/>
            </p:nvCxnSpPr>
            <p:spPr>
              <a:xfrm>
                <a:off x="4570376" y="1729227"/>
                <a:ext cx="0" cy="5417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>
                <a:off x="5885073" y="1758424"/>
                <a:ext cx="0" cy="5370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aixaDeTexto 20"/>
            <p:cNvSpPr txBox="1"/>
            <p:nvPr/>
          </p:nvSpPr>
          <p:spPr>
            <a:xfrm>
              <a:off x="5756423" y="2516765"/>
              <a:ext cx="612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Trigger</a:t>
              </a:r>
              <a:endParaRPr lang="pt-BR" sz="120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926126" y="2068790"/>
              <a:ext cx="5741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CPU</a:t>
              </a:r>
              <a:endParaRPr lang="pt-BR" dirty="0"/>
            </a:p>
          </p:txBody>
        </p:sp>
        <p:cxnSp>
          <p:nvCxnSpPr>
            <p:cNvPr id="23" name="Conector de seta reta 22"/>
            <p:cNvCxnSpPr>
              <a:stCxn id="10" idx="1"/>
              <a:endCxn id="22" idx="3"/>
            </p:cNvCxnSpPr>
            <p:nvPr/>
          </p:nvCxnSpPr>
          <p:spPr>
            <a:xfrm flipH="1">
              <a:off x="4500322" y="2250983"/>
              <a:ext cx="884066" cy="2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angulado 23"/>
            <p:cNvCxnSpPr>
              <a:stCxn id="22" idx="2"/>
              <a:endCxn id="3" idx="1"/>
            </p:cNvCxnSpPr>
            <p:nvPr/>
          </p:nvCxnSpPr>
          <p:spPr>
            <a:xfrm rot="16200000" flipH="1">
              <a:off x="4505040" y="2146306"/>
              <a:ext cx="939181" cy="1522812"/>
            </a:xfrm>
            <a:prstGeom prst="bentConnector2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425507" y="2435649"/>
              <a:ext cx="0" cy="64821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angulado 25"/>
            <p:cNvCxnSpPr>
              <a:stCxn id="4" idx="0"/>
            </p:cNvCxnSpPr>
            <p:nvPr/>
          </p:nvCxnSpPr>
          <p:spPr>
            <a:xfrm rot="16200000" flipV="1">
              <a:off x="5968694" y="1540676"/>
              <a:ext cx="108995" cy="3195368"/>
            </a:xfrm>
            <a:prstGeom prst="bentConnector2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4543902" y="2223228"/>
              <a:ext cx="881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Timestamp</a:t>
              </a:r>
              <a:endParaRPr lang="en-US" sz="12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611712" y="2815149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Samples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609862" y="3360861"/>
              <a:ext cx="892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Waveforms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79258" y="4789789"/>
              <a:ext cx="5870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DUT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840063" y="4653961"/>
              <a:ext cx="10262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</a:t>
              </a:r>
            </a:p>
            <a:p>
              <a:r>
                <a:rPr lang="en-US" dirty="0" smtClean="0"/>
                <a:t>amplifier</a:t>
              </a:r>
              <a:endParaRPr lang="en-US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7330539" y="4284629"/>
              <a:ext cx="5806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RVD</a:t>
              </a:r>
              <a:endParaRPr lang="pt-BR" dirty="0"/>
            </a:p>
          </p:txBody>
        </p:sp>
        <p:cxnSp>
          <p:nvCxnSpPr>
            <p:cNvPr id="33" name="Conector de seta reta 32"/>
            <p:cNvCxnSpPr>
              <a:stCxn id="3" idx="2"/>
              <a:endCxn id="31" idx="0"/>
            </p:cNvCxnSpPr>
            <p:nvPr/>
          </p:nvCxnSpPr>
          <p:spPr>
            <a:xfrm flipH="1">
              <a:off x="6353185" y="3561969"/>
              <a:ext cx="3149" cy="1091992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8272768" y="3914775"/>
              <a:ext cx="0" cy="89406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4049951" y="3914775"/>
              <a:ext cx="4222817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V="1">
              <a:off x="4049951" y="2443077"/>
              <a:ext cx="0" cy="1480332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4275308" y="3629620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>
                      <a:lumMod val="50000"/>
                    </a:schemeClr>
                  </a:solidFill>
                </a:rPr>
                <a:t>Output</a:t>
              </a:r>
              <a:endParaRPr lang="pt-B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8" name="Conector de seta reta 37"/>
            <p:cNvCxnSpPr>
              <a:stCxn id="31" idx="3"/>
              <a:endCxn id="30" idx="1"/>
            </p:cNvCxnSpPr>
            <p:nvPr/>
          </p:nvCxnSpPr>
          <p:spPr>
            <a:xfrm flipV="1">
              <a:off x="6866306" y="4974455"/>
              <a:ext cx="1112952" cy="2672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endCxn id="32" idx="2"/>
            </p:cNvCxnSpPr>
            <p:nvPr/>
          </p:nvCxnSpPr>
          <p:spPr>
            <a:xfrm flipV="1">
              <a:off x="7620875" y="4653961"/>
              <a:ext cx="0" cy="320494"/>
            </a:xfrm>
            <a:prstGeom prst="line">
              <a:avLst/>
            </a:prstGeom>
            <a:ln w="25400" cmpd="dbl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32" idx="0"/>
              <a:endCxn id="4" idx="2"/>
            </p:cNvCxnSpPr>
            <p:nvPr/>
          </p:nvCxnSpPr>
          <p:spPr>
            <a:xfrm flipV="1">
              <a:off x="7620875" y="3562189"/>
              <a:ext cx="0" cy="722440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44" y="4521365"/>
            <a:ext cx="3055816" cy="2189477"/>
          </a:xfrm>
          <a:prstGeom prst="rect">
            <a:avLst/>
          </a:prstGeom>
        </p:spPr>
      </p:pic>
      <p:cxnSp>
        <p:nvCxnSpPr>
          <p:cNvPr id="44" name="Conector reto 43"/>
          <p:cNvCxnSpPr/>
          <p:nvPr/>
        </p:nvCxnSpPr>
        <p:spPr>
          <a:xfrm>
            <a:off x="6355666" y="4026440"/>
            <a:ext cx="126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1803042" y="1705228"/>
            <a:ext cx="937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47" name="Conector de seta reta 46"/>
          <p:cNvCxnSpPr>
            <a:stCxn id="22" idx="1"/>
            <a:endCxn id="45" idx="3"/>
          </p:cNvCxnSpPr>
          <p:nvPr/>
        </p:nvCxnSpPr>
        <p:spPr>
          <a:xfrm flipH="1" flipV="1">
            <a:off x="2740606" y="1889894"/>
            <a:ext cx="1185520" cy="36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7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90" y="2381871"/>
            <a:ext cx="5487603" cy="2223047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Measurements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0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Conclusions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77195" y="1841679"/>
            <a:ext cx="72930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Blindly</a:t>
            </a:r>
            <a:r>
              <a:rPr lang="pt-BR" dirty="0" smtClean="0"/>
              <a:t> </a:t>
            </a:r>
            <a:r>
              <a:rPr lang="pt-BR" dirty="0" err="1" smtClean="0"/>
              <a:t>detect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estimator</a:t>
            </a:r>
            <a:r>
              <a:rPr lang="pt-BR" dirty="0" smtClean="0"/>
              <a:t> for </a:t>
            </a:r>
            <a:r>
              <a:rPr lang="pt-BR" dirty="0" err="1" smtClean="0"/>
              <a:t>underlying</a:t>
            </a:r>
            <a:r>
              <a:rPr lang="pt-BR" dirty="0" smtClean="0"/>
              <a:t> </a:t>
            </a:r>
            <a:r>
              <a:rPr lang="pt-BR" dirty="0" err="1" smtClean="0"/>
              <a:t>phasor</a:t>
            </a:r>
            <a:r>
              <a:rPr lang="pt-BR" dirty="0" smtClean="0"/>
              <a:t> </a:t>
            </a:r>
            <a:r>
              <a:rPr lang="pt-BR" dirty="0" err="1" smtClean="0"/>
              <a:t>frequency</a:t>
            </a:r>
            <a:r>
              <a:rPr lang="pt-BR" dirty="0" smtClean="0"/>
              <a:t> </a:t>
            </a:r>
            <a:r>
              <a:rPr lang="pt-BR" dirty="0" err="1" smtClean="0"/>
              <a:t>under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conditions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Ongoing</a:t>
            </a:r>
            <a:r>
              <a:rPr lang="pt-BR" dirty="0" smtClean="0"/>
              <a:t> </a:t>
            </a:r>
            <a:r>
              <a:rPr lang="pt-BR" dirty="0" err="1" smtClean="0"/>
              <a:t>investigation</a:t>
            </a:r>
            <a:r>
              <a:rPr lang="pt-BR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Voltage</a:t>
            </a:r>
            <a:r>
              <a:rPr lang="pt-BR" dirty="0" smtClean="0"/>
              <a:t> </a:t>
            </a:r>
            <a:r>
              <a:rPr lang="pt-BR" dirty="0" err="1" smtClean="0"/>
              <a:t>sags</a:t>
            </a:r>
            <a:r>
              <a:rPr lang="pt-BR" dirty="0" smtClean="0"/>
              <a:t>: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more </a:t>
            </a:r>
            <a:r>
              <a:rPr lang="pt-BR" dirty="0" err="1" smtClean="0"/>
              <a:t>steps</a:t>
            </a:r>
            <a:r>
              <a:rPr lang="pt-BR" dirty="0" smtClean="0"/>
              <a:t> </a:t>
            </a:r>
            <a:r>
              <a:rPr lang="pt-BR" dirty="0" err="1" smtClean="0"/>
              <a:t>inside</a:t>
            </a:r>
            <a:r>
              <a:rPr lang="pt-BR" dirty="0" smtClean="0"/>
              <a:t> a </a:t>
            </a:r>
            <a:r>
              <a:rPr lang="pt-BR" dirty="0" err="1" smtClean="0"/>
              <a:t>window</a:t>
            </a:r>
            <a:r>
              <a:rPr lang="pt-BR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Implementation</a:t>
            </a:r>
            <a:r>
              <a:rPr lang="pt-BR" dirty="0" smtClean="0"/>
              <a:t> of </a:t>
            </a:r>
            <a:r>
              <a:rPr lang="pt-BR" dirty="0" err="1" smtClean="0"/>
              <a:t>denoising</a:t>
            </a:r>
            <a:r>
              <a:rPr lang="pt-BR" dirty="0" smtClean="0"/>
              <a:t> </a:t>
            </a:r>
            <a:r>
              <a:rPr lang="pt-BR" dirty="0" err="1" smtClean="0"/>
              <a:t>techniques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43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65849" y="3056971"/>
            <a:ext cx="1771312" cy="7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Thank you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3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0591" y="2777421"/>
            <a:ext cx="457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3200" u="none" dirty="0">
                <a:solidFill>
                  <a:srgbClr val="10345C"/>
                </a:solidFill>
                <a:latin typeface="Calibri" panose="020F0502020204030204" pitchFamily="34" charset="0"/>
              </a:rPr>
              <a:t>Títulos</a:t>
            </a:r>
            <a:r>
              <a:rPr lang="pt-BR" altLang="pt-BR" sz="3600" u="none" dirty="0">
                <a:solidFill>
                  <a:srgbClr val="10345C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(fonte Calibri Bold - corpo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24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a</a:t>
            </a:r>
            <a:r>
              <a:rPr lang="pt-BR" altLang="pt-BR" sz="1400" u="non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32)</a:t>
            </a:r>
            <a:endParaRPr lang="pt-BR" altLang="pt-BR" sz="1400" u="none" dirty="0">
              <a:solidFill>
                <a:srgbClr val="10345C"/>
              </a:solidFill>
              <a:latin typeface="Calibri" panose="020F0502020204030204" pitchFamily="34" charset="0"/>
            </a:endParaRPr>
          </a:p>
          <a:p>
            <a:r>
              <a:rPr lang="pt-BR" altLang="pt-BR" u="none" dirty="0">
                <a:solidFill>
                  <a:srgbClr val="10345C"/>
                </a:solidFill>
                <a:latin typeface="Calibri" panose="020F0502020204030204" pitchFamily="34" charset="0"/>
              </a:rPr>
              <a:t>Subtítulos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(fonte Calibri Bold - corpo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20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a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24)</a:t>
            </a:r>
            <a:endParaRPr lang="pt-BR" altLang="pt-BR" sz="1400" u="none" dirty="0">
              <a:solidFill>
                <a:srgbClr val="10345C"/>
              </a:solidFill>
              <a:latin typeface="Calibri" panose="020F0502020204030204" pitchFamily="34" charset="0"/>
            </a:endParaRPr>
          </a:p>
          <a:p>
            <a:endParaRPr lang="pt-BR" altLang="pt-BR" sz="1400" u="none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endParaRPr lang="pt-BR" altLang="pt-BR" u="none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r>
              <a:rPr lang="pt-BR" altLang="pt-BR" sz="20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Texto</a:t>
            </a:r>
            <a:r>
              <a:rPr lang="pt-BR" altLang="pt-BR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(fonte </a:t>
            </a:r>
            <a:r>
              <a:rPr lang="pt-BR" altLang="pt-BR" sz="1200" b="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Calibri regular </a:t>
            </a:r>
            <a:r>
              <a:rPr lang="pt-BR" altLang="pt-BR" sz="12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ou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Calibri</a:t>
            </a:r>
            <a:r>
              <a:rPr lang="pt-BR" altLang="pt-BR" sz="12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 Bold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- corpo </a:t>
            </a:r>
            <a:r>
              <a:rPr lang="pt-BR" altLang="pt-BR" sz="12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14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a 22)</a:t>
            </a:r>
          </a:p>
          <a:p>
            <a:r>
              <a:rPr lang="pt-BR" altLang="pt-BR" sz="1600" b="0" u="none" dirty="0">
                <a:solidFill>
                  <a:srgbClr val="262626"/>
                </a:solidFill>
                <a:latin typeface="Calibri" panose="020F0502020204030204" pitchFamily="34" charset="0"/>
              </a:rPr>
              <a:t>Texto para tabelas</a:t>
            </a:r>
            <a:r>
              <a:rPr lang="pt-BR" altLang="pt-BR" sz="1600" u="none" dirty="0">
                <a:solidFill>
                  <a:srgbClr val="26262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200" b="0" u="none" dirty="0">
                <a:solidFill>
                  <a:srgbClr val="262626"/>
                </a:solidFill>
                <a:latin typeface="Calibri" panose="020F0502020204030204" pitchFamily="34" charset="0"/>
              </a:rPr>
              <a:t>(fonte Calibri – corpo </a:t>
            </a:r>
            <a:r>
              <a:rPr lang="pt-BR" altLang="pt-BR" sz="1200" b="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12 </a:t>
            </a:r>
            <a:r>
              <a:rPr lang="pt-BR" altLang="pt-BR" sz="1200" b="0" u="none" dirty="0">
                <a:solidFill>
                  <a:srgbClr val="262626"/>
                </a:solidFill>
                <a:latin typeface="Calibri" panose="020F0502020204030204" pitchFamily="34" charset="0"/>
              </a:rPr>
              <a:t>a 18)</a:t>
            </a:r>
          </a:p>
          <a:p>
            <a:endParaRPr lang="pt-BR" altLang="pt-BR" sz="1600" u="none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059"/>
          <p:cNvSpPr>
            <a:spLocks noChangeArrowheads="1"/>
          </p:cNvSpPr>
          <p:nvPr/>
        </p:nvSpPr>
        <p:spPr bwMode="auto">
          <a:xfrm>
            <a:off x="2508965" y="5070357"/>
            <a:ext cx="175445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16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Cor: Preto ou cinza</a:t>
            </a:r>
          </a:p>
        </p:txBody>
      </p:sp>
      <p:sp>
        <p:nvSpPr>
          <p:cNvPr id="4" name="Rectangle 2057"/>
          <p:cNvSpPr>
            <a:spLocks noChangeArrowheads="1"/>
          </p:cNvSpPr>
          <p:nvPr/>
        </p:nvSpPr>
        <p:spPr bwMode="auto">
          <a:xfrm>
            <a:off x="1931143" y="3852863"/>
            <a:ext cx="238635" cy="238635"/>
          </a:xfrm>
          <a:prstGeom prst="rect">
            <a:avLst/>
          </a:prstGeom>
          <a:solidFill>
            <a:srgbClr val="10345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10345C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" name="Rectangle 2059"/>
          <p:cNvSpPr>
            <a:spLocks noChangeArrowheads="1"/>
          </p:cNvSpPr>
          <p:nvPr/>
        </p:nvSpPr>
        <p:spPr bwMode="auto">
          <a:xfrm>
            <a:off x="2148055" y="3818379"/>
            <a:ext cx="31780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600" b="0" u="none" dirty="0">
                <a:solidFill>
                  <a:srgbClr val="10345C"/>
                </a:solidFill>
                <a:latin typeface="Calibri" panose="020F0502020204030204" pitchFamily="34" charset="0"/>
              </a:rPr>
              <a:t>Cor: Azul marinho (RGB: 16, 52, 92)</a:t>
            </a:r>
          </a:p>
        </p:txBody>
      </p:sp>
      <p:sp>
        <p:nvSpPr>
          <p:cNvPr id="6" name="Rectangle 2059"/>
          <p:cNvSpPr>
            <a:spLocks noChangeArrowheads="1"/>
          </p:cNvSpPr>
          <p:nvPr/>
        </p:nvSpPr>
        <p:spPr bwMode="auto">
          <a:xfrm>
            <a:off x="2246516" y="6031394"/>
            <a:ext cx="293394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16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Cor: Azul claro (RGB: 0, 176, 240)</a:t>
            </a:r>
          </a:p>
        </p:txBody>
      </p:sp>
      <p:sp>
        <p:nvSpPr>
          <p:cNvPr id="7" name="Retângulo 14"/>
          <p:cNvSpPr>
            <a:spLocks noChangeArrowheads="1"/>
          </p:cNvSpPr>
          <p:nvPr/>
        </p:nvSpPr>
        <p:spPr bwMode="auto">
          <a:xfrm>
            <a:off x="1830591" y="5686139"/>
            <a:ext cx="4572000" cy="3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800" u="none" dirty="0">
                <a:solidFill>
                  <a:srgbClr val="262626"/>
                </a:solidFill>
                <a:latin typeface="Calibri" panose="020F0502020204030204" pitchFamily="34" charset="0"/>
              </a:rPr>
              <a:t>Alguns destaques (setas, links e etc...)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922666" y="4250085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22666" y="5566821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057"/>
          <p:cNvSpPr>
            <a:spLocks noChangeArrowheads="1"/>
          </p:cNvSpPr>
          <p:nvPr/>
        </p:nvSpPr>
        <p:spPr bwMode="auto">
          <a:xfrm>
            <a:off x="1931143" y="5120317"/>
            <a:ext cx="238635" cy="2386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10345C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1" name="Rectangle 2057"/>
          <p:cNvSpPr>
            <a:spLocks noChangeArrowheads="1"/>
          </p:cNvSpPr>
          <p:nvPr/>
        </p:nvSpPr>
        <p:spPr bwMode="auto">
          <a:xfrm>
            <a:off x="2270330" y="5120317"/>
            <a:ext cx="238635" cy="23863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10345C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2" name="Rectangle 2057"/>
          <p:cNvSpPr>
            <a:spLocks noChangeArrowheads="1"/>
          </p:cNvSpPr>
          <p:nvPr/>
        </p:nvSpPr>
        <p:spPr bwMode="auto">
          <a:xfrm>
            <a:off x="1931143" y="6081353"/>
            <a:ext cx="238635" cy="238635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00B0F0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830591" y="2315423"/>
            <a:ext cx="6306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rgbClr val="10335A"/>
                </a:solidFill>
              </a:rPr>
              <a:t>Sugestões para títulos, textos e destaques:</a:t>
            </a:r>
            <a:endParaRPr lang="pt-BR" sz="2000" b="1" dirty="0">
              <a:solidFill>
                <a:srgbClr val="10335A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922666" y="2777421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77195" y="227117"/>
            <a:ext cx="6699354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>
                <a:solidFill>
                  <a:srgbClr val="10335A"/>
                </a:solidFill>
                <a:latin typeface="Calibri" panose="020F0502020204030204" pitchFamily="34" charset="0"/>
              </a:rPr>
              <a:t>Step Change Detection Based on Analytic Signal for PMU Calibrators</a:t>
            </a: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969752" y="1302048"/>
            <a:ext cx="630679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Intro/Context.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Math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Hilbert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Parametric Model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Detection Signals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Hybrid detector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Frequency estimation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Numeric Simulations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Metrics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Performance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Step Location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Frequency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10335A"/>
                </a:solidFill>
              </a:rPr>
              <a:t>Laboratory Setup</a:t>
            </a:r>
          </a:p>
          <a:p>
            <a:pPr algn="just"/>
            <a:endParaRPr lang="pt-BR" sz="1600" dirty="0">
              <a:solidFill>
                <a:srgbClr val="10335A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718782" y="1135187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/>
          <a:stretch/>
        </p:blipFill>
        <p:spPr>
          <a:xfrm>
            <a:off x="1100337" y="1247447"/>
            <a:ext cx="6488328" cy="3827636"/>
          </a:xfrm>
          <a:prstGeom prst="rect">
            <a:avLst/>
          </a:prstGeom>
        </p:spPr>
      </p:pic>
      <p:pic>
        <p:nvPicPr>
          <p:cNvPr id="10" name="Imagem 12" descr="desenho_campus_inmetro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78" y="5258403"/>
            <a:ext cx="65341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Introduction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728048" y="1150446"/>
                <a:ext cx="6800836" cy="2897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National Metrology Institute -&gt; reference values, low uncertainties</a:t>
                </a:r>
              </a:p>
              <a:p>
                <a:r>
                  <a:rPr lang="en-US" dirty="0"/>
                  <a:t>Assessment of PMU </a:t>
                </a:r>
                <a:r>
                  <a:rPr lang="en-US" dirty="0" smtClean="0"/>
                  <a:t>calibrators.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Dynamic tests (IEEE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Step tests: </a:t>
                </a:r>
              </a:p>
              <a:p>
                <a:pPr lvl="2"/>
                <a:r>
                  <a:rPr lang="en-US" dirty="0" smtClean="0"/>
                  <a:t>Magnitude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Phase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48" y="1150446"/>
                <a:ext cx="6800836" cy="2897973"/>
              </a:xfrm>
              <a:prstGeom prst="rect">
                <a:avLst/>
              </a:prstGeom>
              <a:blipFill rotWithShape="0">
                <a:blip r:embed="rId2"/>
                <a:stretch>
                  <a:fillRect l="-717" t="-1263" b="-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728048" y="5190186"/>
            <a:ext cx="12405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Voltage</a:t>
            </a:r>
          </a:p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6085" y="5328685"/>
            <a:ext cx="10438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5158613" y="5328685"/>
            <a:ext cx="937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9" name="Conector de seta reta 8"/>
          <p:cNvCxnSpPr>
            <a:stCxn id="3" idx="3"/>
            <a:endCxn id="6" idx="1"/>
          </p:cNvCxnSpPr>
          <p:nvPr/>
        </p:nvCxnSpPr>
        <p:spPr>
          <a:xfrm flipV="1">
            <a:off x="2968644" y="5513351"/>
            <a:ext cx="6374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649961" y="5513351"/>
            <a:ext cx="508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202489" y="5051686"/>
            <a:ext cx="288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Parametric model;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Iterative procedure -</a:t>
            </a:r>
            <a:r>
              <a:rPr lang="en-US" i="1" dirty="0" err="1" smtClean="0"/>
              <a:t>Levenberg</a:t>
            </a:r>
            <a:r>
              <a:rPr lang="en-US" i="1" dirty="0" smtClean="0"/>
              <a:t>-Marquardt (LMI)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37162" y="4393727"/>
            <a:ext cx="16223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Nominal values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Conector de seta reta 16"/>
          <p:cNvCxnSpPr>
            <a:stCxn id="14" idx="2"/>
            <a:endCxn id="3" idx="0"/>
          </p:cNvCxnSpPr>
          <p:nvPr/>
        </p:nvCxnSpPr>
        <p:spPr>
          <a:xfrm>
            <a:off x="2348346" y="4763059"/>
            <a:ext cx="0" cy="42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832218" y="6263641"/>
            <a:ext cx="40663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Introduce errors, uncertainties, and noise</a:t>
            </a:r>
            <a:endParaRPr lang="en-US" dirty="0"/>
          </a:p>
        </p:txBody>
      </p:sp>
      <p:cxnSp>
        <p:nvCxnSpPr>
          <p:cNvPr id="21" name="Conector de seta reta 20"/>
          <p:cNvCxnSpPr/>
          <p:nvPr/>
        </p:nvCxnSpPr>
        <p:spPr>
          <a:xfrm flipH="1" flipV="1">
            <a:off x="2588654" y="5882683"/>
            <a:ext cx="167425" cy="38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Conector de seta reta 22"/>
          <p:cNvCxnSpPr>
            <a:stCxn id="19" idx="0"/>
            <a:endCxn id="6" idx="2"/>
          </p:cNvCxnSpPr>
          <p:nvPr/>
        </p:nvCxnSpPr>
        <p:spPr>
          <a:xfrm flipV="1">
            <a:off x="3865371" y="5698017"/>
            <a:ext cx="262652" cy="56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158613" y="4162895"/>
            <a:ext cx="383598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Assessment of errors and uncertainties</a:t>
            </a:r>
            <a:endParaRPr lang="en-US" dirty="0"/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5744596" y="4549669"/>
            <a:ext cx="153928" cy="73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823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95" y="4407461"/>
            <a:ext cx="4095238" cy="2695238"/>
          </a:xfrm>
          <a:prstGeom prst="rect">
            <a:avLst/>
          </a:prstGeom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Introduction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728048" y="1387870"/>
                <a:ext cx="704246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LMI: </a:t>
                </a:r>
                <a:r>
                  <a:rPr lang="pt-BR" dirty="0" err="1" smtClean="0"/>
                  <a:t>estimates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,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dirty="0" smtClean="0"/>
                  <a:t>,</a:t>
                </a:r>
                <a:r>
                  <a:rPr lang="pt-B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t-B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err="1" smtClean="0"/>
                  <a:t>Needs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reliable</a:t>
                </a:r>
                <a:r>
                  <a:rPr lang="pt-BR" dirty="0" smtClean="0"/>
                  <a:t>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accurate</a:t>
                </a:r>
                <a:r>
                  <a:rPr lang="pt-BR" dirty="0"/>
                  <a:t> </a:t>
                </a:r>
                <a:r>
                  <a:rPr lang="pt-BR" dirty="0" err="1" smtClean="0"/>
                  <a:t>estimates</a:t>
                </a:r>
                <a:r>
                  <a:rPr lang="pt-BR" dirty="0" smtClean="0"/>
                  <a:t> of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i="0" dirty="0" smtClean="0">
                    <a:latin typeface="+mj-lt"/>
                  </a:rPr>
                  <a:t> </a:t>
                </a:r>
                <a:r>
                  <a:rPr lang="pt-BR" dirty="0" err="1" smtClean="0"/>
                  <a:t>and</a:t>
                </a:r>
                <a:r>
                  <a:rPr lang="pt-BR" dirty="0" smtClean="0"/>
                  <a:t> a </a:t>
                </a:r>
                <a:r>
                  <a:rPr lang="pt-BR" dirty="0" err="1" smtClean="0"/>
                  <a:t>initial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guessing</a:t>
                </a:r>
                <a:r>
                  <a:rPr lang="pt-BR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t-BR" dirty="0" smtClean="0"/>
                  <a:t>;</a:t>
                </a:r>
              </a:p>
              <a:p>
                <a:endParaRPr lang="pt-BR" dirty="0" smtClean="0"/>
              </a:p>
              <a:p>
                <a:r>
                  <a:rPr lang="pt-BR" dirty="0" err="1" smtClean="0"/>
                  <a:t>Previous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work</a:t>
                </a:r>
                <a:r>
                  <a:rPr lang="pt-BR" dirty="0" smtClean="0"/>
                  <a:t>:</a:t>
                </a:r>
              </a:p>
              <a:p>
                <a:r>
                  <a:rPr lang="pt-BR" dirty="0" err="1" smtClean="0"/>
                  <a:t>Estimation</a:t>
                </a:r>
                <a:r>
                  <a:rPr lang="pt-BR" dirty="0" smtClean="0"/>
                  <a:t> of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err="1" smtClean="0"/>
                  <a:t>based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on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</a:t>
                </a:r>
                <a:r>
                  <a:rPr lang="pt-BR" u="sng" dirty="0" err="1" smtClean="0"/>
                  <a:t>instantaneous</a:t>
                </a:r>
                <a:r>
                  <a:rPr lang="pt-BR" u="sng" dirty="0" smtClean="0"/>
                  <a:t> </a:t>
                </a:r>
                <a:r>
                  <a:rPr lang="pt-BR" u="sng" dirty="0" err="1" smtClean="0"/>
                  <a:t>frequency</a:t>
                </a:r>
                <a:r>
                  <a:rPr lang="pt-BR" u="sng" dirty="0" smtClean="0"/>
                  <a:t> </a:t>
                </a:r>
                <a:r>
                  <a:rPr lang="pt-BR" dirty="0" smtClean="0"/>
                  <a:t>of </a:t>
                </a:r>
                <a:r>
                  <a:rPr lang="pt-BR" dirty="0" err="1" smtClean="0"/>
                  <a:t>Hilbert´s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analytical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signal</a:t>
                </a:r>
                <a:r>
                  <a:rPr lang="pt-BR" dirty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err="1" smtClean="0"/>
                  <a:t>Challenging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special</a:t>
                </a:r>
                <a:r>
                  <a:rPr lang="pt-BR" dirty="0" smtClean="0"/>
                  <a:t> cases: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dirty="0" smtClean="0"/>
                  <a:t>Magnitude </a:t>
                </a:r>
                <a:r>
                  <a:rPr lang="pt-BR" dirty="0" err="1" smtClean="0"/>
                  <a:t>steps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near</a:t>
                </a:r>
                <a:r>
                  <a:rPr lang="pt-BR" dirty="0" smtClean="0"/>
                  <a:t> zero crossings;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dirty="0" err="1" smtClean="0"/>
                  <a:t>Phase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steps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near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crests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48" y="1387870"/>
                <a:ext cx="7042465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692" t="-1279" r="-433" b="-2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823286" y="4211391"/>
                <a:ext cx="30980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This</a:t>
                </a:r>
                <a:r>
                  <a:rPr lang="pt-BR" dirty="0"/>
                  <a:t> </a:t>
                </a:r>
                <a:r>
                  <a:rPr lang="pt-BR" dirty="0" err="1" smtClean="0"/>
                  <a:t>work</a:t>
                </a:r>
                <a:r>
                  <a:rPr lang="pt-BR" dirty="0" smtClean="0"/>
                  <a:t>:</a:t>
                </a:r>
              </a:p>
              <a:p>
                <a:r>
                  <a:rPr lang="pt-BR" dirty="0" err="1" smtClean="0"/>
                  <a:t>Estimation</a:t>
                </a:r>
                <a:r>
                  <a:rPr lang="pt-BR" dirty="0" smtClean="0"/>
                  <a:t>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dirty="0" err="1" smtClean="0"/>
                  <a:t>Hybrid</a:t>
                </a:r>
                <a:r>
                  <a:rPr lang="pt-BR" dirty="0" smtClean="0"/>
                  <a:t> detector </a:t>
                </a:r>
                <a:r>
                  <a:rPr lang="pt-BR" dirty="0" err="1" smtClean="0"/>
                  <a:t>based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on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instantaneous</a:t>
                </a:r>
                <a:r>
                  <a:rPr lang="pt-BR" dirty="0" smtClean="0"/>
                  <a:t> </a:t>
                </a:r>
                <a:r>
                  <a:rPr lang="pt-BR" u="sng" dirty="0" smtClean="0"/>
                  <a:t>magnitude </a:t>
                </a:r>
                <a:r>
                  <a:rPr lang="pt-BR" u="sng" dirty="0" err="1" smtClean="0"/>
                  <a:t>and</a:t>
                </a:r>
                <a:r>
                  <a:rPr lang="pt-BR" u="sng" dirty="0" smtClean="0"/>
                  <a:t> </a:t>
                </a:r>
                <a:r>
                  <a:rPr lang="pt-BR" u="sng" dirty="0" err="1" smtClean="0"/>
                  <a:t>frequency</a:t>
                </a:r>
                <a:r>
                  <a:rPr lang="pt-BR" u="sng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dirty="0" err="1" smtClean="0"/>
                  <a:t>Underlying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phasor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frequency</a:t>
                </a:r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86" y="4211391"/>
                <a:ext cx="3098080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575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1728048" y="982887"/>
                <a:ext cx="6862160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48" y="982887"/>
                <a:ext cx="6862160" cy="404983"/>
              </a:xfrm>
              <a:prstGeom prst="rect">
                <a:avLst/>
              </a:prstGeom>
              <a:blipFill rotWithShape="0"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78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Mathematical Background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77194" y="1289066"/>
            <a:ext cx="481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Instantaneous magnitude, phase and frequency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66" y="1922516"/>
            <a:ext cx="4724401" cy="558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66" y="2745159"/>
            <a:ext cx="3810000" cy="9266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r="1400"/>
          <a:stretch/>
        </p:blipFill>
        <p:spPr>
          <a:xfrm>
            <a:off x="1664366" y="3935921"/>
            <a:ext cx="2354181" cy="863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64366" y="5063214"/>
                <a:ext cx="378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366" y="5063214"/>
                <a:ext cx="37861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0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Mathematical Background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94" y="4328184"/>
            <a:ext cx="4775201" cy="6600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67437" y="5074276"/>
            <a:ext cx="1663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Hybrid</a:t>
            </a:r>
            <a:r>
              <a:rPr lang="pt-BR" dirty="0" smtClean="0"/>
              <a:t> detector</a:t>
            </a:r>
          </a:p>
          <a:p>
            <a:endParaRPr lang="pt-BR" dirty="0"/>
          </a:p>
          <a:p>
            <a:r>
              <a:rPr lang="pt-BR" dirty="0" err="1" smtClean="0"/>
              <a:t>Frequency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22" y="1823465"/>
            <a:ext cx="2446882" cy="11734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867437" y="3335628"/>
                <a:ext cx="4317785" cy="761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 smtClean="0"/>
                  <a:t>Obtain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pt-BR" dirty="0" err="1" smtClean="0"/>
                  <a:t>by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sampling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 err="1" smtClean="0"/>
                  <a:t>with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𝐹𝑠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err="1" smtClean="0"/>
                  <a:t>Calculate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analytical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signal</a:t>
                </a:r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437" y="3335628"/>
                <a:ext cx="4317785" cy="761940"/>
              </a:xfrm>
              <a:prstGeom prst="rect">
                <a:avLst/>
              </a:prstGeom>
              <a:blipFill rotWithShape="0">
                <a:blip r:embed="rId4"/>
                <a:stretch>
                  <a:fillRect l="-1128" r="-282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>
                <a:off x="1655499" y="1079743"/>
                <a:ext cx="6862160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499" y="1079743"/>
                <a:ext cx="6862160" cy="404983"/>
              </a:xfrm>
              <a:prstGeom prst="rect">
                <a:avLst/>
              </a:prstGeom>
              <a:blipFill rotWithShape="0"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1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Detection signals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2307661" y="1584101"/>
                <a:ext cx="5238422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1.	</a:t>
                </a:r>
                <a:r>
                  <a:rPr lang="en-US" dirty="0" smtClean="0"/>
                  <a:t>Step detection via instantaneous magnitude</a:t>
                </a:r>
              </a:p>
              <a:p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𝔐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mmax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</a:p>
              <a:p>
                <a:pPr algn="ctr"/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pt-BR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mmax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661" y="1584101"/>
                <a:ext cx="5238422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048" t="-922" r="-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8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Detection signals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2307661" y="1558344"/>
                <a:ext cx="5169685" cy="4048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2.	</a:t>
                </a:r>
                <a:r>
                  <a:rPr lang="en-US" dirty="0" smtClean="0"/>
                  <a:t>Step detection via instantaneous frequency</a:t>
                </a:r>
              </a:p>
              <a:p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𝔐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fmax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</a:p>
              <a:p>
                <a:pPr algn="ctr"/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pt-BR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661" y="1558344"/>
                <a:ext cx="5169685" cy="4048416"/>
              </a:xfrm>
              <a:prstGeom prst="rect">
                <a:avLst/>
              </a:prstGeom>
              <a:blipFill rotWithShape="0">
                <a:blip r:embed="rId2"/>
                <a:stretch>
                  <a:fillRect l="-1061" t="-904" r="-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80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Hybrid detector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3541691" y="1349486"/>
                <a:ext cx="5356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91" y="1349486"/>
                <a:ext cx="53565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4762" r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572741" y="1349486"/>
                <a:ext cx="43947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741" y="1349486"/>
                <a:ext cx="43947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4762" r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370970" y="2022248"/>
                <a:ext cx="877100" cy="6635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mmax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70" y="2022248"/>
                <a:ext cx="877100" cy="6635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5402020" y="2022248"/>
                <a:ext cx="780919" cy="6635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fmax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20" y="2022248"/>
                <a:ext cx="780919" cy="663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4649425" y="3902299"/>
                <a:ext cx="37459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25" y="3902299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4762" r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4146370" y="3129566"/>
            <a:ext cx="13806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Highest ratio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4325938" y="4675032"/>
                <a:ext cx="102156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38" y="4675032"/>
                <a:ext cx="102156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4839" r="-11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948589" y="5576552"/>
                <a:ext cx="5401672" cy="38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Underlying </a:t>
                </a:r>
                <a:r>
                  <a:rPr lang="pt-BR" dirty="0" err="1" smtClean="0"/>
                  <a:t>Phasor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Frequency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estimator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𝔐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89" y="5576552"/>
                <a:ext cx="5401672" cy="385234"/>
              </a:xfrm>
              <a:prstGeom prst="rect">
                <a:avLst/>
              </a:prstGeom>
              <a:blipFill rotWithShape="0">
                <a:blip r:embed="rId8"/>
                <a:stretch>
                  <a:fillRect l="-1016" t="-7937" b="-25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8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6610</TotalTime>
  <Words>358</Words>
  <Application>Microsoft Office PowerPoint</Application>
  <PresentationFormat>Apresentação na tela (4:3)</PresentationFormat>
  <Paragraphs>165</Paragraphs>
  <Slides>20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R Silva</dc:creator>
  <cp:lastModifiedBy>Marcelo B Martins</cp:lastModifiedBy>
  <cp:revision>107</cp:revision>
  <dcterms:created xsi:type="dcterms:W3CDTF">2019-05-22T20:22:52Z</dcterms:created>
  <dcterms:modified xsi:type="dcterms:W3CDTF">2019-09-13T18:51:59Z</dcterms:modified>
</cp:coreProperties>
</file>