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9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33" autoAdjust="0"/>
  </p:normalViewPr>
  <p:slideViewPr>
    <p:cSldViewPr>
      <p:cViewPr varScale="1">
        <p:scale>
          <a:sx n="89" d="100"/>
          <a:sy n="89" d="100"/>
        </p:scale>
        <p:origin x="6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number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6" r:id="rId5"/>
    <p:sldLayoutId id="2147483680" r:id="rId6"/>
    <p:sldLayoutId id="2147483683" r:id="rId7"/>
    <p:sldLayoutId id="2147483681" r:id="rId8"/>
    <p:sldLayoutId id="2147483674" r:id="rId9"/>
    <p:sldLayoutId id="2147483687" r:id="rId10"/>
    <p:sldLayoutId id="2147483676" r:id="rId11"/>
    <p:sldLayoutId id="2147483675" r:id="rId12"/>
    <p:sldLayoutId id="2147483684" r:id="rId1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 introduction</a:t>
            </a:r>
            <a:br>
              <a:rPr lang="en-US" dirty="0"/>
            </a:br>
            <a:r>
              <a:rPr lang="en-US" dirty="0"/>
              <a:t>to relational</a:t>
            </a:r>
            <a:br>
              <a:rPr lang="en-US" dirty="0"/>
            </a:br>
            <a:r>
              <a:rPr lang="en-US" dirty="0"/>
              <a:t>databases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F647-E251-A324-A2E3-45199929C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simple web-based system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5183E756-656F-E587-D512-E6AC6437939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219200"/>
            <a:ext cx="7315200" cy="173204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CDEA3-A7D0-47A4-1202-313EFCB1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C80CD-AC23-BEB7-2348-4442503F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DFA3D-E5AE-8DCA-2E57-6F4F5ADA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093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EB83-DE7C-663F-F318-D2DB91174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Vendors table in an Accounts Payable (AP) database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0DB483EB-308D-28BA-C649-48601C1BB73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3158" y="1524000"/>
            <a:ext cx="6711642" cy="324595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AE443-246A-72B6-EA1A-BD4C31B86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7A42D-CF7C-AE85-FC50-712DBCDD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A0BE8-BF9B-397A-8B44-D3D75387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846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12A9-8D99-A121-777C-939D87E9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to know about database tables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6A564-4696-07EC-371F-984CDF6BE1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Relational database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Column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Row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Cell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Primary key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Composite primary key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Non-primary key (unique key)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C2061-778B-1540-BC8F-54A0E364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1051B-18DA-1912-1B50-7D514BC7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FF7A3-EB65-836B-E061-B073511E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568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8B35-3FDD-7870-D767-25EB9DF2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effectLst/>
                <a:ea typeface="Times New Roman" panose="02020603050405020304" pitchFamily="18" charset="0"/>
              </a:rPr>
              <a:t>The relationship between two tables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078F69DF-E0A6-6101-0813-11EEE235549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56064" y="1143000"/>
            <a:ext cx="6431871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F4D91-7EA6-5731-D5C7-005650B41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A04A3-E647-82AF-3C75-2C8A03F0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FB5AB-090F-6F12-B728-DDDC34AA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017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49C0-2558-029A-6B1D-546823CE9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to know about table relationships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58E03-28A5-5955-B744-BA4A9F35D0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Foreign key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One-to-many relationship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One-to-one relationship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Many-to-many relationship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7E87D-82DD-1AA1-BEED-B0FCB05F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47130-EE30-B81F-ED7D-7446318F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5C90A-0173-4325-5543-0954756C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409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B007-EF38-92E4-3751-62D1B931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columns of the Invoices table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50E25FC0-DE59-86BB-5E7B-3F9570C1ED5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4150" y="1219200"/>
            <a:ext cx="6675699" cy="365791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04C89-5605-638F-C7F5-E48D231D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E92B6-1846-0F8F-69C1-F29E2E56B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3B08C-610B-436B-9EF1-850610F0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541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520E-17F2-2416-BC19-9FE920BD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MySQL data types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8C67F-9992-01EC-DA5B-D595CDE03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CHAR, VARCHAR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INT, DECIMAL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C4771-C12E-595D-8C49-1CA77E27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87270-A031-464D-3769-04F219EA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38939-BCD3-8D8D-BC15-92E958FF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168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7F63-96DD-B780-D96D-329E4B426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to know about columns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48C70-9FA9-382A-5AE7-56D48AE25C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type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Null value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Default value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 increment column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D9415-AAC1-25E3-3BF5-E25F9D3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2F51A-DC45-3307-4FAE-0A91F697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18D21-648C-B6DD-00C2-923424B3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829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6CEA-A577-BF6C-061A-76555BED9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EER diagram for the AP database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FF61041F-32B4-01FA-9C4A-99467C339EC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1057450"/>
            <a:ext cx="4419600" cy="49403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2611-2499-544B-7ACE-4DCE63EB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D0812-CFDB-022C-1DC5-12EB8309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498A-387B-9C1C-6173-D8B47336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491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6127-8191-1886-D4D0-86B4B203A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knowing “standard SQL” helps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AAF6-D9AC-5EED-EDAF-D41FD79B1B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Basic SQL statements are the same for all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dialects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Once you know one dialect, you can easily learn others.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knowing “standard SQL” does not help you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Most applications require modification when moved to another database.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63FC8-E95C-3C5D-4C19-C13CC576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32EF2-F2A5-6C24-2CBA-94179297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9E0A7-096E-C8BC-F95A-4E8CBF36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88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034D-CE49-2829-C929-018A5191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1E49-29C8-F791-50A7-95FD0775DF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Identify the three main hardware components of a client/server system.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way a client accesses the database on a server using these terms: application software, data access API, database management system, SQL query, and query results.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way a relational database is organized using these terms: tables, columns, rows, cells, primary keys, unique keys, and foreign keys.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Identify the three types of relationships that can exist between two tables.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way the columns in a table are defined using these terms: data type, null value, and default value.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D7277-E205-DAB7-085B-A5C17D3E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5DD5C-CB23-1C71-FC47-D2AF191F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43035-B094-1A17-964B-DCA325C3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663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D620-D609-9E27-1359-3A4D23AD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comparison of four relational databases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E4E7E-138E-3EF4-0B85-61F861834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Released in 1979.</a:t>
            </a: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Runs on Unix, z/OS, Windows, Linux, and macOS.</a:t>
            </a: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Typically used for large, mission-critical systems that run on one or more Unix servers.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DB2</a:t>
            </a: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Released in 1985.</a:t>
            </a: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Runs on OS/390, z/OS, AIX, Unix, Windows, Linux, and macOS.</a:t>
            </a: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Typically used for large, mission-critical systems that run on legacy IBM mainframe systems using the z/OS or OS/390 operating system.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30E81-AB93-7C11-B063-7ECFD91F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09A4F-1D80-7C43-292B-08DF2D3A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A7F39-A4E1-EEB8-7608-97057DBD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614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C301-1381-1FD3-C4F7-C77772FC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comparison of four relational databases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BF45B-C989-3CE0-D984-5337F6159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Released in 1987.</a:t>
            </a: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Runs on Windows and Linux.</a:t>
            </a: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Typically used for small- to medium-sized systems that run on one or more Windows or Linux servers.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Released in 2000.</a:t>
            </a: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Runs on Unix, Linux, Windows, and macOS.</a:t>
            </a: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popular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open-source database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that runs on all major operating systems and is commonly used for web applications.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56F5D-F7D0-43B9-0751-F58E9A6E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78D5B-5981-A3AF-C793-D2006714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1B79C-56A9-FCE2-FFB5-73333D93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444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10C41-B5CD-D7E6-F031-F4D8C1A3B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statements used to work with data (DML)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704CE-C805-CA41-5315-3A14B9B395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  <a:p>
            <a:pPr marL="0" marR="0"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statements used to work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database objects (DDL)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DATABASE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INDEX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INDEX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DATABASE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TABLE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INDEX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6A974-6086-9F02-4A51-40E815D2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2C7EF-4281-9BAF-60A4-C7C361E0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8D247-A33A-C64F-3C9E-95F6C876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118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7B68-4F78-AC06-FE16-22973C0B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 new database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B8AC7-2FD7-3D6E-39B8-BC2BBB13C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DATABASE ap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selects the current database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ap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40B26-FC06-FB9A-7D3B-E4C003957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09932-DFE2-9F9A-7860-03B0AA7F1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263E4-B730-2390-9E2F-3AF0A4E7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732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0837-6F7A-28EF-AB81-CC0FCC146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 new 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C67DE-2D46-8AA4-A8E9-1B8090C6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invoices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           PRIMARY KEY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AUTO_INCREMENT,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INT            NOT NULL,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VARCHAR(50)    NOT NULL,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DATE           NOT NULL,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DECIMAL(9,2)   NOT NULL,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DECIMAL(9,2)               DEFAULT 0,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DECIMAL(9,2)               DEFAULT 0,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terms_id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INT            NOT NULL,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invoice_due_date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DATE           NOT NULL,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DATE,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CONSTRAINT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invoices_fk_vendors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FOREIGN KEY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REFERENCES vendors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CONSTRAINT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invoices_fk_terms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FOREIGN KEY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terms_id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REFERENCES terms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terms_id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7EB1C-9A94-51A5-7482-1F1F6A0D5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DF07E-22EB-E001-C363-389DE2B2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8D206-8495-B2B4-C7EC-0F03A63C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291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D7BD-2E5B-2E5F-B4C2-FACCB62DB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adds a new column to a 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349A6-10D1-5D94-E27A-4565D65E3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TABLE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balance_due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DECIMAL(9,2)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deletes the new column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TABLE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COLUMN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balance_due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an index on the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571500" algn="l"/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INDEX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invoices_vendor_id_index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ON invoices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deletes the new index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INDEX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invoices_vendor_id_index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ON invoices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521FE-DDB0-A3B0-0751-5534F971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35F15-9C11-BFE8-E94D-A0828325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47178-C0A0-94F6-CBBE-0D04259A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092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E384-3399-B4E1-093B-AD2CD674D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Invoices base table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F874B04C-F86E-0C3F-E604-279194B2194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24697" y="1219199"/>
            <a:ext cx="7304903" cy="181638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589BA-6DD7-0604-9C79-427CAE89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42F93-57D8-AAF4-B3A6-261F53D93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E6F98-6F15-5F68-17C6-E1C0DD9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870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E66C5-3AFD-B421-F0A2-098030AE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that retrieves and sorts selected columns and rows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DAF69-E2E6-D987-352A-B3CA033A03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447800"/>
            <a:ext cx="7391400" cy="1828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balance_due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 defined by the SELECT statement</a:t>
            </a:r>
          </a:p>
          <a:p>
            <a:endParaRPr lang="en-US" dirty="0"/>
          </a:p>
        </p:txBody>
      </p:sp>
      <p:pic>
        <p:nvPicPr>
          <p:cNvPr id="8" name="Content Placeholder 7" descr="Title describes slide">
            <a:extLst>
              <a:ext uri="{FF2B5EF4-FFF2-40B4-BE49-F238E27FC236}">
                <a16:creationId xmlns:a16="http://schemas.microsoft.com/office/drawing/2014/main" id="{7CEA14D5-8772-DA55-410C-DC08C2D006B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7199" y="3980544"/>
            <a:ext cx="6669602" cy="165825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CAB2F-B48A-50E6-D96D-BE7D776F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74576-AC01-0F6E-24D0-3B27F71F2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C49BE-AA32-7EA1-EF31-F9E3FD4C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251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4C5B-EC82-0FC2-A507-0EE23D00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that joins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004C1-FF0B-A679-42D0-C55A47EBC3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 INNER JOIN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vendors.vendor_id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invoices.vendor_id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500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 defined by the SELECT statement</a:t>
            </a:r>
          </a:p>
          <a:p>
            <a:endParaRPr lang="en-US" dirty="0"/>
          </a:p>
        </p:txBody>
      </p:sp>
      <p:pic>
        <p:nvPicPr>
          <p:cNvPr id="8" name="Content Placeholder 7" descr="Title describes slide">
            <a:extLst>
              <a:ext uri="{FF2B5EF4-FFF2-40B4-BE49-F238E27FC236}">
                <a16:creationId xmlns:a16="http://schemas.microsoft.com/office/drawing/2014/main" id="{DA98088E-2F06-34AE-4975-260BFEC9C3C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3402227"/>
            <a:ext cx="6629400" cy="168873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13AAB-715F-AC62-0B72-E9F04B43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4CCDD-14C2-2A9D-DDA7-65810F6B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00705-D331-132F-3FB3-A0A22646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262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C03D-1BE6-11FD-62A5-0B2AE81D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to know about SQL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A8299-3353-478F-65E9-2E374A097E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Query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 table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 table (result set)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Calculated value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Join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Inner join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Outer join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76B20-E6D9-C2DE-A7F5-92E395C1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A3611-1532-43F3-7070-8F29075F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E815F-6C27-DA15-584E-59976E54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58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034D-CE49-2829-C929-018A5191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1E49-29C8-F791-50A7-95FD0775DF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an enhanced entity relationship diagram can show how the tables in a database are defined and related.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difference between DML statements and DDL statements.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 three coding techniques that can make your SQL code easier to read and maintain.</a:t>
            </a:r>
            <a:endParaRPr lang="en-US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D7277-E205-DAB7-085B-A5C17D3E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5DD5C-CB23-1C71-FC47-D2AF191F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43035-B094-1A17-964B-DCA325C3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1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47AB-D7A6-40C9-3A17-1ED374C3D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adds a row to the Invoices 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14A18-6083-D758-DAB0-931509BC46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terms_id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invoice_due_date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(12, '3289175', '2022-07-18', 165, 3, '2022-08-17')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619B9-9415-58C7-94F1-488F13A1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D1A5C-FB5D-9EF5-CCDE-AFAC1C92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00C89-F97A-78E2-83B6-4327C131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5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0554-F7EF-473E-360D-C8C29ABB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changes the value of a column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one row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F8AD9-F377-FBD4-73DF-9B065EE34B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35.89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'367447'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changes the values in a column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multiple rows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invoice_due_date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= DATE_ADD(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invoice_due_date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INTERVAL 30 DAY)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terms_id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A6B99-6788-84B7-D041-534D260B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4B334-EC23-3450-C090-497209DC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36A8F-24F2-328D-EF7A-5CDCBCAF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73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F6A7-F3B5-A493-971D-26570932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deletes a selected invoice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Invoices 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4F8FB-2238-BC9E-5C32-71EA6914E3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FROM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'4-342-8069'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deletes all paid invoices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Invoices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FROM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68F88-3015-FECE-D02A-21339399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9B567-6F50-7105-6E85-DF24F681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65A3D-B043-3664-7157-CCEAA294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393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9876-E388-D859-7168-67383C07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that’s difficult to read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DED56-89E4-3E36-8684-4DD99395C5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balance_due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invoices 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 order by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that’s easy to read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balance_due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2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742DF-E376-76EB-5111-76C4EFD6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AB721-3EF9-BBF6-9B38-D6C7EB24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A5C4E-76C2-229F-7EA3-0A2A974D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209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32FE-022E-5BD4-EC77-EC5FBE62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with a block comment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31B1D-F43A-7751-C22E-6FD37497E7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Author: Joel Murach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Date: 8/22/2023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balance_due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 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with a single-line comment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The fourth column calculates the balance due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balance_due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34A05-DE68-480C-8FF4-DB894BAC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28D63-28E2-D899-FFB3-D3D72C73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BF9D7-FB2A-AE70-BC3F-20EC27B0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51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6FA2-9AF1-FD18-D431-84D14D27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Coding recommendations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C0091-C414-1D7A-4236-2C1B108C7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Capitalize all keywords.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lowercase for the other code.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Separate the words in names with underscores.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 each clause on a new line.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Break long clauses into multiple lines.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Indent continued lines.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comments only for code that is difficult to understand.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 breaks, white space, indentation, and capitalization have no effect on how MySQL processes statements.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5127D-8868-2298-59EC-76132CB6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0086-51F0-89E6-AFD9-6AD6F8D0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B2152-F85D-9902-5F29-7A3687E6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32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0CB5-97C5-7774-2111-43ED34FDE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simple client/server system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4F020A6F-408E-7BC8-4C12-B3CEAA76488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38200" y="1223571"/>
            <a:ext cx="6895174" cy="463945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BF812-9E36-8E07-5D2E-84EF23D1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FEDF5-9A1D-7C1E-8E47-C7B0788D1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E3BC0-ACAF-1493-6B1C-119F982A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78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7A6D8-BA33-B37F-FCB4-55E470F9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three hardware components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 client/server system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655AD-5F3C-8133-36C2-4994EACC12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Clients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 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to know about client/server systems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Local area network (LAN)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Wide area network (WAN)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Cloud computing platform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Enterprise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AAD84-1450-D81A-436B-5ADCE7B3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4B774-725F-B234-7B90-3DCB884B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36059-CBC2-65C2-D9AC-A9DF1E9EF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86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42687-84DA-A3FF-4E2D-D594544C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 software, server software,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the SQL interface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0D69355E-1852-A1AB-CBB0-7474401C72C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63861" y="1531393"/>
            <a:ext cx="6194139" cy="233433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E4A83-5788-52CF-74F1-99A1C1FA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0554E-F8A1-3F9C-504E-A69DAC97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CB26A-B9C4-F996-BC32-76EB5928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19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014C-436F-E577-6062-F0CEE4BA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 software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DDE22-B0DF-458D-142F-86C1F621F3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 management system (DBMS)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DBMS does 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back-end processing</a:t>
            </a:r>
            <a:endParaRPr lang="en-US" sz="20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 software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 software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access API (application programming interface)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client software does 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front-end processing</a:t>
            </a:r>
            <a:endParaRPr lang="en-US" sz="20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CC45D-CA15-9B87-B821-F7133578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89E09-E3AE-1501-4D5D-B132D708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73FC9-96A1-40B2-DB91-BB635AD5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583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03B0-F199-141E-1F0A-F2AF6E9C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SQL interface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12628-0E2D-22AA-AEAA-B5C8F4B303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stands for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Structured Query Language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which is the standard language for working with a relational database.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application software communicates with the DBMS by sending SQL queries through the data access API.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the DBMS receives a query that requests data, it processes the query and returns the requested data (the query results) to the client.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3C0E4-3C27-B880-3F5B-8328D596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9AC17-0B24-4CE1-0FB4-08D49F902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2532A-ABA4-2940-BC5B-F84934F7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84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4264-2761-E759-3C8B-28585957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networked system with an application server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0E56F134-BF44-2257-4736-B5C41820809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76994"/>
            <a:ext cx="6285521" cy="222523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CDDE7-AC2D-52CD-4199-0D7FD94E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A245A-10DC-CD4A-BFB5-0AC0CE54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17B27-D01D-57B8-ADC4-488964AD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95998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611E833D-05D0-4A5D-A09D-85733BEA6AAA}" vid="{7CAD4F6C-8ECE-45F7-A39E-93FAD23107B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89</TotalTime>
  <Words>2226</Words>
  <Application>Microsoft Office PowerPoint</Application>
  <PresentationFormat>On-screen Show (4:3)</PresentationFormat>
  <Paragraphs>368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</vt:lpstr>
      <vt:lpstr>Objectives</vt:lpstr>
      <vt:lpstr>Objectives (continued)</vt:lpstr>
      <vt:lpstr>A simple client/server system</vt:lpstr>
      <vt:lpstr>The three hardware components  of a client/server system</vt:lpstr>
      <vt:lpstr>Client software, server software,  and the SQL interface</vt:lpstr>
      <vt:lpstr>Server software</vt:lpstr>
      <vt:lpstr>The SQL interface</vt:lpstr>
      <vt:lpstr>A networked system with an application server</vt:lpstr>
      <vt:lpstr>A simple web-based system</vt:lpstr>
      <vt:lpstr>The Vendors table in an Accounts Payable (AP) database</vt:lpstr>
      <vt:lpstr>Terms to know about database tables</vt:lpstr>
      <vt:lpstr>The relationship between two tables</vt:lpstr>
      <vt:lpstr>Terms to know about table relationships</vt:lpstr>
      <vt:lpstr>The columns of the Invoices table</vt:lpstr>
      <vt:lpstr>Common MySQL data types</vt:lpstr>
      <vt:lpstr>Terms to know about columns</vt:lpstr>
      <vt:lpstr>An EER diagram for the AP database</vt:lpstr>
      <vt:lpstr>How knowing “standard SQL” helps you</vt:lpstr>
      <vt:lpstr>A comparison of four relational databases</vt:lpstr>
      <vt:lpstr>A comparison of four relational databases (cont.)</vt:lpstr>
      <vt:lpstr>SQL statements used to work with data (DML)</vt:lpstr>
      <vt:lpstr>A statement that creates a new database</vt:lpstr>
      <vt:lpstr>A statement that creates a new table</vt:lpstr>
      <vt:lpstr>A statement that adds a new column to a table</vt:lpstr>
      <vt:lpstr>The Invoices base table</vt:lpstr>
      <vt:lpstr>A SELECT statement that retrieves and sorts selected columns and rows</vt:lpstr>
      <vt:lpstr>A SELECT statement that joins data</vt:lpstr>
      <vt:lpstr>Terms to know about SQL </vt:lpstr>
      <vt:lpstr>A statement that adds a row to the Invoices table</vt:lpstr>
      <vt:lpstr>A statement that changes the value of a column  for one row</vt:lpstr>
      <vt:lpstr>A statement that deletes a selected invoice  from the Invoices table</vt:lpstr>
      <vt:lpstr>A SELECT statement that’s difficult to read</vt:lpstr>
      <vt:lpstr>A SELECT statement with a block comment</vt:lpstr>
      <vt:lpstr>Coding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Boehm</dc:creator>
  <cp:lastModifiedBy>Joel Murach</cp:lastModifiedBy>
  <cp:revision>6</cp:revision>
  <cp:lastPrinted>2016-01-14T23:03:16Z</cp:lastPrinted>
  <dcterms:created xsi:type="dcterms:W3CDTF">2023-09-18T17:29:23Z</dcterms:created>
  <dcterms:modified xsi:type="dcterms:W3CDTF">2023-10-11T18:43:22Z</dcterms:modified>
</cp:coreProperties>
</file>