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5872" autoAdjust="0"/>
  </p:normalViewPr>
  <p:slideViewPr>
    <p:cSldViewPr>
      <p:cViewPr varScale="1">
        <p:scale>
          <a:sx n="99" d="100"/>
          <a:sy n="99" d="100"/>
        </p:scale>
        <p:origin x="1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477037"/>
            <a:ext cx="7315200" cy="1237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333394"/>
            <a:ext cx="7391400" cy="108620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B245AB-79D8-4F5D-9DDC-F88F21F64F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11859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72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3276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934237"/>
            <a:ext cx="7315200" cy="1237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790594"/>
            <a:ext cx="7391400" cy="108620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2213520"/>
            <a:ext cx="7315200" cy="10143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90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5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design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8FFC-89BA-4957-AFC9-73762447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tables and columns for an A/P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2102-3210-40E7-B096-8EF826881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14400"/>
            <a:ext cx="7391400" cy="48768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	Invoices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name	Invoice number*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address	Invoice date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city	Terms*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state	Invoice total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zip code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Payment date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phone number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Payment total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fax number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Invoice due date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web address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Credit total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first name	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last name</a:t>
            </a: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contact phone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4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657600" algn="l"/>
              </a:tabLst>
            </a:pPr>
            <a:r>
              <a:rPr lang="en-US" sz="16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first name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E3C-AF2E-48FB-947C-D0F57F80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6A36-951A-449B-B557-F40603FB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8438-2280-4FED-B309-05B817C9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1897-917B-40E9-8BF2-A3B6AA1D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tables and columns for an A/P system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295400"/>
            <a:ext cx="7315200" cy="46482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	Invoice line items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z="20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last 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Invoice number*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z="20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AR phone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strike="sngStrike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Item part number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3657600" algn="l"/>
              </a:tabLst>
            </a:pP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Item quantity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	Item description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Item unit price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Item extension</a:t>
            </a: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 number*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Bef>
                <a:spcPts val="600"/>
              </a:spcBef>
              <a:spcAft>
                <a:spcPts val="900"/>
              </a:spcAft>
              <a:tabLst>
                <a:tab pos="3657600" algn="l"/>
              </a:tabLst>
            </a:pP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Sequence number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BC7A-EFA6-46B4-945B-745F5347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B02A-19D4-4B34-AD64-018D6164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105D-152E-4445-BC9E-2AFE4505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7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0BE-31B1-4D5B-9C7A-B549F6A7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notation for identifying data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2894-B96B-4775-9F51-2EDCD616F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elements that were previously identified but aren’t needed are crossed out.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elements that were added are displayed in italics.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elements that are related to two or more entities are followed by an asterisk.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FD7B-B4BA-422A-ADA7-C7FF236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243E-DCDE-4C30-883B-8BC93952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0966-9B4A-4517-BE20-BB54A914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3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7A0C-714F-4CFF-BD79-C6A2FE9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relationships between the tables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FE584BC-A537-4807-9C63-A288E41BC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352583" cy="25117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8EE9-8F96-44D2-9245-80D2B84C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DBC7-6A74-4451-B5D2-FA0FC2B9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FDF2-0987-4F4A-9731-8899455D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D0F3-DE38-4E61-A430-B1964C83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tables with a many-to-many relationship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AB21D55-0C1E-48BC-B5B2-9EDDFC392C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230652" cy="1341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8F1D-D874-489C-83D8-CA791264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A633-769E-4AE7-9FD6-1EE6DC54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9754-C5DD-4298-97B4-00C20C42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3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0AF6-AA93-40FB-9B46-23D6485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tables with a one-to-one relationship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EDBE5B1D-2C8C-43AD-B094-E180DBF4AA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3938357" cy="11888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2D96-9B5E-4BF0-B16A-E487A95B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D616-280F-4714-AA70-0639305F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5F1B-B07C-4907-9CDA-310E1E6A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C2DC-8504-46B9-8BD0-BBD20B34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that can violate referential integrity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95AD4-B413-4C53-AA61-28B27B834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Deleting a row from the primary key table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foreign key table contains one or more rows related to the deleted row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 a row in the foreign key table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foreign key value doesn’t have a matching primary key value in the related table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Updating the value of a foreign key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new foreign key value doesn’t have a matching primary key value in the related table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Updating the value of a primary key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foreign key table contains one or more rows related to the row that’s changed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02DF-90F4-435E-B4CE-2FACA13C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F3D4-C311-4062-943E-B7F410A8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43B2-20EB-44D4-AAC3-3C9C162F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3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DD3-2EC3-41A9-BD46-FC70044A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343F-F0B0-4671-8420-2B9F9093F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Attribute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Entity-relationship (ER) modeling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Referential integrity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Declarative referential integrity (DRI)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key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Orphaned row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9521-B872-4E1D-A5D5-CD251D2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6A62-FB23-4D13-A2E2-647F6031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C657-609A-466B-8036-DDAF68AE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7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BE8C-A6AE-433A-8E09-FF69CBCE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tables that need to be normalized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F55BF8-2770-49B7-A1BC-1DFFBF4A6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that contains repeating columns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2634B3AA-DC0B-404D-A380-5414598801E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95400" y="1587941"/>
            <a:ext cx="6840305" cy="7742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2561-755A-4EA9-9960-260B0DDCEC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4384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that contains redundant data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D84B8699-3355-4002-99F1-D0F89AF552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95400" y="2939902"/>
            <a:ext cx="6588203" cy="12382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6D2D-4C36-4A5D-900D-B80B019C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CD02D-4613-4A0A-BBDE-F3B66E5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CE18-3E76-4C02-A0BC-438508F5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3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7EF7-9F1A-452D-AEFC-C0030A08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accounts payable system in third normal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FEA945D-A50C-4993-A8A2-4806CFE904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815919" cy="33408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41246-CF06-4D7B-B109-CF8C7C2F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26C2-B8E4-4BCC-B9E4-84EF2ADD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8F1C-4C94-4B2C-973F-38A224F4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D4B-59B8-4398-863C-9821C8A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14F6-0FF8-4A32-B5B9-857E26280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database, identify the tables, columns, keys, relationships, and indexes for the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tables for an unnormalized database, normalize the structure to the third normal form.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create and work with an EER model for a database and any EER diagrams that are associated with that model.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37CA-6FAB-4BA1-AEE6-B4A5D073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5F31-1941-4E98-A0EE-4BFF915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2B73-967A-4C96-95A0-A9BDA1D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2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D56F-0873-4855-AD8A-10F29BDD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normalizing a data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319D6-8589-4F7A-B46A-FE46A5E80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redundancy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Unnormalized data structure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Normalized data structure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form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8B41-2A13-4F3E-840A-B04A984F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5269-B352-4222-95A1-6F3ECBA0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4D6A-D657-4FDC-A998-DFAE80D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2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65B1-4A93-4DF9-93EF-CAB91FBD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create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9FEE-34F5-49D4-9827-628AA21C6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column is used frequently in search conditions or joins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column contains a large number of distinct values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column is updated infrequently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A86-BF00-4719-A8C5-938A798F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EFC5-98A4-4A3F-8601-D0507324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96CA-662B-4EF9-BC41-DF32531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15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6370-763C-4845-94FD-49FD3055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three normal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B3D1-8308-4072-93B6-0A1C8F259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form	Description</a:t>
            </a:r>
          </a:p>
          <a:p>
            <a:pPr marL="22860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First (1NF)	The value stored at the intersection of each row and column must be a scalar value, and a table must not contain any repeating columns.</a:t>
            </a:r>
          </a:p>
          <a:p>
            <a:pPr marL="22860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Second (2NF)	Every non-key column must depend on the entire primary key.</a:t>
            </a:r>
          </a:p>
          <a:p>
            <a:pPr marL="22860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Third (3NF)	Every non-key column must depend only on the primary key.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designers stop at the third normal form.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3B281-9E8C-473F-BD7A-54A30EA1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060F-4B58-4D30-9B64-9703610E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0FA8-BE1C-4DF0-90AE-3A12AC19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04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98CB-314A-4551-919D-D7F1341A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four normal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2ADD-6461-4F73-A20C-92A7FE057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971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form	Description</a:t>
            </a:r>
          </a:p>
          <a:p>
            <a:pPr marL="2971800" marR="0" indent="-26860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Boyce-Codd (BCNF)	A non-key column can’t be dependent on another non-key column.</a:t>
            </a:r>
          </a:p>
          <a:p>
            <a:pPr marL="2971800" marR="0" indent="-26860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Fourth (4NF)	A table must not have more than one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multivalued dependency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where the primary key has a one-to-many relationship to non-key columns.</a:t>
            </a:r>
          </a:p>
          <a:p>
            <a:pPr marL="2971800" marR="0" indent="-26860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  <a:tab pos="2976563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Fifth (5NF)	The data structure is split into smaller and smaller tables until all redundancy has been eliminated.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tabLst>
                <a:tab pos="2971800" algn="l"/>
                <a:tab pos="2976563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Domain-key (DKNF)	Every constraint on the relationship is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	dependent only on key constraints and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Sixth (6NF) 	domain constraints, where a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the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set of allowable values for a column.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76FE-CD9A-4D03-B88A-C52CE565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B97B-1E12-463A-94DE-87430CA4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E85D-9FC5-4DFB-90FB-B364AA0E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5AA5-7E47-4055-8839-305876F2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normalization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1E40-9476-4A10-91F0-2D8C9AECE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More tables, and each table has an index on its primary key. That makes data retrieval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table contains information about a single entity. That makes data retrieval and insert, update, and delete operations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Each table has fewer indexes, which makes insert, update, and delete operations more efficient.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redundancy is minimized, which simplifies maintenance and reduces storage.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C0DE-DD8B-4604-AECA-388903C7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0FAE-27A9-4DA4-B88E-C0E7246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E4BE-C802-475E-A9C1-A8B37A6A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9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6618-545B-44C8-87E6-5DB67AC6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Unnormalized invoice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7A0367-A4A7-4341-9E71-2DE1EF2495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data with a column that contains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repeating values</a:t>
            </a:r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12EB7182-1818-4F6D-B5D4-C9570D55C68C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73488" y="1828800"/>
            <a:ext cx="6651312" cy="75597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2E8E-7582-4C8C-8037-ED027D3A64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200" y="2743200"/>
            <a:ext cx="7391400" cy="457200"/>
          </a:xfrm>
        </p:spPr>
        <p:txBody>
          <a:bodyPr/>
          <a:lstStyle/>
          <a:p>
            <a:r>
              <a:rPr lang="en-US" sz="2000" dirty="0"/>
              <a:t>The invoice data with repeating columns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9694F3AC-9ECA-47FB-894C-067BB7EC33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73488" y="3200400"/>
            <a:ext cx="6651312" cy="7559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96B7-5BBC-40A8-92CA-5B4299EC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51AA9-2A7C-4C01-9B8C-15EEF02B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01CA-A7F1-4566-A422-A36F50A6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5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AE19-3CA9-4C69-96C1-579F7F31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data in first normal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2D40DB03-9CBF-498D-B5AD-FB2A7D14CA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553768" cy="12314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FF22-1F73-4D92-A6CD-14A7208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867A-9D0E-4C6A-806B-249E28E6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FE6F-535F-4981-9D15-79726467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8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F2B-3694-4C39-966B-44006E8E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data in first normal form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keys added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738AA87-44DA-4E76-B786-3A6C6A2F24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524000"/>
            <a:ext cx="6614733" cy="12436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A71F-82A3-4327-A015-35C7D45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54FA-69BC-497E-96D0-182A559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900D-9437-436D-9B22-1BC8A4AC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1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50F-744B-4F11-AB68-B709AFE1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data in second normal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7FDB006-826A-42E2-ADF3-CD8E04D8A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5333" y="1143000"/>
            <a:ext cx="6533333" cy="23904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4BF6-C35E-4B14-A8D1-169BD052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6D62-FCE0-41B1-A743-C4C666B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F609-93B5-4441-AE3F-3FA3AC5B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9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E803-9120-4C43-9234-8AD47A0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A/P system in second normal form</a:t>
            </a: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37CE42E-9E62-40F7-A0D7-45A81E02BD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102625" cy="2328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3D1F-72F1-49A7-8E64-A41F2064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9CD5-7B81-47BF-8FC1-4F8173C5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FC904-5204-49BF-98D4-37B669AC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6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E6E1-24C6-48C1-9E1D-4C7E8CE6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1EB8-9B10-48A9-94C6-8F90F07B3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 three criteria for when a column should be indexed.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referential integrity.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MySQL uses declarative referential integrity to prevent deletion, insertion, and update problems.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normalizing a database to the third normal form affects database performance.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94F1-DB65-40A3-AD4D-7E179467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A680E-85C5-459A-BB5C-65FE88C9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177E-90EE-4C62-8742-83A77962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4C2-EF4A-4FC0-8B26-80B36467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about the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5536-1E8C-4E29-A102-3511419A7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Does the vendor information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vendor_name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vendor_address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etc.) depend only on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invoice_id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Does the terms column depend only on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invoice_id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Does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account_no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 depend only on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invoice_id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invoice_due_date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line_item_amount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columns be derived from other data?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4C29-9292-4384-952D-A81C35A1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9CB6-3ABB-4E81-87C1-F7E28910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9DC3-D994-4322-BFAE-C24D9C65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5D2-F416-4540-A54C-0E00A2AC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A/P system in third normal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422700B-EACC-434E-A4B5-EAAB9C3404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51" y="1143000"/>
            <a:ext cx="6937849" cy="33896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5467-9265-41C8-8688-3288B51B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6292-02E4-45ED-BF61-23EE680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363F-F9A0-4BF1-A41E-4BE5E04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9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62F9-4400-4148-BB9B-508B0950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A/P system in fifth normal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A5D0EC4-72CD-4089-8007-27E5A31EA8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64" y="1143000"/>
            <a:ext cx="6785436" cy="407248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3323-09E3-4844-8D49-CE5A9848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44E0-4E4B-429A-9D9A-C4C47C36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CDF4-AEA5-4C1F-B779-65F78D5D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5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70E9-1F4A-4838-98F1-C6A08091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denormalize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2BD-3C24-43A1-A64F-F474C0112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 column from a joined table is used repeatedly in search criteria.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a table is updated infrequently.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columns with derived values when those values are used frequently in search conditions.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4480-83A8-4751-B016-A50CA52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C97B-B275-44BB-8040-123E15D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4A0F-9EBD-4BC4-A8DB-F999D4DE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0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7453-E4A6-49B4-85F4-655998DC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Models tab of MySQL Workbench Home page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3630EB34-CA84-560C-AC1E-0AC888A75F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724" y="1219200"/>
            <a:ext cx="6696782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8286-756D-4B35-8349-B5D995B8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62BB-D0E3-41DF-B50B-71168A8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3BCE-91B4-467C-A7B4-EDA03B08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8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9CE-1F08-4444-A9D6-2263145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you can perform from the Models tab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37B3-C750-4B2F-BAE5-35EDAE39D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an existing EER model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blank EER model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EER model from an existing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EER model from a SQL creation script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Remove an EER model from the list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FBA3-5265-4174-B7F0-29783B2D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B212-D429-4D39-97CE-7A1A2174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8413-2778-4DA2-B9D8-17154200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21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6BA2-6EFF-4587-9C61-E27A4880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EER model for the AP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3B696A6-D877-4721-8223-459A3D8DC6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04004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1D3D-25FE-4158-B3B6-708EB2B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CC83-A14E-471E-AA4B-0B5B8B5E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69B2-AB76-4EA7-BFBE-3CC46208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47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B1B-577C-4487-B73D-CF2EA26E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for working with an EER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A1EE-5466-413B-BC67-2FAA607E64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Edit a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new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Delete a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a diagram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new diagram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database creation script from the model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AA7F-5851-4A49-B57B-DC310181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36CB-43A6-4885-9A3B-36ABD778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4B95-A59E-4872-9E76-E6E64DC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3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F2B5-9EA3-47F6-BC61-A2DBCF1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EER diagram for the AP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18BE4C1-49F8-41AD-A5FA-1817CE1492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1102" y="1096900"/>
            <a:ext cx="6681795" cy="4389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84BC-3842-4114-86E4-5645E4AB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CBCA-4C03-4F74-B47A-0DE0B9D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250F-4B3D-4FB5-B051-998DBF6F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60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9FF4-98B3-4C45-9F0A-4049633A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for working with an EER Diagram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528C3-DB21-4B6A-BB42-BDDBF3172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an existing table to the diagram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new table to the diagram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model for a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Define the relationship between two tables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Edit and delete relationships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Remove a table from the diagram (and, optionally, the model)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69D8-DCDE-404D-BE8E-8AB0F27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CC4E-A81F-420D-B332-FDAEDFE7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E9374-8302-48B3-BC30-DC860A08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3CF4-3C7D-48B2-BC41-55AC2DAD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system is modeled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 real-world system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72D6B90-0345-4A63-8714-7C585F9178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7744" y="1600200"/>
            <a:ext cx="6925656" cy="26093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4976-3BD2-41E8-9A83-BAEDB27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FA73-7E12-4869-9E71-BD01D6A8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4B1B-25DD-4AE6-B900-095680D2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7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096-3872-4353-944B-310DE780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basic steps for designing a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0D31-C431-47B6-BB25-502CC5C16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1:	Identify the data elements 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2:	Subdivide each element into its smallest useful components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3:	Identify the tables and assign columns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4:	Identify the primary and foreign keys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5:	Review whether the data structure is normalized</a:t>
            </a:r>
          </a:p>
          <a:p>
            <a:pPr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6:	Identify the indexes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6C75-E940-4160-B15C-AEED4C7B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DD60-734B-4962-8916-EADB9AB0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AEE0-4029-4A18-A6AB-0FCCAD82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5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5F1C-FD3E-423C-B84F-66F5346F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invoice that’s used to identify data elements</a:t>
            </a:r>
            <a:endParaRPr lang="en-US" dirty="0"/>
          </a:p>
        </p:txBody>
      </p:sp>
      <p:pic>
        <p:nvPicPr>
          <p:cNvPr id="8" name="Content Placeholder 7" descr="Title describes slide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4174" cy="4724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2C05-F12F-4E8C-83DA-663DB2CC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954D-95AB-4CDB-A370-3220612A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0BC3-8974-49A5-A859-A9381955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1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CDC4-5F31-44A3-A143-B26FBFB3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elements on the invoice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16D9A-63AD-440F-A330-1DA185AAB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name	Item quantity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address	Item description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phone number	Item unit price 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fax number	Item extension	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Vendor web address	Vendor sales contact name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Invoice number	Vendor sales contact extension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Invoice date	Vendor AR contact name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Invoice terms 	Vendor AR contact extension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Item part number	Invoice total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6745-D785-4066-8F4A-E29B3F81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E564-CEE2-46B2-B7E3-C2E72508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4960-63CD-40BD-B296-1B3683F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5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F13A-F481-4A2D-A7EE-9DC7DD23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name that’s divided into first and last names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2F952E2-9505-4E8F-8ABD-8B73EEB712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537" y="1097111"/>
            <a:ext cx="6626926" cy="195088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E6E4-F020-4B69-A6F5-4CCBA88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DA17-F0C3-4641-94A9-379F8173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3EDC-0F5C-451D-9E09-C58AEF6A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1C4E-1232-4DDD-9B71-187D988E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address that’s divided into its components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18C08BB-740A-48A3-BEF3-A3AEB483A2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297714" cy="2152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924C-F0BD-41AA-AF98-853C99EA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77F5-3E6C-40BA-8429-387E2F5B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2ACC-5DB0-4368-8783-1559D117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44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209</TotalTime>
  <Words>2015</Words>
  <Application>Microsoft Office PowerPoint</Application>
  <PresentationFormat>On-screen Show (4:3)</PresentationFormat>
  <Paragraphs>312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Symbol</vt:lpstr>
      <vt:lpstr>Times New Roman</vt:lpstr>
      <vt:lpstr>Master slides_with_titles_logo</vt:lpstr>
      <vt:lpstr>Chapter 10</vt:lpstr>
      <vt:lpstr>Objectives</vt:lpstr>
      <vt:lpstr>Objectives (continued)</vt:lpstr>
      <vt:lpstr>A database system is modeled  after a real-world system</vt:lpstr>
      <vt:lpstr>The six basic steps for designing a data structure</vt:lpstr>
      <vt:lpstr>An invoice that’s used to identify data elements</vt:lpstr>
      <vt:lpstr>The data elements on the invoice document</vt:lpstr>
      <vt:lpstr>A name that’s divided into first and last names</vt:lpstr>
      <vt:lpstr>An address that’s divided into its components</vt:lpstr>
      <vt:lpstr>Possible tables and columns for an A/P system</vt:lpstr>
      <vt:lpstr>Possible tables and columns for an A/P system (continued)</vt:lpstr>
      <vt:lpstr>The notation for identifying data elements</vt:lpstr>
      <vt:lpstr>The relationships between the tables</vt:lpstr>
      <vt:lpstr>Two tables with a many-to-many relationship</vt:lpstr>
      <vt:lpstr>Two tables with a one-to-one relationship</vt:lpstr>
      <vt:lpstr>Operations that can violate referential integrity</vt:lpstr>
      <vt:lpstr>Terms to know about data structures</vt:lpstr>
      <vt:lpstr>Two tables that need to be normalized</vt:lpstr>
      <vt:lpstr>The accounts payable system in third normal form</vt:lpstr>
      <vt:lpstr>Terms to know about normalizing a data structure</vt:lpstr>
      <vt:lpstr>When to create an index</vt:lpstr>
      <vt:lpstr>The first three normal forms</vt:lpstr>
      <vt:lpstr>The next four normal forms</vt:lpstr>
      <vt:lpstr>The benefits of normalization</vt:lpstr>
      <vt:lpstr>Unnormalized invoice data</vt:lpstr>
      <vt:lpstr>The invoice data in first normal form</vt:lpstr>
      <vt:lpstr>The invoice data in first normal form  with keys added</vt:lpstr>
      <vt:lpstr>The invoice data in second normal form</vt:lpstr>
      <vt:lpstr>The A/P system in second normal form</vt:lpstr>
      <vt:lpstr>Questions about the structure</vt:lpstr>
      <vt:lpstr>The A/P system in third normal form</vt:lpstr>
      <vt:lpstr>The A/P system in fifth normal form</vt:lpstr>
      <vt:lpstr>When to denormalize</vt:lpstr>
      <vt:lpstr>The Models tab of MySQL Workbench Home page</vt:lpstr>
      <vt:lpstr>Operations you can perform from the Models tab</vt:lpstr>
      <vt:lpstr>The EER model for the AP database</vt:lpstr>
      <vt:lpstr>Operations for working with an EER model</vt:lpstr>
      <vt:lpstr>The EER diagram for the AP database</vt:lpstr>
      <vt:lpstr>Operations for working with an EER 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Joel Murach</cp:lastModifiedBy>
  <cp:revision>22</cp:revision>
  <cp:lastPrinted>2016-01-14T23:03:16Z</cp:lastPrinted>
  <dcterms:created xsi:type="dcterms:W3CDTF">2019-02-11T18:50:30Z</dcterms:created>
  <dcterms:modified xsi:type="dcterms:W3CDTF">2023-10-11T23:37:41Z</dcterms:modified>
</cp:coreProperties>
</file>