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7" r:id="rId21"/>
    <p:sldId id="298" r:id="rId22"/>
    <p:sldId id="299" r:id="rId23"/>
    <p:sldId id="300" r:id="rId24"/>
    <p:sldId id="279" r:id="rId25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20396D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3" autoAdjust="0"/>
    <p:restoredTop sz="95527" autoAdjust="0"/>
  </p:normalViewPr>
  <p:slideViewPr>
    <p:cSldViewPr>
      <p:cViewPr varScale="1">
        <p:scale>
          <a:sx n="109" d="100"/>
          <a:sy n="109" d="100"/>
        </p:scale>
        <p:origin x="1776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938" y="0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4633A84-D730-4DB1-B585-7559B92CE5D8}" type="datetimeFigureOut">
              <a:rPr lang="en-US"/>
              <a:pPr>
                <a:defRPr/>
              </a:pPr>
              <a:t>9/18/2023</a:t>
            </a:fld>
            <a:endParaRPr lang="en-US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938" y="8829967"/>
            <a:ext cx="3037840" cy="464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C669EC8-97E7-4C24-A864-1853E75085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98575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560" y="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32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560" y="8831580"/>
            <a:ext cx="3037840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2C5A2EE-74B4-4329-B2EC-6DFE0575ED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4556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numb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1143000"/>
            <a:ext cx="7772400" cy="553998"/>
          </a:xfrm>
        </p:spPr>
        <p:txBody>
          <a:bodyPr lIns="0" tIns="0" rIns="0" bIns="0" anchor="t" anchorCtr="0">
            <a:spAutoFit/>
          </a:bodyPr>
          <a:lstStyle>
            <a:lvl1pPr>
              <a:defRPr sz="3600" b="1" i="0" baseline="0">
                <a:solidFill>
                  <a:srgbClr val="000099"/>
                </a:solidFill>
              </a:defRPr>
            </a:lvl1pPr>
          </a:lstStyle>
          <a:p>
            <a:r>
              <a:rPr lang="en-US" dirty="0"/>
              <a:t>Chapter number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05000" y="2209800"/>
            <a:ext cx="5334000" cy="2971800"/>
          </a:xfrm>
        </p:spPr>
        <p:txBody>
          <a:bodyPr/>
          <a:lstStyle>
            <a:lvl1pPr marL="0" indent="0" algn="ctr">
              <a:buNone/>
              <a:defRPr sz="4800" b="1" baseline="0"/>
            </a:lvl1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3205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163340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2800" y="5029200"/>
            <a:ext cx="7391400" cy="533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02246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4876800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173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143000"/>
            <a:ext cx="7315200" cy="4800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5222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2133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3892100"/>
            <a:ext cx="6934200" cy="2049956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112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_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1295400" y="2150899"/>
            <a:ext cx="6934200" cy="815635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354978"/>
            <a:ext cx="7391400" cy="382544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838200" y="3853668"/>
            <a:ext cx="7391400" cy="990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4982112"/>
            <a:ext cx="6934200" cy="885288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29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ole_layou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1295400" y="1143000"/>
            <a:ext cx="6934200" cy="3200400"/>
          </a:xfrm>
          <a:solidFill>
            <a:schemeClr val="bg1">
              <a:lumMod val="95000"/>
            </a:schemeClr>
          </a:solidFill>
          <a:ln w="31750" cmpd="thickThin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90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38200" y="4187278"/>
            <a:ext cx="7391400" cy="1756321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202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914400" y="1066800"/>
            <a:ext cx="7315200" cy="25146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3730079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heading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5" hasCustomPrompt="1"/>
          </p:nvPr>
        </p:nvSpPr>
        <p:spPr>
          <a:xfrm>
            <a:off x="914400" y="4267200"/>
            <a:ext cx="7315200" cy="1676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Object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147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Imag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24989"/>
            <a:ext cx="7315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algn="l">
              <a:defRPr sz="2400" b="1" i="0" baseline="0">
                <a:solidFill>
                  <a:srgbClr val="000099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167640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812800" y="2852141"/>
            <a:ext cx="7391400" cy="457200"/>
          </a:xfrm>
        </p:spPr>
        <p:txBody>
          <a:bodyPr/>
          <a:lstStyle>
            <a:lvl1pPr marL="0" indent="0">
              <a:buNone/>
              <a:defRPr sz="2400" b="1">
                <a:solidFill>
                  <a:srgbClr val="000099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</a:t>
            </a:r>
            <a:r>
              <a:rPr lang="en-US"/>
              <a:t>Master heading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12800" y="3319598"/>
            <a:ext cx="7315200" cy="24384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800"/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 algn="l">
              <a:defRPr sz="1400">
                <a:latin typeface="Times New Roman"/>
              </a:defRPr>
            </a:lvl1pPr>
          </a:lstStyle>
          <a:p>
            <a:pPr>
              <a:defRPr/>
            </a:pPr>
            <a:endParaRPr lang="en-US" dirty="0"/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‹#›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09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6172200"/>
            <a:ext cx="9144000" cy="685800"/>
          </a:xfrm>
          <a:prstGeom prst="rect">
            <a:avLst/>
          </a:prstGeom>
          <a:solidFill>
            <a:srgbClr val="203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"/>
          <p:cNvSpPr>
            <a:spLocks noGrp="1"/>
          </p:cNvSpPr>
          <p:nvPr>
            <p:ph type="dt" sz="half" idx="2"/>
          </p:nvPr>
        </p:nvSpPr>
        <p:spPr bwMode="auto">
          <a:xfrm>
            <a:off x="2743200" y="6248400"/>
            <a:ext cx="36576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800" b="1" i="1">
                <a:solidFill>
                  <a:schemeClr val="bg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Murach's C++ Programming</a:t>
            </a:r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 bwMode="auto">
          <a:xfrm>
            <a:off x="76200" y="6248400"/>
            <a:ext cx="27432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500">
                <a:solidFill>
                  <a:schemeClr val="bg1"/>
                </a:solidFill>
                <a:latin typeface="Arial Narrow" pitchFamily="34" charset="0"/>
              </a:defRPr>
            </a:lvl1pPr>
          </a:lstStyle>
          <a:p>
            <a:pPr>
              <a:defRPr/>
            </a:pPr>
            <a:r>
              <a:rPr lang="en-US"/>
              <a:t>© 2018, Mike Murach &amp; Associates, Inc.</a:t>
            </a:r>
            <a:endParaRPr lang="en-US" dirty="0"/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4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900">
                <a:latin typeface="Arial Narrow" pitchFamily="34" charset="0"/>
              </a:defRPr>
            </a:lvl1pPr>
          </a:lstStyle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30" y="6397412"/>
            <a:ext cx="1228170" cy="2319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3" r:id="rId5"/>
    <p:sldLayoutId id="2147483681" r:id="rId6"/>
    <p:sldLayoutId id="2147483674" r:id="rId7"/>
    <p:sldLayoutId id="2147483676" r:id="rId8"/>
    <p:sldLayoutId id="2147483675" r:id="rId9"/>
    <p:sldLayoutId id="2147483684" r:id="rId10"/>
  </p:sldLayoutIdLst>
  <p:hf hdr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1143000"/>
            <a:ext cx="7772400" cy="553998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Chapter 12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676400" y="2209800"/>
            <a:ext cx="6096000" cy="2971800"/>
          </a:xfrm>
        </p:spPr>
        <p:txBody>
          <a:bodyPr/>
          <a:lstStyle/>
          <a:p>
            <a:pPr>
              <a:spcBef>
                <a:spcPts val="24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How to create views</a:t>
            </a:r>
          </a:p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2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A5E1-1DB3-4A3F-8A8F-500FFAA06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names all of its columns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the CREATE VIEW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82A3-1B4C-4EB5-8832-5C67752865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24464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invoices_outstanding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8CB49-B696-4F55-92B0-9B90ED3A5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9B2DA-D0F8-413D-9768-06BDA469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278E2-AD11-4F4A-9AC1-750C9D37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10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7100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22A8C-0AA7-45D5-A482-D207D49CC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names just the calculated column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its SELECT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EB2DD-200B-4E72-8DE0-9171F0BAD8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24464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invoices_outstanding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6B3FD-A615-4FD7-ADBD-1B06F6B7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4EC72-9C64-4477-B6BA-5EF78036A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00167-9B66-48E2-8E1B-08E2B0F3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68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E2743-DC29-404D-8D32-FC29CEBE6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summarizes invoices by vendor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24773-A8DE-42F1-8BF3-5538561F23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invoice_summary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COUNT(*)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invoice_count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SUM(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invoice_total_sum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vendors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GROUP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5F3FB-6DCA-4950-84EF-4D3FF2898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BBC63-419D-4E6A-9AD3-A6596A0F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9EC0-818E-4040-AA35-445BA525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41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EC0E-111D-4F3A-8A3C-D9E865439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Requirements for creating updatable views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C3DD4-A5A7-4A36-ABF0-4EBF393390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select list can’t include a DISTINCT clause.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select list can’t include aggregate functions.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SELECT statement can’t include a GROUP BY or HAVING clause.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view can’t include the UNION operator.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FEBE9F-44C3-421B-A280-A52018CB4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DDB28-C353-4F4F-885C-6D65B1167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19C53-6DB4-470E-BD37-AF96E80B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975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5518-499B-4276-8EBC-EC063087B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CREATE VIEW statement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that creates an updatable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C163-236C-4524-88D8-BEC240539B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478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balance_due_view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AS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vendors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 0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UPDATE statement that uses the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balance_due_view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300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'9982771'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E6228A-7EBA-4FCE-B303-4FD022DEC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E6238-1641-42BC-95ED-3BCFA606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74F2D-9221-4CE8-B19B-C30C87424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909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63829-4926-43C4-8AF8-31EF7D909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UPDATE statement that attempts to use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view to update a calculated column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7A9CE3-11C2-4DD4-B56A-C7996E3799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balance_due_view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'9982771'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Code: 1348. Column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balance_due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is not updatable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19551-2A83-475C-84E0-8F6DFC01F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60B7A-9F79-4A3A-927D-C9123C007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DE3D9-030B-493D-956A-43593A992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57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A890B-4B95-4A0E-AE1E-3B3B54C95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091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updatable view that has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WITH CHECK OPTION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BE5EE-13B6-41F6-8A83-3ECFF0D2C4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524000"/>
            <a:ext cx="75438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vendor_payment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vendors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credit_total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&gt;= 0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CHECK OPTION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you use WITH CHECK OPTION…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An error will occur if you try to modify a row so it’s no longer included in the view.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93FCC-F461-49BC-A329-027BD6471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7DA37-ECCC-4CF5-A3AB-57A8424C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88F9F-0646-47CF-9B1D-5AFB584F8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16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0524B-3A62-46F3-ABE1-A06AB044F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329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displays a row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the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FB91F-1DA7-49BE-8B70-3DD1037FC1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447800"/>
            <a:ext cx="7391400" cy="1291358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vendor_payment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'P-0608'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00119-B835-4BCD-8A83-8AEBF8E5192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2098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2B86A54A-D282-4732-9BE1-4C4534AB71B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67391" y="2753095"/>
            <a:ext cx="6657409" cy="41456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A6013B-B344-4D84-954D-CF525A0AD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DA9C8A-EFE5-437B-A7CC-8AA1CB5E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1C10AC8-232F-4E43-B539-81B7ACA9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17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673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7850-8875-4438-B186-C7550E093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UPDATE statement that updates the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1CDE6-B587-4FB4-9F12-063FCF079F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2800" y="1062758"/>
            <a:ext cx="7391400" cy="2290042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vendor_payment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400.00,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'2018-08-01'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'P-0608'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70248-3869-4E26-A857-8A7D0C6451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3200400"/>
            <a:ext cx="7391400" cy="457200"/>
          </a:xfrm>
        </p:spPr>
        <p:txBody>
          <a:bodyPr/>
          <a:lstStyle/>
          <a:p>
            <a:r>
              <a:rPr lang="en-US" dirty="0"/>
              <a:t>The same row data after the update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C4766102-DC9D-4D58-8AFC-D0B3770D57F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200" y="3733800"/>
            <a:ext cx="6657409" cy="414564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886D50F-2378-42C8-B639-B9F94BDF7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5C559A2-30B9-4FE1-9B93-75C04C5A2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9A5C77E-630D-458E-97D5-A8F2DAD1A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18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5716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AC38-F056-4121-9B8A-D3E482AA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85336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UPDATE statement that attempts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update the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78B13-47AC-456C-8753-69D14952DD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600200"/>
            <a:ext cx="7620000" cy="43434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vendor_payment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30000.00,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'2018-08-01'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'P-0608';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Code: 1369. CHECK OPTION failed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ap.vendor_payment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BCE03-E47A-4BC6-9794-A0D863780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6E343-6705-4775-B9F1-B09B219A3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4B3B6C-D95F-4544-A191-7FD5896B0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19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230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B1ED6-AA6D-4B4F-B5F2-E74B0A49D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4BC32-4938-45DD-BEB6-588C421114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Applied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Create and use views, including read-only and updatable views.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b="1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Knowledge</a:t>
            </a:r>
          </a:p>
          <a:p>
            <a:pPr marL="457200" marR="274320" lvl="0" indent="-4572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a view.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benefits of using views.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Given a view, determine whether it is updatable.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tabLst>
                <a:tab pos="347345" algn="l"/>
              </a:tabLst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Describe the effect of the WITH CHECK OPTION clause on an updatable view.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D6A83-9287-4322-B94A-E95C6779F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1186E3-CE2E-4111-8CC9-84B9C0E9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18F41-4902-4CFE-9FE3-8A1AE1E35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205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BD793-E99D-4B7D-B3DF-D29AB622E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an updatable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E7CB9-30F7-4E89-BCAD-947A098A17C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invoices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34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025A29-C4D8-46D0-A4D8-45E40B2576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286000"/>
            <a:ext cx="7391400" cy="457200"/>
          </a:xfrm>
        </p:spPr>
        <p:txBody>
          <a:bodyPr/>
          <a:lstStyle/>
          <a:p>
            <a:pPr>
              <a:spcBef>
                <a:spcPts val="9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contents of the view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99A8CD06-7AFD-0BE3-952A-94AAF34715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47800" y="2807595"/>
            <a:ext cx="6324600" cy="544300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1910EBC-9AA8-4CF1-8522-847696198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E4CFF9-FD31-4720-98F4-368F10600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FBAE85C-A38F-4932-BB98-CFA2BEBD4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20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049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B5AD2-5A3C-4A1C-8429-26F8A134E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INSERT statement that fails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26150-FA96-446B-97BC-4CEA59AF1F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3914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INSERT INTO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VALUES 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('RA23988', '2022-07-31', 417.34)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Code: 1423. Field of view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ap.ibm_invoices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underlying table doesn't have a default value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34F05-E4F2-47E6-8C5F-6473585B6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8D85A-F43E-4678-AC4A-877A5DD68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F7B7-40F3-49A1-B242-8D53FB50C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05094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D4D4-5B4E-44B0-BE54-96F29217E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DELETE statement that fails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3475F-FC7C-4DAD-8B4C-6CD5A8DE6B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143000"/>
            <a:ext cx="7543800" cy="44958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'Q545443'</a:t>
            </a:r>
          </a:p>
          <a:p>
            <a:pPr marR="0">
              <a:spcBef>
                <a:spcPts val="1500"/>
              </a:spcBef>
              <a:spcAft>
                <a:spcPts val="600"/>
              </a:spcAft>
              <a:tabLst>
                <a:tab pos="1371600" algn="l"/>
                <a:tab pos="2743200" algn="l"/>
              </a:tabLst>
            </a:pPr>
            <a:r>
              <a:rPr lang="en-US" sz="2400" b="1" spc="-10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Error Code: 1451. Cannot delete or update a parent row: a foreign key constraint fails ('ap'.'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', CONSTRAINT 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line_items_fk_invoices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 FOREIGN KEY 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 REFERENCES 'invoices' ('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'))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54F74-9A72-46C0-8296-4D662566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6511C-F4A4-4B76-A5ED-4D11CF31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324EA-1040-4C8A-B622-EEC05E23B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7503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5DB7-8A39-493C-9893-6DAB33CD8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Two DELETE statements that succeed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B7465-9896-430A-991B-3D99E825CE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invoice_line_items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(SELECT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invoices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'Q545443');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DELETE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ibm_invoices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'Q545443';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response from the system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 row affected)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7265-ED08-4F97-9AA7-56D07D67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CE5E0-77D2-4A3E-A5BB-6AF41621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215A2-0DF4-4A0B-9992-4900F8CA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23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82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A47AC-4ACD-4B80-91F9-3C78914C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creates a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896EAD-EA67-4BEB-B43E-10096DAE24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066800"/>
            <a:ext cx="7391400" cy="50292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vendors_sw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('CA','AZ','NV','NM')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replaces the view </a:t>
            </a:r>
            <a:b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a new view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vendors_sw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vendors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('CA','AZ','NV','NM','UT','CO')</a:t>
            </a: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the view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vendors_sw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the view only if it exists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VIEW IF EXISTS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vendors_sw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E59CC-BBDB-43C3-9FD9-892D3108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A3F9A-F174-4683-8F56-C67B6A04A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5C0B46-5597-407C-AE7B-09A493A4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24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903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9A2B64-0B90-4853-972D-0D6DD98E2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CREATE VIEW statement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D507DBD-E785-482B-9CAA-CA2A452DE98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vendors_min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vendor_phone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vendors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98EC6F-8E27-496F-846C-FBBDF290AC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1336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virtual table that’s represented by the view</a:t>
            </a:r>
          </a:p>
        </p:txBody>
      </p:sp>
      <p:pic>
        <p:nvPicPr>
          <p:cNvPr id="12" name="Content Placeholder 11" descr="Title describes slide">
            <a:extLst>
              <a:ext uri="{FF2B5EF4-FFF2-40B4-BE49-F238E27FC236}">
                <a16:creationId xmlns:a16="http://schemas.microsoft.com/office/drawing/2014/main" id="{695BF0E5-6C5F-45D7-88C4-536C808FE0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19199" y="2634259"/>
            <a:ext cx="6477001" cy="1063741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049206-DDF6-4C9D-AC7F-F03E845CD23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62000" y="3733800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(122 rows)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C67FC-E3E6-4F3F-A38D-790FED6F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26289-9AFC-4760-9C1B-74D7B01F9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1F77E-2340-48B5-8FBC-531A8CA6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 dirty="0">
              <a:latin typeface="Times New Roman"/>
            </a:endParaRPr>
          </a:p>
          <a:p>
            <a:pPr algn="r">
              <a:defRPr/>
            </a:pPr>
            <a:r>
              <a:rPr lang="en-US" sz="900" dirty="0">
                <a:solidFill>
                  <a:schemeClr val="bg1"/>
                </a:solidFill>
                <a:latin typeface="Arial Narrow" panose="020B0606020202030204" pitchFamily="34" charset="0"/>
              </a:rPr>
              <a:t>C12, Slide </a:t>
            </a:r>
            <a:fld id="{BF5C1183-B085-4070-A402-C03A3F977D3D}" type="slidenum">
              <a:rPr lang="en-US" sz="900" smtClean="0">
                <a:solidFill>
                  <a:schemeClr val="bg1"/>
                </a:solidFill>
                <a:latin typeface="Arial Narrow" panose="020B0606020202030204" pitchFamily="34" charset="0"/>
              </a:rPr>
              <a:pPr algn="r">
                <a:defRPr/>
              </a:pPr>
              <a:t>3</a:t>
            </a:fld>
            <a:endParaRPr lang="en-US" sz="900" dirty="0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78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DD93-28DC-410D-BB24-6E00D9720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SELECT statement that uses the view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D5578-42AB-4A24-9515-232CDBCD7C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 * FROM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vendor_state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'CA'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30610-9E15-4F95-B4D8-C1123A0368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2800" y="2057400"/>
            <a:ext cx="7391400" cy="457200"/>
          </a:xfrm>
        </p:spPr>
        <p:txBody>
          <a:bodyPr/>
          <a:lstStyle/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result set returned by the SELECT statement</a:t>
            </a:r>
          </a:p>
        </p:txBody>
      </p:sp>
      <p:pic>
        <p:nvPicPr>
          <p:cNvPr id="10" name="Content Placeholder 9" descr="Title describes slide">
            <a:extLst>
              <a:ext uri="{FF2B5EF4-FFF2-40B4-BE49-F238E27FC236}">
                <a16:creationId xmlns:a16="http://schemas.microsoft.com/office/drawing/2014/main" id="{037BAFCD-5FEE-4E40-8C32-861E873D4C6A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2992" y="2631098"/>
            <a:ext cx="6834208" cy="129856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65A5ACD-5F77-4E49-AF20-5C1C8E1F92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38200" y="4005859"/>
            <a:ext cx="7391400" cy="533400"/>
          </a:xfrm>
        </p:spPr>
        <p:txBody>
          <a:bodyPr/>
          <a:lstStyle/>
          <a:p>
            <a:pPr marL="347345" marR="0">
              <a:spcBef>
                <a:spcPts val="6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(75 rows)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65A445-8144-4E34-BBBD-61D99A72A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CBF2CA8-4D16-41DC-934A-8E5296CC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9507BD-3C11-4DD5-A255-F642239B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  <a:p>
            <a:pPr algn="r">
              <a:defRPr/>
            </a:pPr>
            <a:r>
              <a:rPr lang="en-US" sz="900">
                <a:solidFill>
                  <a:schemeClr val="bg1"/>
                </a:solidFill>
                <a:latin typeface="Arial Narrow" pitchFamily="34" charset="0"/>
              </a:rPr>
              <a:t>C12, Slide </a:t>
            </a:r>
            <a:fld id="{5ECE9829-65B2-40C6-AEFF-7C648FF56A9C}" type="slidenum">
              <a:rPr lang="en-US" sz="900" smtClean="0">
                <a:solidFill>
                  <a:schemeClr val="bg1"/>
                </a:solidFill>
                <a:latin typeface="Arial Narrow" pitchFamily="34" charset="0"/>
              </a:rPr>
              <a:pPr algn="r">
                <a:defRPr/>
              </a:pPr>
              <a:t>4</a:t>
            </a:fld>
            <a:endParaRPr lang="en-US" sz="900" dirty="0">
              <a:solidFill>
                <a:schemeClr val="bg1"/>
              </a:solidFill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6574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7CDF-E369-47DC-907B-6F1B211BC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7315200" cy="738664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UPDATE statement that uses the view </a:t>
            </a:r>
            <a:b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update the base table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52E65-CAA4-4ED4-95A1-DF5E3C513E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424464"/>
            <a:ext cx="7391400" cy="4419600"/>
          </a:xfrm>
        </p:spPr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vendor_phone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'(800) 555-3941'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'Register of Copyrights'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statement that drops the view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DROP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vendors_min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651F4-4F2F-449E-BCC8-150B046F2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D3D86-7D73-4D8F-B3D4-6910B7F4E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92866-FAD8-4777-87E6-62F42E11F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5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7623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963A-B07F-48FE-89C8-A68F81CA1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Some of the benefits provided by views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A7D50B-32DF-4321-AAAF-F8876A1D8C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Design independence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Data security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Simplified queries</a:t>
            </a:r>
          </a:p>
          <a:p>
            <a:pPr marL="342900" marR="274320" lvl="0" indent="-342900">
              <a:spcBef>
                <a:spcPts val="0"/>
              </a:spcBef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en-US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Updatability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3320-CA9B-4E24-AAE1-3254C67F6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A50B8-5C49-49E4-9139-AA8D041B4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3B197-1B27-4751-A18F-DE11AFE8F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6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131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0984D-D87B-4750-81B9-C31F9D025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syntax of the CREATE VIEW statement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922F-7D93-4105-B729-F87784D8A7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[OR REPLACE]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view_name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[(column_alias_1[, column_alias_2]...)]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[WITH CHECK OPTION]</a:t>
            </a:r>
          </a:p>
          <a:p>
            <a:pPr>
              <a:spcBef>
                <a:spcPts val="150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2400" b="1" dirty="0">
                <a:solidFill>
                  <a:srgbClr val="000099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of vendors that have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vendors_phone_list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vendor_contact_last_name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vendor_contact_first_name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vendor_phone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vendors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WHERE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(SELECT DISTINCT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FROM invoices)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D5584-D31B-4045-A23F-E7E13C62B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2AFAA1-987B-46A5-92FD-8B5FEFEB3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324B7-6F40-4137-B526-70621D03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88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939C-BF22-408A-AB8C-FA6FA5B51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uses a join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159FA-74CF-4EC2-A407-CFF5D01698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VIEW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vendor_invoices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vendor_name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invoice_number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invoice_date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vendors JOIN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ON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vendors.vendor_id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invoices.vendor_id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CB429B-887A-4E6E-BC25-9F8DA911F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9790F-CA5F-4C7A-880A-1721DF8BF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51D9A-8D63-4959-ACE3-D68AB3B14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5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200D-78FB-47B7-A8E6-FF6DF44EB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24989"/>
            <a:ext cx="7315200" cy="369332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view that uses a LIMIT clause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C741B-089C-497C-988D-6294574BAA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OR REPLACE VIEW top5_invoice_totals AS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SELECT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vendor_id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endParaRPr lang="en-US" sz="1600" b="1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FROM invoices</a:t>
            </a:r>
          </a:p>
          <a:p>
            <a:pPr marL="347345" marR="0">
              <a:spcBef>
                <a:spcPts val="0"/>
              </a:spcBef>
              <a:spcAft>
                <a:spcPts val="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ORDER BY </a:t>
            </a:r>
            <a:r>
              <a:rPr lang="en-US" sz="1600" b="1" dirty="0" err="1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invoice_total</a:t>
            </a: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DESC</a:t>
            </a:r>
          </a:p>
          <a:p>
            <a:pPr marL="347345" marR="0">
              <a:spcBef>
                <a:spcPts val="0"/>
              </a:spcBef>
              <a:spcAft>
                <a:spcPts val="600"/>
              </a:spcAft>
              <a:tabLst>
                <a:tab pos="1371600" algn="l"/>
              </a:tabLst>
            </a:pPr>
            <a:r>
              <a:rPr lang="en-US" sz="16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LIMIT 5</a:t>
            </a:r>
          </a:p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0F55E-7081-4327-9356-F38FD2759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2023, Mike Murach &amp; Associates, Inc.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73C6-AEAE-487B-AB7E-5A2E6A35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Murach’s</a:t>
            </a:r>
            <a:r>
              <a:rPr lang="en-US" dirty="0"/>
              <a:t> MySQL 4th Edition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4D7EE-6048-4001-85D4-71D9A9AF2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>
              <a:defRPr/>
            </a:pPr>
            <a:endParaRPr lang="en-US" sz="1400">
              <a:latin typeface="Times New Roman"/>
            </a:endParaRPr>
          </a:p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C12, Slide </a:t>
            </a:r>
            <a:fld id="{BF5C1183-B085-4070-A402-C03A3F977D3D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456489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slides_with_titles_logo">
  <a:themeElements>
    <a:clrScheme name="Master slid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ster 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ster slide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ster slide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MMA accessible slides.potx" id="{5831912D-F74F-4902-BF36-E309BA4E200D}" vid="{6FA90EF8-699F-411C-BEB1-D501C1430FF1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MMA accessible slides</Template>
  <TotalTime>103</TotalTime>
  <Words>1829</Words>
  <Application>Microsoft Office PowerPoint</Application>
  <PresentationFormat>On-screen Show (4:3)</PresentationFormat>
  <Paragraphs>275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Narrow</vt:lpstr>
      <vt:lpstr>Courier New</vt:lpstr>
      <vt:lpstr>Symbol</vt:lpstr>
      <vt:lpstr>Times New Roman</vt:lpstr>
      <vt:lpstr>Master slides_with_titles_logo</vt:lpstr>
      <vt:lpstr>Chapter 12</vt:lpstr>
      <vt:lpstr>Objectives</vt:lpstr>
      <vt:lpstr>A CREATE VIEW statement</vt:lpstr>
      <vt:lpstr>A SELECT statement that uses the view</vt:lpstr>
      <vt:lpstr>An UPDATE statement that uses the view  to update the base table</vt:lpstr>
      <vt:lpstr>Some of the benefits provided by views</vt:lpstr>
      <vt:lpstr>The syntax of the CREATE VIEW statement</vt:lpstr>
      <vt:lpstr>A view that uses a join</vt:lpstr>
      <vt:lpstr>A view that uses a LIMIT clause</vt:lpstr>
      <vt:lpstr>A view that names all of its columns  in the CREATE VIEW clause</vt:lpstr>
      <vt:lpstr>A view that names just the calculated column  in its SELECT clause</vt:lpstr>
      <vt:lpstr>A view that summarizes invoices by vendor</vt:lpstr>
      <vt:lpstr>Requirements for creating updatable views</vt:lpstr>
      <vt:lpstr>A CREATE VIEW statement  that creates an updatable view</vt:lpstr>
      <vt:lpstr>An UPDATE statement that attempts to use  the view to update a calculated column</vt:lpstr>
      <vt:lpstr>An updatable view that has  a WITH CHECK OPTION clause</vt:lpstr>
      <vt:lpstr>A SELECT statement that displays a row  from the view</vt:lpstr>
      <vt:lpstr>An UPDATE statement that updates the view</vt:lpstr>
      <vt:lpstr>An UPDATE statement that attempts  to update the view</vt:lpstr>
      <vt:lpstr>A statement that creates an updatable view</vt:lpstr>
      <vt:lpstr>An INSERT statement that fails</vt:lpstr>
      <vt:lpstr>A DELETE statement that fails</vt:lpstr>
      <vt:lpstr>Two DELETE statements that succeed</vt:lpstr>
      <vt:lpstr>A statement that creates a view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12</dc:title>
  <dc:creator>Samantha Walker</dc:creator>
  <cp:lastModifiedBy>Anne Boehm</cp:lastModifiedBy>
  <cp:revision>16</cp:revision>
  <cp:lastPrinted>2016-01-14T23:03:16Z</cp:lastPrinted>
  <dcterms:created xsi:type="dcterms:W3CDTF">2019-02-12T17:35:18Z</dcterms:created>
  <dcterms:modified xsi:type="dcterms:W3CDTF">2023-09-18T22:23:59Z</dcterms:modified>
</cp:coreProperties>
</file>