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98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0" autoAdjust="0"/>
    <p:restoredTop sz="95571" autoAdjust="0"/>
  </p:normalViewPr>
  <p:slideViewPr>
    <p:cSldViewPr>
      <p:cViewPr varScale="1">
        <p:scale>
          <a:sx n="98" d="100"/>
          <a:sy n="98" d="100"/>
        </p:scale>
        <p:origin x="36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10/11/2023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_Image_Text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C16,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137933C1-9499-4704-951E-B6C9814698E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38200" y="2056116"/>
            <a:ext cx="7315200" cy="64841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884F4A54-9351-46B5-A548-931753531EB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2800" y="1066801"/>
            <a:ext cx="7391400" cy="914399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44E0A67-B66E-4516-B0F1-B0A30301A6A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274255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9D064AD1-12A6-46FC-82BF-B1B12B70E95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3199758"/>
            <a:ext cx="7391400" cy="47288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9632AB5E-02C7-4D86-85F5-B2D75EBFDDD7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38200" y="3733158"/>
            <a:ext cx="7315200" cy="59391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01EAD94C-FA01-4059-B974-B16D4F9860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38200" y="4342758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6562742F-A26A-45B0-B074-4AA6C55B4A7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200" y="4876158"/>
            <a:ext cx="7391400" cy="472888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5F0735C5-15EA-4E47-BA1C-F89AB8ABB4C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838200" y="5423170"/>
            <a:ext cx="7315200" cy="74903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107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  <p:sldLayoutId id="2147483685" r:id="rId11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18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secure</a:t>
            </a:r>
            <a:b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database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D29F-19BB-433E-AD5A-40AB057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 whose password expires immediately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1C8E-47DB-4DD3-9700-28C26B6688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EXPIRE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 whose last five passwords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can’t be reused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IDENTIFIED BY 'sesame' PASSWORD HISTORY 5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 whose passwords can’t be reused for 365 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john IDENTIFIED BY 'sesame'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PASSWORD REUSE INTERVAL 365 DAY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AC0AE-E841-4551-820E-980FC43F8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F76E9-BC77-407D-BD5A-6EBB081B9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372085-EFE3-4099-A11E-89980621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69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8E9B-608A-4331-A83E-4A3286A8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RENAME USER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A2A93-84FF-4F79-9ED7-49557B6B36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USER username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new_username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a user from a specific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RENAME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joelmurach@localhost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FB35A-775E-4F2F-AAE4-8C35A9A6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3B735-FA7B-43BC-883F-DA1919E5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9F88E-93A0-4757-930C-AA3ACE7A8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662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E5487-71E0-419C-9C1C-66D847A1B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USER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D83CE-E682-463F-B2F9-B81C387B63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4676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[IF EXISTS] username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user from a specific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joelmurach@localhost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a user from any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IF EXISTS jane                                 -- drops jane@%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9F732-85DF-44F7-A004-C5454B9C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6224-0B75-4522-A965-2D465479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DCD67-4B36-47A7-8382-966492D17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200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2F2C-882D-4F93-9E6E-B3294F2F9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an account name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2BEA9-050A-4C80-AEBA-885EF0F25B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username[@hostname]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 user that can only connect </a:t>
            </a:r>
            <a:b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from the same server as MySQL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6075" marR="0" indent="-346075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same user with optional quotation marks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john'@'localhost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pPr marL="346075" marR="0" indent="-346075"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 same user with an IP address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john@127.0.0.1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AA830-107A-48BE-8C70-321C46AB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ECF56-1CBE-4F4C-8458-7D66BA377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095E7-351E-4E86-8C08-E976297B0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633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C20A9-CAF8-4168-835B-29C502681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that can connect from any computer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D8C37-7C8E-4402-8DE9-6F38A17D18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</a:t>
            </a:r>
            <a:endParaRPr lang="en-US" sz="11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same user but with the wildcard character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john@'%'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 that can only connect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murach.com domain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john@'%.murach.com'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username that needs to be coded with quotes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quinn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-the-mighty'@'%.murach.com'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6E4FB-0033-43CF-BE48-C2A72C7E8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D1433-E6B4-4CE1-A240-78066F518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3F27E-1714-4547-9E46-8E247A976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0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17048-D407-42CE-9517-1105940F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GRANT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24FD8-4D10-4FC6-9A6F-8CBF7FED8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user1 [, user2 ]...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GRANT OPTION]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DE375-2D05-4161-8971-6A6B7D4C4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3D4C1-2E81-4A9C-B3C4-576879B7A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4CB7-0708-428D-A1B1-DC235408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3685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9E1E-EFA3-4E5E-8BA6-5DF0BA4CA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global privileges to a user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63C65-34F8-4B09-BCE2-04C11C7B18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*.*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GRANT OPTION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database privileges to a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ap.*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table privileges to a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A681-6188-4E03-8820-7B06FE3C7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D7BA6-FA70-496F-B982-8D8062FE9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BCAD5-C97A-4B13-A425-90B136C84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6251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5239-1A21-4E6E-B7B7-6E2B0B57A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column privileges to a user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A258-FE13-4B00-8731-DB9C93F173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vendor_zip_code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UPDATE (vendor_address1)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privileges on the current database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ap_user@localhost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Give a user the ability to grant privileges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other users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USAGE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*.*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GRANT OPTION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450F2E-10E4-439C-82C9-52657062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90118-6E95-4135-9738-0AACC3E88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C7B2A-1F50-4945-BC79-BDD659077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239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598C6-896F-474E-93E4-9E4963A7B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displays a list of users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25B6408-7FBD-4FE9-853F-2BDE80495A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6136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User, Host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A35143F-4853-4608-8ADF-EA8095C0C28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1060" y="1447800"/>
            <a:ext cx="6633740" cy="217520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3520-A79C-44D0-9B8B-3CCB35CE7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D76F3-4468-40FE-BD4E-B05C20056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2BBC6-B33F-4524-AC5F-6222AF546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C18,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4843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8893-95D7-4460-89F7-61226891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SHOW GRANTS statement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F511107-0E62-42E6-A09C-3FA10563850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 [FOR user]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privileges for a user from any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endParaRPr lang="en-US" sz="14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EBB69B17-C4A7-D397-E5FD-0F50DAD60AD5}"/>
              </a:ext>
            </a:extLst>
          </p:cNvPr>
          <p:cNvPicPr>
            <a:picLocks noGrp="1" noChangeAspect="1"/>
          </p:cNvPicPr>
          <p:nvPr>
            <p:ph sz="quarter" idx="18"/>
          </p:nvPr>
        </p:nvPicPr>
        <p:blipFill>
          <a:blip r:embed="rId2"/>
          <a:stretch>
            <a:fillRect/>
          </a:stretch>
        </p:blipFill>
        <p:spPr>
          <a:xfrm>
            <a:off x="1232841" y="2232594"/>
            <a:ext cx="6158559" cy="523371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30409B6-922D-419C-A02C-2FE201997B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38200" y="2971800"/>
            <a:ext cx="75438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privileges for a user from a specific host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A085894-4F94-4D5D-9A66-235DFFE3716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200" y="3408246"/>
            <a:ext cx="7391400" cy="325554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ap_user@localhost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Content Placeholder 16" descr="Title describes slide">
            <a:extLst>
              <a:ext uri="{FF2B5EF4-FFF2-40B4-BE49-F238E27FC236}">
                <a16:creationId xmlns:a16="http://schemas.microsoft.com/office/drawing/2014/main" id="{1520588C-0364-82D6-7C16-B61CED92A0E6}"/>
              </a:ext>
            </a:extLst>
          </p:cNvPr>
          <p:cNvPicPr>
            <a:picLocks noGrp="1" noChangeAspect="1"/>
          </p:cNvPicPr>
          <p:nvPr>
            <p:ph sz="quarter" idx="22"/>
          </p:nvPr>
        </p:nvPicPr>
        <p:blipFill>
          <a:blip r:embed="rId3"/>
          <a:stretch>
            <a:fillRect/>
          </a:stretch>
        </p:blipFill>
        <p:spPr>
          <a:xfrm>
            <a:off x="1280744" y="3733800"/>
            <a:ext cx="6128239" cy="520794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6EFF03E-3B6D-4317-9343-B042B3834CB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200" y="443882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the privileges for the current user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3630C7A7-CBAE-4D4A-9572-013F1D6D434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8200" y="4880332"/>
            <a:ext cx="7391400" cy="47288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</a:t>
            </a:r>
          </a:p>
        </p:txBody>
      </p:sp>
      <p:pic>
        <p:nvPicPr>
          <p:cNvPr id="19" name="Content Placeholder 18" descr="Title describes slide">
            <a:extLst>
              <a:ext uri="{FF2B5EF4-FFF2-40B4-BE49-F238E27FC236}">
                <a16:creationId xmlns:a16="http://schemas.microsoft.com/office/drawing/2014/main" id="{BCBBECF3-ED7A-B687-DD23-23A863CA7501}"/>
              </a:ext>
            </a:extLst>
          </p:cNvPr>
          <p:cNvPicPr>
            <a:picLocks noGrp="1" noChangeAspect="1"/>
          </p:cNvPicPr>
          <p:nvPr>
            <p:ph sz="quarter" idx="25"/>
          </p:nvPr>
        </p:nvPicPr>
        <p:blipFill>
          <a:blip r:embed="rId4"/>
          <a:stretch>
            <a:fillRect/>
          </a:stretch>
        </p:blipFill>
        <p:spPr>
          <a:xfrm>
            <a:off x="1280744" y="5233876"/>
            <a:ext cx="6128239" cy="66658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B022B-866A-4DA0-94FD-8FDC1B61D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B8555-F76B-4335-AB6C-EE610B875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9D9A6-8058-445A-A265-52500C1E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00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9DEBE-4790-45AC-9234-E3429727C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39142-ABCF-4FB3-A3A8-0B125E7C21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both admin and end users, including specifying when a password </a:t>
            </a:r>
            <a:r>
              <a:rPr lang="en-US" spc="-10">
                <a:latin typeface="Times New Roman" panose="02020603050405020304" pitchFamily="18" charset="0"/>
                <a:ea typeface="Times New Roman" panose="02020603050405020304" pitchFamily="18" charset="0"/>
              </a:rPr>
              <a:t>expires and </a:t>
            </a: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when a password can be reused.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Grant privileges to users.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Change a user’s password.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roles, grant privileges to the roles, and assign users to the roles.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SELECT statements to view the privileges for a user or role.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Use MySQL Workbench to work with users and their privileges.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87E77-3AC2-4F02-83A1-483C9E1F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CF53-FBB7-4FC2-B136-F0860F7D0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B3CD2-C77C-4498-9DD5-9B4B8B75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86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29EF0-852B-43BE-85EE-1ECD8A0C6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REVOKE statement for all privileges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1C098-7194-44F7-8B63-84579C69A52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[IF EXISTS] ALL[ PRIVILEGES], GRANT OPTION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user1[, user2]...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[IGNORE UNKNOWN USER]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all privileges from a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ALL, GRANT OPTION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all privileges from multiple users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IF EXISTS ALL, GRANT OPTION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anne@localhost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UNKNOWN USER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53C25-07B1-4159-9FDD-49D1A9098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3229F-844F-4BB5-A348-9057CF19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9EEC2-B3B6-47C2-86DE-03B8B039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939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6C62-0CB9-46E4-B771-E655344F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REVOKE statement for specific privileges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E7508-4FF5-4573-888C-BB28AB627F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[IF EXISTS]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privilege_list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[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.]table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user1[, user2]...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UNKNOWN USER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specific privileges from a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INSERT, UPDATE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6EA18-D242-441B-9244-BE6FD174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E92BC-8736-4FBC-9620-CDC61AB1F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B8AF-2110-42CB-B026-C464DB3D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536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DF5A-1205-4373-9501-1581D3FA5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ALTER USER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81EF-AAC3-47FB-A0E6-0433CE3444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5438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USER [IF EXISTS]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username|USER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()}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[IDENTIFIED BY 'password']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[PASSWORD EXPIRE [DEFAULT|NEVER|INTERVAL days DAY]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HISTORY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DEFAULT|number_passwords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|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REUSE INTERVAL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DEFAULT|days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DAY}]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a user’s password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USER john IDENTIFIED BY 'pa55word'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Change the current user’s password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USER USER() IDENTIFIED BY 'secret'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Force a user to change their password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every 90 days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USER IF EXISTS john PASSWORD EXPIRE INTERVAL 90 DAY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1A6E9-A2F4-4C79-8932-F19AF8192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D6FE3-77C4-444F-89A7-14DE8E99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93E91D-8157-4438-8631-E14B35A9D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313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93B5-5F37-4830-83F9-8041A408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all users that don’t have passwords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F714-727E-4DF6-BBA9-A236B4D0BC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Host, User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mysql.user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authentication_string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‘’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AND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password_expired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'N'</a:t>
            </a: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8EFF924E-E222-4E50-97EE-3FE67566BB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79874" y="2263863"/>
            <a:ext cx="6584251" cy="46943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CB52F67-FE23-44A5-B02A-05EBCB1B0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00C2984-948B-4285-977C-E7C5FB1AD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7A9D9B-A288-44FB-BDBF-2946061FC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23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35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D09F-589D-41B9-8D2F-0D07EFF9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sets up the users and privileges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75904-A239-48C9-AA05-B825FA362D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drop the users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IF EXISTS john;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IF EXISTS jane;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USER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users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john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jane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a developer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ALL ON *.*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WITH GRANT OPTION;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the ap manager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ap.*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WITH GRANT OPTION;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A56E-E3D7-4300-A06E-E9AABAD8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A2AED-A0FC-46FC-83C4-DAE62161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327B6-095F-49E0-A6EA-FF61A240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543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D21E-B7F7-4502-99DE-6E548E70B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sets up the users and privileges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database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1A881-9067-4656-927E-6FD42E99F1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ap users (john, jane)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john, jane;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john, jane;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john, jane;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ap.general_ledger_accounts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john, jane;</a:t>
            </a:r>
          </a:p>
          <a:p>
            <a:pPr marL="338138"/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GRANT SELECT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ap.terms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Courier New" panose="02070309020205020404" pitchFamily="49" charset="0"/>
              </a:rPr>
              <a:t> TO john, jane;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F9FB2-EFE0-419B-829B-2E301BA68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9D260-ADCA-4606-87F3-0C349EA8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C3146-DBDE-4FFF-B1FD-A4568047B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573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6F28-FB31-447F-8FB9-70B866226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ROLE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2B1C7-CDB7-4C49-A362-DF07DEEE72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ROLE [IF NOT EXISTS] role1[, role2]...</a:t>
            </a:r>
            <a:endParaRPr lang="en-US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ROLE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C593A-3958-4E87-9B7B-8A8DA2B3D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2641E-5BE1-4FA8-A11A-1F9348F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254FB-4BA3-4D23-9B90-6D8B9A3BF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033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ABC45-2109-4EDE-9720-83ACC04D4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grant privileges to roles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B7B08-DE0B-474E-9211-8DE495DD3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INSERT,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INSERT,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9B4A26-CF35-4D4C-B11A-FE48807B3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71CD9-643F-4533-9D15-C32FDE05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CC365-3188-4270-A312-87327B562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0288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C43F-039D-4ABF-9F2C-798355F43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GRANT statement for assigning users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roles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5C3BE-3E17-452D-845B-E06B92DBB0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role1[, role2]...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user1[, user2]...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[WITH ADMIN OPTION]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Assign two users to a role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john, jane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819D0-D526-46CE-84AF-45D8EF28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F4BCD-CBED-4351-A64D-B372A60D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BB37-C9E9-4C1A-84C5-574CF6129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0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4F53-3CBF-4549-8A03-BF82AB797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privileges for a role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9A62F-F154-4192-928D-2253263D85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9959D1FA-C1B4-4D17-8C47-3607CC438E4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95400" y="1447800"/>
            <a:ext cx="6553200" cy="734465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21324B1-92DA-4083-B61E-46EAF1D8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7FE9FA-7F06-4FF5-82FA-C75D2685C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EAD30CD-EB0D-49C3-9A1F-A2F12097E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29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083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EAB2-8D73-48B5-904E-1A02DDB5A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143E3-0CE2-4AC0-9093-56F76C8CA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administrative privileges and object privileges.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what a user can do when given any of these privileges for a MySQL object: SELECT, UPDATE, INSERT, DELETE, and EXECUTE.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Distinguish between the four privilege levels.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  <a:tab pos="365760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how MySQL uses grant tables.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5BB2C-BEFB-4ADC-AD5E-349E53ED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91962-3D52-4C84-8EED-208A0B9FA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899CC-CC61-4123-89AA-FBBB1864E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650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107E7-4A0F-46AB-91B3-7BED4DB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SET DEFAULT ROLE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9DE8B-D41B-4CB2-ADBF-E3FFBC49C0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DEFAULT ROLE {NONE|ALL|role1[, role2]...}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username1[, username2]...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the default role for two users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DEFAULT ROLE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john, jane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01D0A-DAA4-401E-9584-103CB151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FB40E-142C-4812-B349-278EFD60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B6C69-B7C7-42A1-BAE7-BA15C95B1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5560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8DE37-167B-4495-BA5C-BDE1DE05E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SET ROLE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3EC9D-1A9D-4F1E-953A-D9A651EA97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3662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ROLE {DEFAULT|NONE|ALL|ALL EXCEPT role1[, </a:t>
            </a: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role2]...|</a:t>
            </a:r>
            <a:b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role1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[, role2]...}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changes the active role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ROLE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display the roles that are currently active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CURRENT_ROLE()</a:t>
            </a:r>
          </a:p>
          <a:p>
            <a:endParaRPr lang="en-US" dirty="0"/>
          </a:p>
        </p:txBody>
      </p:sp>
      <p:pic>
        <p:nvPicPr>
          <p:cNvPr id="9" name="Content Placeholder 8" descr="Title describes slide">
            <a:extLst>
              <a:ext uri="{FF2B5EF4-FFF2-40B4-BE49-F238E27FC236}">
                <a16:creationId xmlns:a16="http://schemas.microsoft.com/office/drawing/2014/main" id="{DF37398C-F0F9-45B7-848C-2270AF2B437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39963" y="3429000"/>
            <a:ext cx="6697363" cy="41395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4F7086B-E93E-41CB-808C-03DFD054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BD01F8C-BB5A-4F55-B25A-E4B2315BA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5CF49-13E7-43E1-9E65-465727A6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31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470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A91B2-5F1F-48A1-B15F-8AFD344D4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revoke privileges from roles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37EE-7AD1-42D4-B637-75D28D084B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UPDATE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E8751-9577-4BF4-9D5D-45A73F5A3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8C493-DA35-46EA-8959-AC6040B14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F2E8F-8AE6-41ED-A38B-93EC35EA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611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F1C3D-B954-4250-9856-524E43C88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REVOKE statement for removing users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roles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53488-7A29-4C7A-9039-8D8EFFFA42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[IF EXISTS] role1[, role2]...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username1[, username2]...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[IGNORE UNKNOWN USER]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Remove a user from a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REVOKE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john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IGNORE UNKNOWN USER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FA1ED-EC55-4F33-A38C-318D9AA3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84C34-A69D-44A9-B33C-CBAA376AB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4E37-24D8-4E75-83BA-A902EC676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6042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DAFC1-05D0-42BB-9BDF-14E08E59F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DROP ROLE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AB999-FA30-44B0-973C-D6B94BC11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ROLE [IF EXISTS] role1 [, role2]...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deletes a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ROLE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invoice_entry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5258A-07D0-4B7E-B4A0-1B5B2D33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3A89-27FD-43E2-A77D-E04667DF0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08E9A-8F8D-441F-A9FA-8D21843B0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962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B5959-3A36-4B39-8DCF-F59081A2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sets up the users and roles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database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109A31-16AA-4C9B-8DF4-67680134E1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5438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users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IF NOT EXISTS john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IF NOT EXISTS jane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IF NOT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IF NOT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EXPIRE;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create the roles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ROLE IF NOT EXISTS developer, manager,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the developer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ALL ON *.* TO developer WITH GRANT OPTION;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the manager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ap.* TO manager WITH GRANT OPTION;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30D4-BD85-4300-941C-78195EFFA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F43F-FED1-4053-9DB8-1BFD2EFAC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0E223-9C0D-4D3A-941A-D91F70E27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2427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A43C9-4DC1-431C-BBD5-48DB1BFD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  <a:tab pos="1371600" algn="l"/>
                <a:tab pos="5486400" algn="r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sets up the users and roles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a database (continued)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E570CD-5E3C-44DA-B76C-A5AD1ECA16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371600"/>
            <a:ext cx="7391400" cy="45720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grant privileges to user role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ap.invoices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TO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</a:t>
            </a:r>
            <a:b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ap.general_ledger_accounts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ap.terms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user;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assign users to roles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developer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manager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user TO john, jane;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-- set default roles for users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DEFAULT ROLE developer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DEFAULT ROLE manager 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jim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DEFAULT ROLE user TO john, jane;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AF2B-CC9C-4CBA-8084-92A98D3C6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989A-8B9C-4DCC-A4D3-BDBD99A3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745FA-33CF-4C47-8AB7-881E987C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2330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5C16E-5404-4BAD-8C7F-D4179C9CD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Login tab 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AB560FA-7FBC-475B-8071-09B806F4ED3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399" y="1092767"/>
            <a:ext cx="7315199" cy="46984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AC66E-996E-4EC6-9AEE-7A9082D3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87CAF-0357-4EBC-8725-341C0899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BAB1-F180-46F5-AE31-A85BBBAA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8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966CB-254D-42D6-B264-94BC7690B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Schema Privileges tab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89081496-6537-4C5B-AE86-249398FD14F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800"/>
            <a:ext cx="7315200" cy="469706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974D9-75FE-448A-9C32-4FC24EA99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7E133-2916-4C40-9123-65A1446E4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FBFCF-F804-4DDA-9A03-8CCF2B1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792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4F3DB-44F9-464D-8AEE-0DAD1887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Administrative Roles tab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070E07D5-11D4-4F63-BAE7-658FB12A6F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066799"/>
            <a:ext cx="7315200" cy="469843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5C7537-B029-49F0-83F4-6A5428563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B7FA0-1FE6-4CAD-813A-F6416262A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8ACD1-93AC-4349-A73C-6AE212DB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39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8354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D88E-3D96-4E5D-9122-4FC4A1ED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script that creates two users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grants them privileges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8D07-D902-4A0A-8B36-2A3990AFE9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85800" y="1371600"/>
            <a:ext cx="7391400" cy="2438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ap_admin@localhost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IDENTIFIED BY 'pa55word';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ap_user@localhost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IDENTIFIED BY 'pa55word';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ALL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ap.*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ap_admin@localhost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SELECT, INSERT, UPDATE, DELETE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 ap.*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ap_user@localhost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815E5C-27B1-48B2-BCF6-35CD10282C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962400"/>
            <a:ext cx="7391400" cy="6858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displays the privileges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the </a:t>
            </a:r>
            <a:r>
              <a:rPr lang="en-US" dirty="0" err="1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ap_admin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522024-D4CB-4A69-80C1-88CC669618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85800" y="4800600"/>
            <a:ext cx="7391400" cy="53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GRANTS FOR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ap_admin@localhost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A42A82A-7AB6-46E2-A6AE-53CCDD3AD15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3267" y="5181600"/>
            <a:ext cx="6791533" cy="59746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940639B-4AA9-4F34-8A7B-82E72C76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EE6CB46-83BA-42AD-99CA-BE726CE9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19DB20F-66A1-4685-B17D-E9A074E5F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C18,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4756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7606-237D-4D72-B189-5181279E3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Setup New Connection dialog box</a:t>
            </a:r>
            <a:endParaRPr lang="en-US" dirty="0"/>
          </a:p>
        </p:txBody>
      </p:sp>
      <p:pic>
        <p:nvPicPr>
          <p:cNvPr id="7" name="Content Placeholder 6" descr="Title describes slide">
            <a:extLst>
              <a:ext uri="{FF2B5EF4-FFF2-40B4-BE49-F238E27FC236}">
                <a16:creationId xmlns:a16="http://schemas.microsoft.com/office/drawing/2014/main" id="{4CF72BE9-411A-4CED-9774-7074B8ADBDB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14400" y="1143000"/>
            <a:ext cx="7315200" cy="470029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86FC-25A2-4741-8883-C3E0898F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E94E1-784F-4136-96F4-ECA5334F9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8D3F-F1E5-499B-9371-06346F1E8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40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6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96A01-DEE9-4DC6-85BE-54B5C24DB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Privileges for working with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7B0D5-E652-4122-A513-C36FFFDB20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EXECUTE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A4A3-A687-4EE3-86DF-4DC411CEB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B4898-41B3-4691-93A7-7E334C0E8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32474-5F6E-4159-A95D-5396E8D0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217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441EC-679A-49A7-AFC4-D40AE9F6D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Privileges for modifying the database structure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E26C6-2C09-44D2-9388-4976BBFB63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INDEX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ROUTINE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ALTER ROUTINE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EC8C3-56B9-437A-B1A4-44A96FEA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0DDE8-C955-48D8-A7FE-84F802864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54042-DB12-4B5A-ACE1-B220B020F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363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02FBC-6CC6-4687-8E4D-C7A5072B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Administrative privileges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B152F-A626-40E4-82AA-5005A1A14D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ROLE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DATABASES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SHUTDOWN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Other privileges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 [PRIVILEGES]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 OPTION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USAGE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398E8-EB62-469B-AD84-049E77B2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45314-0DB2-40CA-8268-C3A546050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E3B6D-F5F1-473E-80C5-4F7D6E805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847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CAFF6-7D52-45CA-B7CB-D3135CBE8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four privilege levels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EA10-4A2A-42C0-845F-5F316F3130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grant tables in the </a:t>
            </a:r>
            <a:r>
              <a:rPr lang="en-US" sz="2400" b="1" dirty="0" err="1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database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db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tables_priv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fr-FR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columns_priv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procs_priv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E4D30-8EA8-4E17-AF79-51E31817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9FBD7-E223-4A18-A29E-833ED9397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5F6A3-8648-4176-A2E3-3D85905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542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C66-191D-4C03-8291-3D0DFE780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simplified syntax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the CREATE USER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ACC3C-0E44-4BBA-BBB7-DEBAD2BDB7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876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[IF NOT EXISTS] username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[IDENTIFIED BY password]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[PASSWORD EXPIRE [DEFAULT|NEVER|INTERVAL days DAY] |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HISTORY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DEFAULT|number_passwords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|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PASSWORD REUSE INTERVAL {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DEFAULT|days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DAY}]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 from a specific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joel@localhost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IDENTIFIED BY 'sesame'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a user from any host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USER IF NOT EXISTS jane IDENTIFIED BY 'sesame'    -- creates jane@% 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889DF-60AD-446C-9EE2-F34E344BF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</a:t>
            </a:r>
            <a:r>
              <a:rPr lang="en-US" dirty="0" err="1"/>
              <a:t>Murach</a:t>
            </a:r>
            <a:r>
              <a:rPr lang="en-US" dirty="0"/>
              <a:t>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26743-2DC0-42D1-9013-D30EBDFC3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E4728-F52A-4F2A-8833-411AF2B0B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C18,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984324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187</TotalTime>
  <Words>2644</Words>
  <Application>Microsoft Office PowerPoint</Application>
  <PresentationFormat>On-screen Show (4:3)</PresentationFormat>
  <Paragraphs>457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Arial Narrow</vt:lpstr>
      <vt:lpstr>Courier New</vt:lpstr>
      <vt:lpstr>Times New Roman</vt:lpstr>
      <vt:lpstr>Master slides_with_titles_logo</vt:lpstr>
      <vt:lpstr>Chapter 18</vt:lpstr>
      <vt:lpstr>Objectives</vt:lpstr>
      <vt:lpstr>Objectives (continued)</vt:lpstr>
      <vt:lpstr>A script that creates two users  and grants them privileges</vt:lpstr>
      <vt:lpstr>Privileges for working with data</vt:lpstr>
      <vt:lpstr>Privileges for modifying the database structure</vt:lpstr>
      <vt:lpstr>Administrative privileges</vt:lpstr>
      <vt:lpstr>The four privilege levels</vt:lpstr>
      <vt:lpstr>The simplified syntax  of the CREATE USER statement</vt:lpstr>
      <vt:lpstr>Create a user whose password expires immediately</vt:lpstr>
      <vt:lpstr>The syntax of the RENAME USER statement</vt:lpstr>
      <vt:lpstr>The syntax of the DROP USER statement</vt:lpstr>
      <vt:lpstr>The syntax of an account name</vt:lpstr>
      <vt:lpstr>A user that can connect from any computer</vt:lpstr>
      <vt:lpstr>The syntax of the GRANT statement</vt:lpstr>
      <vt:lpstr>Grant global privileges to a user</vt:lpstr>
      <vt:lpstr>Grant column privileges to a user</vt:lpstr>
      <vt:lpstr>A statement that displays a list of users</vt:lpstr>
      <vt:lpstr>The syntax of the SHOW GRANTS statement</vt:lpstr>
      <vt:lpstr>The REVOKE statement for all privileges</vt:lpstr>
      <vt:lpstr>The REVOKE statement for specific privileges</vt:lpstr>
      <vt:lpstr>The syntax of the ALTER USER statement</vt:lpstr>
      <vt:lpstr>Select all users that don’t have passwords</vt:lpstr>
      <vt:lpstr>A script that sets up the users and privileges  for a database</vt:lpstr>
      <vt:lpstr>A script that sets up the users and privileges  for a database (continued)</vt:lpstr>
      <vt:lpstr>The syntax of the CREATE ROLE statement</vt:lpstr>
      <vt:lpstr>How to grant privileges to roles</vt:lpstr>
      <vt:lpstr>The GRANT statement for assigning users  to roles</vt:lpstr>
      <vt:lpstr>How to display the privileges for a role</vt:lpstr>
      <vt:lpstr>The syntax of the SET DEFAULT ROLE statement</vt:lpstr>
      <vt:lpstr>The syntax of the SET ROLE statement</vt:lpstr>
      <vt:lpstr>How to revoke privileges from roles</vt:lpstr>
      <vt:lpstr>The REVOKE statement for removing users  from roles</vt:lpstr>
      <vt:lpstr>The syntax of the DROP ROLE statement</vt:lpstr>
      <vt:lpstr>A script that sets up the users and roles  for a database</vt:lpstr>
      <vt:lpstr>A script that sets up the users and roles  for a database (continued)</vt:lpstr>
      <vt:lpstr>The Login tab </vt:lpstr>
      <vt:lpstr>The Schema Privileges tab</vt:lpstr>
      <vt:lpstr>The Administrative Roles tab</vt:lpstr>
      <vt:lpstr>The Setup New Connection dialog box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</dc:title>
  <dc:creator>Samantha Walker</dc:creator>
  <cp:lastModifiedBy>Joel Murach</cp:lastModifiedBy>
  <cp:revision>20</cp:revision>
  <cp:lastPrinted>2016-01-14T23:03:16Z</cp:lastPrinted>
  <dcterms:created xsi:type="dcterms:W3CDTF">2019-02-13T00:44:27Z</dcterms:created>
  <dcterms:modified xsi:type="dcterms:W3CDTF">2023-10-11T23:43:08Z</dcterms:modified>
</cp:coreProperties>
</file>