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86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89" d="100"/>
          <a:sy n="89" d="100"/>
        </p:scale>
        <p:origin x="6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_2_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524000"/>
            <a:ext cx="7315200" cy="4419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28F5F42-4B66-503D-40C8-22DC14EE0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058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8" r:id="rId5"/>
    <p:sldLayoutId id="2147483686" r:id="rId6"/>
    <p:sldLayoutId id="2147483680" r:id="rId7"/>
    <p:sldLayoutId id="2147483683" r:id="rId8"/>
    <p:sldLayoutId id="2147483681" r:id="rId9"/>
    <p:sldLayoutId id="2147483674" r:id="rId10"/>
    <p:sldLayoutId id="2147483687" r:id="rId11"/>
    <p:sldLayoutId id="2147483676" r:id="rId12"/>
    <p:sldLayoutId id="2147483675" r:id="rId13"/>
    <p:sldLayoutId id="2147483684" r:id="rId14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00200" y="2209800"/>
            <a:ext cx="5943600" cy="2971800"/>
          </a:xfrm>
        </p:spPr>
        <p:txBody>
          <a:bodyPr/>
          <a:lstStyle/>
          <a:p>
            <a:r>
              <a:rPr lang="en-US" dirty="0"/>
              <a:t>How to use</a:t>
            </a:r>
            <a:br>
              <a:rPr lang="en-US" dirty="0"/>
            </a:br>
            <a:r>
              <a:rPr lang="en-US" dirty="0"/>
              <a:t>MySQL Workbench</a:t>
            </a:r>
            <a:br>
              <a:rPr lang="en-US" dirty="0"/>
            </a:br>
            <a:r>
              <a:rPr lang="en-US" dirty="0"/>
              <a:t>and other</a:t>
            </a:r>
            <a:br>
              <a:rPr lang="en-US" dirty="0"/>
            </a:br>
            <a:r>
              <a:rPr lang="en-US" dirty="0"/>
              <a:t>development tools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9E0E-6F50-7637-B9F2-26F275C4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tables available for the AP database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AB9FE498-C9D3-D4F7-655D-7326EE493F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480972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BE64C-1A4A-A7A7-47EE-BE65556E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AFF33-BC76-4872-EE53-A518B6B8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02DBB-529E-7D15-9366-67CCC3AB9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15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ED6D-6B83-20F4-B339-78A4757E2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for the Invoices table in a Result grid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B9D1FFB7-2D13-F75E-6442-F342E2D27D6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1475" y="1171750"/>
            <a:ext cx="6761050" cy="47430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BA24D-3155-5AF3-AA9E-8FAAFFF45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1255C-75EF-AED6-2878-4E0F3001D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AD134-EE81-C71A-A02E-52F3F393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653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F8ACF-3B2E-5308-2B5C-E018E8B97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data for a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93A79-0CFB-E9E6-B397-C9A0CE714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Right-click the table in the Navigator window.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Rows - Limit 1000 to display it in a Result grid.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edit the data for a table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 the data.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buttons at the top of the Result grid to insert, update, and delete rows.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Apply button at the bottom of the tab to apply changes.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56A3D-52C0-5278-5ADB-D5E3EF7F4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24BF-8F93-35AD-4E0E-C51FAD8A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72BFD-EC9A-1EE6-A8B9-12CD86A1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763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C70CB-2921-C596-B916-01AF410B6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column definitions for the Vendors table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98A0BE75-CE46-955B-05B6-AC94F7F52E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147364"/>
            <a:ext cx="6181880" cy="4791871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9AD214-6AAE-0B0D-B604-2F237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18AC4-0B0B-40F9-6569-139F33A7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431F4-E709-5179-75E4-D2C9ECA7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59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AA88-3CA2-2A01-4C8C-03DF7C71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column definitions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FABF0-8CC0-1265-849B-A569F4083B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Right-click the table name in the Navigator window.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Alter Table.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edit the column definitions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 the column definitions.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resulting window to add new columns and modify and delete existing columns.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77C76-E67E-3A4C-4FE9-E1AC3D0DC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381F4-2A8C-53B7-8A09-1B90D6631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E7751-6B5A-B957-279D-23C6DB36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388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7E25-55E9-FD23-4BF9-765F96ED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and its results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1494F8A3-9149-8117-0343-A42F0DE8EA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86187" y="1143000"/>
            <a:ext cx="6771626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3EED5-D093-9640-3A6A-CA91E933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817E0-F1A6-C428-7FDA-9BBFF9C66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98118-4F7A-A975-C7CA-9BCE6F7BA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206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0D89-E297-547C-CDEF-A85050D2D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enter a SQL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B3813-F1CD-61CD-D17E-15D9590143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Ctrl+T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click the Create New SQL Tab button in the SQL Editor toolbar to open a new SQL Editor tab.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Double-click a database in the Schemas tab of the Navigator window to select it.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the SQL statement into the SQL editor.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execute a SQL statement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Ctrl+Enter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click the Execute Statement button in the SQL Editor toolbar.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statement retrieves data, the data is displayed in a Result grid.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73893-060B-2F60-1D9C-8A30F3F2C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B03AA-C8C8-DA13-F7C6-07938FEF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52588-991D-67C0-E9F6-1139BFD2B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15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4B360-56ED-8D44-F4CF-50530D11B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handle syntax errors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2EEE8430-77CC-0757-8A18-0FFC8598F51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1468" y="1186992"/>
            <a:ext cx="6733332" cy="458982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375D0-5EBA-C9E6-CDBA-7F8B5C4D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B6865-CA67-FBC7-602E-A079D386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1B8EA-3DB8-3EB8-5C51-FCDC1178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781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F6EA7-2B10-16DC-A56B-FA8CE649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Common causes of errors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E2946-5F8B-3A82-F3AB-118BAE70C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Having the wrong database selected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Misspelling the name of a table or column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Misspelling a keyword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Omitting the closing quotation mark for a character string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05DE3-E7B3-38BE-2D13-EE86847FA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72223-873D-065F-69D6-AA7AFDD9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5AEA8-9E08-456A-E9A5-BF1E7858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157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ED9A-9C17-505A-FAF1-8E1AFD10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Open SQL Script dialog box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B47C38BB-62F4-74D3-67B3-CCD16099F66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7261" y="1171751"/>
            <a:ext cx="6803739" cy="46391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266D8A-2841-1757-1829-FBA0DE881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0266F-E7E4-2097-9462-E8BFCF5E1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6B715-2548-C283-EB65-D0014308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91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C150-FC4A-1EC4-FA29-6D94EC2D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FB4F-C8FF-3923-7E0F-ED37F51567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914400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Applied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 or stop the MySQL database server.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MySQL Workbench to do any of the following:</a:t>
            </a:r>
          </a:p>
          <a:p>
            <a:pPr marL="685800" lvl="1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 database connection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Navigate through the objects of a database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 the column definitions for a table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 the data for a table</a:t>
            </a:r>
            <a:b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 the column definitions for a table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MySQL Workbench to enter, run, open, and save SQL statements and scripts.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MySQL Reference Manual to look up information about SQL statements.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MySQL Command Line Client to run a SQL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1C5C8-35CC-19C7-59AA-2B2EC2C1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29FE5-81CC-6F33-DB88-7E226DAD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1BC76-C821-B85A-7C09-575532C1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415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D0816-84BC-629D-1EB7-6BE9761B4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open a SQL 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BFC0F-F37D-FDBD-73A6-57BDFCC0C4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Open SQL Script File button in the SQL Editor toolbar or press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Ctrl+Shift+O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Open SQL Script dialog box to locate and open the SQL script.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switch between open files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appropriate tab.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cut, copy, and paste code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standard techniques.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822BC-6B5D-E5DE-BFE6-E51B8D9FD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A2F41-68FA-D6C3-933B-03CC33FC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2A972-52DC-7DED-9F1D-989FE2D0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220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5C92-C2A4-A91E-89FF-92466710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save a new SQL 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3699B-70CB-6282-0A60-95A6CD5C5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Save button in the SQL Editor toolbar or press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Ctrl+S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Save SQL Script dialog box that’s displayed to specify a location and name for the file.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save a modified script to a new file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Ctrl+Shift+S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select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Save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Script As.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Save SQL Script dialog box that’s displayed to specify a location and name for the file.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B39A0-38E6-E533-8BEA-349F6AC9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564CA-3147-E0DF-E970-38F08F4A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16884-CC5C-8356-A84A-30531AF3C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590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ADD2-F879-B669-C23B-22FAAAEDD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SQL script and its results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B87EFA37-372E-ADE9-6A57-75ACF620740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5551" y="1174799"/>
            <a:ext cx="6709249" cy="458092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6F2BB-5DE5-A80A-EC53-97D359B2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F6AFCD-A1FB-E024-FD22-65813E149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1976C-52F1-5E46-5B32-A4FA997F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830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0DD8-72F0-B663-43D0-F78B7E22F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run an entire 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02A76-7891-7AF8-3611-080E267DA3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Ctrl+Shift+Enter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click the Execute Script button. 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run one statement within a script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Move the insertion point into the statement you want to execute.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Ctrl+Enter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click the Execute Statement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5FB94-FC6D-B304-B54D-34C6CAEA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0875F-C6F6-CFF7-EA6A-7FE0496CF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D51BB-BD07-3626-9948-51FC63E8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33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4154-6CDA-E26D-75D5-FFCC0A9C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run two or more statements within a script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6323B-39BC-B7C5-FD44-BA26384C3E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statements you want to execute.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Ctrl+Shift+Enter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click the Execute Script button.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results of each statement that returns data are displayed in a separate Result grid.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a script contains more than one statement, you must code a semicolon at the end of each statement.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5EF206-F4B3-39D2-C556-93E648EF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46D37-5708-BC18-7571-6BACFC82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5BCB-7FA1-9597-4245-13D09010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85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003FD-4454-3272-05AE-49C00F83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web address for the MySQL 8.0 Reference Manual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679DE-1FD3-F27E-7098-FD6EC8C657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b="1" u="sng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https://dev.mysql.com/doc/refman/8.0/en/</a:t>
            </a:r>
            <a:endParaRPr lang="en-US" sz="20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A9485-E599-283B-9DB5-D1B32E49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CDAF9-F0F7-E05C-3BB8-4278AB658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257A7-51A7-962F-C307-C4F18915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2092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3176-D4A9-B476-3154-57E95106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web page from the MySQL Reference Manual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63BAC5B4-4073-724A-980C-35CF4E93A6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6451" y="1143000"/>
            <a:ext cx="6251097" cy="4800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C5F2C-7BDB-89DA-00EF-5CD84C1A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9FEC9-63DD-6321-E0E3-E4FD667E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71C9B-49CE-49AD-B6CB-45521226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86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3520E-E81D-39D0-FA8B-5828225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MySQL Command Line Client in Windows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91F88310-94DF-A5ED-BF2C-0833D17B4BD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73185" y="1219200"/>
            <a:ext cx="6797629" cy="3188484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09218-91D7-2B1F-FA9B-E27FE3E2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FE3D4-9B51-21AD-437C-1CEB5ED68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1E423-FE75-4ACF-9532-9F7850D3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334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4ECC-382A-2C7B-B8FC-2D272B4C5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start the MySQL Command Line Client from the command line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A9643-0051-21E5-DF75-D9A5101B5B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Windows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 \Program Files\MySQL\MySQL Server 8.0\bin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–u root -p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macOS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cd 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/local/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/bin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./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–u root -p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A1E2A-D293-BB9B-EA4B-C6F0302E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A0A48-09AB-A648-9D4C-9249F212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1209-8373-0B9C-86EB-3EE2D9AE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37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5434-7503-06DF-9FB7-7A834743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788C-4FE2-C5E5-CB2A-2C481A4870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–h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en-US" sz="1600" b="1" i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–p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ap_tester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–h localhost –u root –p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–h murach.com –u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ap_tester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–p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exit from the MySQL Command Line Client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exit;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DC05C7-D091-6EAA-D0A3-261A32D8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458E2E-B8A5-D359-DB3F-B774B578A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EA42-1909-2705-AD88-67C130E81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13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C150-FC4A-1EC4-FA29-6D94EC2D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4FB4F-C8FF-3923-7E0F-ED37F51567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914400">
              <a:spcBef>
                <a:spcPts val="600"/>
              </a:spcBef>
              <a:spcAft>
                <a:spcPts val="600"/>
              </a:spcAft>
            </a:pPr>
            <a:r>
              <a:rPr lang="en-US" b="1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Knowledge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function of each of these client tools: the MySQL Command Line Client, MySQL Workbench, and the MySQL Reference Manual.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61C5C8-35CC-19C7-59AA-2B2EC2C1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29FE5-81CC-6F33-DB88-7E226DAD8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1BC76-C821-B85A-7C09-575532C1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1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78C98-6A07-0559-EFFC-DDB9A37C2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5989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list the names of all databases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managed by the server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263DA-5457-26B2-B425-C8129692A4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show databases;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+--------------------+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Database          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+--------------------+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ap                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ex                 |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information_schema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fr-FR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|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fr-FR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om                 |</a:t>
            </a:r>
            <a:endParaRPr lang="en-US" sz="1600" b="1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performance_schema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sys                |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+--------------------+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 rows in set (0.00 sec)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70CE9-B1AA-F8C0-3635-9F8A572E4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D9296-05DC-8C64-0937-7BC5603D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2F5C1-6296-15FF-BB2C-3A063F968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006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B78AA-F7A9-16C4-1B79-781A4E62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select a database for 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2B773-003E-BC70-F3F7-9F90E63AE8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use ap;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 changed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select data from a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select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vendors limit 5;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+------------------------------+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+------------------------------+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Abbey Office Furnishings    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American Booksellers Assoc  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American Express            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ASC Signs                   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16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Ascom</a:t>
            </a: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Hasler Mailing Systems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+------------------------------+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rows in set (0.00 sec)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701BF-FD82-AC39-9B24-2FFB77B3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4F71A-2DE7-E4A5-702A-A8331012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8BC61-DBB2-3174-DFFE-F81515CE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930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00E6E-8BED-457C-A2E0-7AB4DBBE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Home page of MySQL Workbench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8986624F-D371-712C-CD56-77F454036C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2934" y="1143000"/>
            <a:ext cx="7296665" cy="4540002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FEE27-98B0-6ECC-A026-C02A72B7C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97D4E-CDAF-7876-5295-61D12EC2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7ACED-4612-5C7D-303A-8553FBB8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56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C2E7-7959-77E9-C65E-3A3A7D71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dialog box for opening database connections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0B7AAE11-2F7B-9CDA-6875-8BC7D6807CB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143000"/>
            <a:ext cx="7346461" cy="4572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C2F07-AFD7-38DF-27DF-3136DCDE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F73E7F-B153-4092-DA03-D0657BF0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1672-4831-23D7-E2E7-612DEAEB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3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F319-D530-2D19-80C7-6DCA339C2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connect as the root user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BE953-CC00-48F8-67FD-8ADEBA61CE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indent="-347472">
              <a:spcBef>
                <a:spcPts val="0"/>
              </a:spcBef>
              <a:spcAft>
                <a:spcPts val="600"/>
              </a:spcAft>
              <a:tabLst>
                <a:tab pos="347472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Click the stored connection for the local instance.</a:t>
            </a:r>
          </a:p>
          <a:p>
            <a:pPr indent="-347472">
              <a:spcBef>
                <a:spcPts val="0"/>
              </a:spcBef>
              <a:spcAft>
                <a:spcPts val="600"/>
              </a:spcAft>
              <a:tabLst>
                <a:tab pos="347472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Enter a password if prompted.</a:t>
            </a:r>
          </a:p>
          <a:p>
            <a:r>
              <a:rPr lang="en-US" sz="2400" b="1" dirty="0">
                <a:solidFill>
                  <a:srgbClr val="000099"/>
                </a:solidFill>
                <a:latin typeface="+mj-lt"/>
              </a:rPr>
              <a:t>How to specify your own connection parameters</a:t>
            </a:r>
          </a:p>
          <a:p>
            <a:pPr indent="-347472">
              <a:spcBef>
                <a:spcPts val="0"/>
              </a:spcBef>
              <a:spcAft>
                <a:spcPts val="600"/>
              </a:spcAft>
              <a:tabLst>
                <a:tab pos="347472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Right-click the connection and select Edit Connection.</a:t>
            </a:r>
          </a:p>
          <a:p>
            <a:pPr indent="-347472">
              <a:spcBef>
                <a:spcPts val="0"/>
              </a:spcBef>
              <a:spcAft>
                <a:spcPts val="600"/>
              </a:spcAft>
              <a:tabLst>
                <a:tab pos="347472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Enter the connection parameters and click the Close button.</a:t>
            </a:r>
          </a:p>
          <a:p>
            <a:r>
              <a:rPr lang="en-US" sz="2400" b="1" dirty="0">
                <a:solidFill>
                  <a:srgbClr val="000099"/>
                </a:solidFill>
                <a:latin typeface="+mj-lt"/>
              </a:rPr>
              <a:t>How to create a new connection</a:t>
            </a:r>
          </a:p>
          <a:p>
            <a:pPr indent="-347472">
              <a:spcBef>
                <a:spcPts val="0"/>
              </a:spcBef>
              <a:spcAft>
                <a:spcPts val="600"/>
              </a:spcAft>
              <a:tabLst>
                <a:tab pos="347472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	Click the + icon to the right of MySQL Connections</a:t>
            </a:r>
          </a:p>
          <a:p>
            <a:pPr indent="-347472">
              <a:spcBef>
                <a:spcPts val="0"/>
              </a:spcBef>
              <a:spcAft>
                <a:spcPts val="600"/>
              </a:spcAft>
              <a:tabLst>
                <a:tab pos="347472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	Enter the connection parameters and click the OK button.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A9746C-3D4A-3C16-4A1C-A951C270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7A8E4-361C-964C-ABA7-EAED1FB9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9EDBB-F7C9-4448-431B-8A705BD3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438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9C6A-2B2A-F9F8-F122-1D59FF2F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save a password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ADFEA2-FA88-C429-C318-90C043501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Check the “Save password in vault” option when prompted for your password.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clear a password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Right-click the connection.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Edit Connection.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Clear button for the password.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Click the Close button.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F1C17-73A0-3675-7803-647BB6300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B534D-514A-8FD6-655E-E42C1736D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D87EC-566E-A228-AC9A-C552F68E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86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58D9F-ED8A-B079-7698-9370C80C8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Server Status option of MySQL Workbench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0F4B1F37-679F-D094-A2BC-B663756E1B0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6114" y="1142999"/>
            <a:ext cx="7303485" cy="47073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8489D0-669E-6AC1-88EF-59464BDD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BCDF8-4623-E146-7090-74930C3F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28EED-9AA1-552F-6EFF-53A39C72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17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B1D3-C71C-08DF-59B9-F8C66D5B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view the status of the database server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00A93-8E04-889C-C439-FBB52A7FFA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 to the local server and enter the password if prompted.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Display the Administration tab of the Navigator window.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228600" algn="l"/>
                <a:tab pos="347345" algn="l"/>
                <a:tab pos="347345" algn="l"/>
              </a:tabLst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Select the Server Status option from the Management category.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After you install MySQL, 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server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usually starts automatically each time you start your computer.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AA1A0-2DCD-3377-8D4A-B35EAFDC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2023, Mike Murach &amp; Associates, Inc.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A856C-918C-62D4-4403-35D9E2013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MySQL 4th Edition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0F99A-6EB3-11F1-ECB6-2E1D792B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70357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A1A8AC8-9CD8-4BBA-B25F-B77CC45B20E0}" vid="{9EEF84AA-B980-49B8-8FF9-387D496413C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61</TotalTime>
  <Words>1753</Words>
  <Application>Microsoft Office PowerPoint</Application>
  <PresentationFormat>On-screen Show (4:3)</PresentationFormat>
  <Paragraphs>266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2</vt:lpstr>
      <vt:lpstr>Objectives</vt:lpstr>
      <vt:lpstr>Objectives (continued)</vt:lpstr>
      <vt:lpstr>The Home page of MySQL Workbench</vt:lpstr>
      <vt:lpstr>The dialog box for opening database connections</vt:lpstr>
      <vt:lpstr>How to connect as the root user</vt:lpstr>
      <vt:lpstr>How to save a password</vt:lpstr>
      <vt:lpstr>The Server Status option of MySQL Workbench</vt:lpstr>
      <vt:lpstr>How to view the status of the database server</vt:lpstr>
      <vt:lpstr>The tables available for the AP database</vt:lpstr>
      <vt:lpstr>The data for the Invoices table in a Result grid</vt:lpstr>
      <vt:lpstr>How to view the data for a table</vt:lpstr>
      <vt:lpstr>The column definitions for the Vendors table</vt:lpstr>
      <vt:lpstr>How to view the column definitions</vt:lpstr>
      <vt:lpstr>A SELECT statement and its results</vt:lpstr>
      <vt:lpstr>How to enter a SQL statement</vt:lpstr>
      <vt:lpstr>How to handle syntax errors</vt:lpstr>
      <vt:lpstr>Common causes of errors</vt:lpstr>
      <vt:lpstr>The Open SQL Script dialog box</vt:lpstr>
      <vt:lpstr>How to open a SQL script</vt:lpstr>
      <vt:lpstr>How to save a new SQL script</vt:lpstr>
      <vt:lpstr>A SQL script and its results</vt:lpstr>
      <vt:lpstr>How to run an entire script</vt:lpstr>
      <vt:lpstr>How to run two or more statements within a script</vt:lpstr>
      <vt:lpstr>The web address for the MySQL 8.0 Reference Manual</vt:lpstr>
      <vt:lpstr>A web page from the MySQL Reference Manual</vt:lpstr>
      <vt:lpstr>The MySQL Command Line Client in Windows</vt:lpstr>
      <vt:lpstr>How to start the MySQL Command Line Client from the command line</vt:lpstr>
      <vt:lpstr>The syntax of the mysql command</vt:lpstr>
      <vt:lpstr>How to list the names of all databases  managed by the server</vt:lpstr>
      <vt:lpstr>How to select a database for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Anne Boehm</dc:creator>
  <cp:lastModifiedBy>Joel Murach</cp:lastModifiedBy>
  <cp:revision>5</cp:revision>
  <cp:lastPrinted>2016-01-14T23:03:16Z</cp:lastPrinted>
  <dcterms:created xsi:type="dcterms:W3CDTF">2023-09-18T19:05:52Z</dcterms:created>
  <dcterms:modified xsi:type="dcterms:W3CDTF">2023-10-11T18:44:17Z</dcterms:modified>
</cp:coreProperties>
</file>