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11" autoAdjust="0"/>
    <p:restoredTop sz="86500" autoAdjust="0"/>
  </p:normalViewPr>
  <p:slideViewPr>
    <p:cSldViewPr>
      <p:cViewPr varScale="1">
        <p:scale>
          <a:sx n="89" d="100"/>
          <a:sy n="89" d="100"/>
        </p:scale>
        <p:origin x="46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9718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3F23C16-0F03-4564-8845-AAA62F55F6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6808" y="4800600"/>
            <a:ext cx="7366591" cy="6096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80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070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7315200" cy="1371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3F23C16-0F03-4564-8845-AAA62F55F6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733800"/>
            <a:ext cx="7366591" cy="6096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408E02A9-91AB-4481-A61A-1E48E4C3A01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200" y="4495800"/>
            <a:ext cx="7315200" cy="107084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8518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89A1-A67E-44B6-89B6-E4A9A54F3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C71F5-EF12-4BE1-BCD6-E74ED124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1198E-CA3E-42A3-B43A-D899F169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1B537-860D-4D04-91B6-F115971F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43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853668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914400" y="1143000"/>
            <a:ext cx="7315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838200" y="3810000"/>
            <a:ext cx="7391400" cy="204995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4" r:id="rId4"/>
    <p:sldLayoutId id="2147483680" r:id="rId5"/>
    <p:sldLayoutId id="2147483683" r:id="rId6"/>
    <p:sldLayoutId id="2147483681" r:id="rId7"/>
    <p:sldLayoutId id="2147483673" r:id="rId8"/>
    <p:sldLayoutId id="2147483674" r:id="rId9"/>
    <p:sldLayoutId id="2147483676" r:id="rId10"/>
    <p:sldLayoutId id="2147483675" r:id="rId11"/>
    <p:sldLayoutId id="2147483685" r:id="rId12"/>
    <p:sldLayoutId id="2147483686" r:id="rId13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D9F675-C8F8-4DD4-99BD-20141F9E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3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861216-0D93-45DB-B668-6385556A17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76400" y="2209800"/>
            <a:ext cx="60198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retrieve data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 single table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9D2A-806A-4EFC-BBA2-ED34D1DD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expanded syntax of the SELECT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270AF-1449-4629-B088-3A35F0579B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[</a:t>
            </a:r>
            <a:r>
              <a:rPr lang="en-US" sz="1600" b="1" u="sng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|DISTINCT]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column_specification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[[AS]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result_column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column_specification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[[AS]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result_column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 ...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ways to code column specifications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All columns in a base table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Column name in a base table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Calculation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16B7B-B0C6-40AF-9AFD-A9E158B9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0668B-81B3-4186-8115-2E28870D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38E81-1342-4445-8527-E1AA6EEA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1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055D-762D-4FC0-8368-593F84DB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specifications that use base table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4817A-EECE-42AA-B998-F8DFAC7849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all columns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specific columns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09134-B647-47F4-A259-2C20DF2B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EC46-E8EC-47EC-9560-9A8FC327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BCF1-82C7-4831-A0BC-1C608DA3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096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89DD7-B087-4BFB-AF0E-0D441D69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 specifications that use calculated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7CDB7-4D39-41DD-8049-BEA26E0EF1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arithmetic expression that calculates the balance due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balance_due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function that returns the full name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CONCAT(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 ',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D30B4-D0C3-4EB2-ACCE-420BC5E2F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7311A-BD7F-40E2-BBE4-961A2EAC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CCAFF-328B-4249-90F1-D56DBCD3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615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E6D4-7797-42BD-99BC-21441E78E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renames the columns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result set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BF8B6-721A-4D23-8FEA-4358F306878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524000"/>
            <a:ext cx="7391400" cy="121515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685800" algn="l"/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"Invoice Number",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685800" algn="l"/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Date,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Total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927BE8AD-2126-8158-A645-034C0EB2E9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7300" y="2391753"/>
            <a:ext cx="6946900" cy="110829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FB7362B-FC2F-409E-851B-39C188844A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6808" y="3581400"/>
            <a:ext cx="7366591" cy="6096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(114 rows)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C7756-3556-4D11-AAC5-91452A95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3AB1-8221-413F-B560-D6BA3F27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96E31-1DE1-49F2-991B-49F3CC92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61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6049-03EC-4E73-8EEE-07B2B9D0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doesn’t name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calculated column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70886-BAF0-4ACA-8440-123400D894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129135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50E8F3FF-697D-BC72-5760-EEDF54AF0D3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4600" y="2318497"/>
            <a:ext cx="6985000" cy="111566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58FCEF3-396E-4CED-AFE7-13EC6F09F6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505200"/>
            <a:ext cx="7366591" cy="6096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(114 rows)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8D19A-F887-4C59-842D-92FBF961F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BDA47-DD42-4165-8B77-010BD71C2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546AF-A745-485C-AD3F-E2919CFF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188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0707-8075-4EDF-9850-02D91D47B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arithmetic operators in order of precedence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21AB9-ADEC-449E-9934-E4F24F93D0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886200" marR="0" indent="-365760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1600200" algn="l"/>
                <a:tab pos="18288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	          Name	            Order of precedence</a:t>
            </a:r>
          </a:p>
          <a:p>
            <a:pPr marL="228600">
              <a:spcBef>
                <a:spcPts val="600"/>
              </a:spcBef>
              <a:spcAft>
                <a:spcPts val="0"/>
              </a:spcAft>
              <a:tabLst>
                <a:tab pos="404813" algn="l"/>
                <a:tab pos="2514600" algn="l"/>
                <a:tab pos="514350" algn="ctr"/>
                <a:tab pos="1600200" algn="l"/>
                <a:tab pos="5029200" algn="ctr"/>
              </a:tabLst>
            </a:pP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Multiplication	                          1</a:t>
            </a:r>
          </a:p>
          <a:p>
            <a:pPr marL="228600">
              <a:spcBef>
                <a:spcPts val="600"/>
              </a:spcBef>
              <a:spcAft>
                <a:spcPts val="0"/>
              </a:spcAft>
              <a:tabLst>
                <a:tab pos="404813" algn="l"/>
                <a:tab pos="2514600" algn="l"/>
                <a:tab pos="514350" algn="ctr"/>
                <a:tab pos="1600200" algn="l"/>
                <a:tab pos="5029200" algn="ctr"/>
              </a:tabLst>
            </a:pP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Division	                          1</a:t>
            </a:r>
          </a:p>
          <a:p>
            <a:pPr marL="228600">
              <a:spcBef>
                <a:spcPts val="600"/>
              </a:spcBef>
              <a:spcAft>
                <a:spcPts val="0"/>
              </a:spcAft>
              <a:tabLst>
                <a:tab pos="404813" algn="l"/>
                <a:tab pos="2514600" algn="l"/>
                <a:tab pos="514350" algn="ctr"/>
                <a:tab pos="1600200" algn="l"/>
                <a:tab pos="5029200" algn="ctr"/>
              </a:tabLst>
            </a:pP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Integer division	                          1</a:t>
            </a:r>
          </a:p>
          <a:p>
            <a:pPr marL="228600">
              <a:spcBef>
                <a:spcPts val="600"/>
              </a:spcBef>
              <a:spcAft>
                <a:spcPts val="0"/>
              </a:spcAft>
              <a:tabLst>
                <a:tab pos="339725" algn="l"/>
                <a:tab pos="2514600" algn="l"/>
                <a:tab pos="514350" algn="ctr"/>
                <a:tab pos="1600200" algn="l"/>
                <a:tab pos="5029200" algn="ctr"/>
              </a:tabLst>
            </a:pP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(MOD)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Modulo (remainder)	                   1</a:t>
            </a:r>
          </a:p>
          <a:p>
            <a:pPr marL="228600">
              <a:spcBef>
                <a:spcPts val="600"/>
              </a:spcBef>
              <a:spcAft>
                <a:spcPts val="0"/>
              </a:spcAft>
              <a:tabLst>
                <a:tab pos="404813" algn="l"/>
                <a:tab pos="2514600" algn="l"/>
                <a:tab pos="514350" algn="ctr"/>
                <a:tab pos="1600200" algn="l"/>
                <a:tab pos="5029200" algn="ctr"/>
              </a:tabLst>
            </a:pP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	Addition	                          2</a:t>
            </a:r>
          </a:p>
          <a:p>
            <a:pPr marL="228600">
              <a:spcBef>
                <a:spcPts val="600"/>
              </a:spcBef>
              <a:spcAft>
                <a:spcPts val="0"/>
              </a:spcAft>
              <a:tabLst>
                <a:tab pos="457200" algn="l"/>
                <a:tab pos="2057400" algn="l"/>
                <a:tab pos="514350" algn="ctr"/>
                <a:tab pos="1600200" algn="l"/>
                <a:tab pos="5029200" algn="ctr"/>
              </a:tabLst>
            </a:pPr>
            <a:r>
              <a:rPr lang="en-US" sz="9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1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		              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Subtraction	                          2</a:t>
            </a:r>
            <a:endParaRPr lang="en-US" sz="1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2DA71-EE26-467F-8F66-BEBA328A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512CF-35D5-47E0-8C16-79345A0C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E4A19-E044-402F-B708-D7C8B570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816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A79B-40CB-4216-A411-E272E9A8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calculates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balance due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F285D-2F9F-4AC1-B40B-4F24C8B167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129135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balance_due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6216BD16-DF5C-4883-AF60-8043692E333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78998" y="2514600"/>
            <a:ext cx="6669602" cy="78035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BB226C-F9AF-4FF3-804D-F7EC39AE2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CAED0AE-D354-4E18-8996-2B7EF6D5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DDB9B5-ABE9-44A6-98AC-4A899D01B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251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47FE-7AD9-4AB4-A5B1-7B0134F11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parentheses to control the sequence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174D4-9689-46A4-9C08-30A2D3A113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129135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+ 7 * 3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multiply_first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+ 7) * 3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add_first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EAD19D5D-8A59-4B9A-83D5-E821DC3D256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819400"/>
            <a:ext cx="6998815" cy="81693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9C003BE-E1FF-4288-BEDF-41FC9B0E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4E18EDF-1A7F-45A3-89CB-01FE041D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88F51A-38BD-4697-9C8C-04C0C01C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110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D422-5628-48D1-AE67-32D73155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DIV and modulo operators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4D70C-E33A-4774-99FC-6B6E14172D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3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decimal_quotient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DIV 3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integer_quotient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% 3 AS remainder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39557858-0491-40B8-B5D4-630A29471E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54585" y="2667000"/>
            <a:ext cx="6998815" cy="81693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BA702-BE84-4422-90F9-C7ADD48C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454340-8B27-4321-A6B2-92ACCEA1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481637-E388-4FA1-9C6F-59AA048E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4208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9B7F5-7D7A-44BF-BB45-5A6C28F0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determines the sequence of operations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31CC0-87E4-484C-902C-7951026567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Order of precedence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Parentheses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D394C-9EB2-4AB7-986C-4CC3E598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E8570-6904-410A-AF29-7ABCB4E8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17662-6207-4F14-8B83-F778FDC9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06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96AA-4289-4244-818F-E7D37CA6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54C9C-0CCD-46F2-93CD-4E1CF79F9A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SELECT statements using FROM, WHERE, ORDER BY, and LIMIT clauses.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CONCAT function in string expressions.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DISTINCT keyword in a SELECT clause.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WHERE clauses using the IN, BETWEEN, LIKE, and REGEXP operators.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WHERE clauses using the IS NULL clause.</a:t>
            </a:r>
            <a:endParaRPr lang="en-US" spc="-1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base table values and the calculated values in SELECT statements.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column alias.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7E6B3-7F1C-41A0-9984-7C8923C2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70C7F-8423-4EFC-9273-68FE9AC7F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4E58-DCDD-41E0-9A45-86A75288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151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CECA-0540-45A1-BC6C-5A458BCC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CONCAT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B5DF7-23E9-43D4-8DA7-A4CF0C7E46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CONCAT(string1[, string2]...)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concatenate string 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CONCAT(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endParaRPr lang="en-US" dirty="0"/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34B28B18-2DD3-4BA8-A79D-31CFE848E9C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4233" y="2895600"/>
            <a:ext cx="6730567" cy="609653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C99129A-24C6-4A10-9041-4DD72D480B0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6808" y="3581400"/>
            <a:ext cx="7366591" cy="6096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(122 rows)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8168A-BD58-4DF0-82E1-C822A698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740F3-52B1-44EC-ADB8-7C25D57F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62765-C460-4790-94FD-7711F994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233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494B-09F7-454C-955E-EF7A75D76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format string data using literal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17503-594C-405C-A6F4-C7E46B4166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CONCAT(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', ',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 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vendor_zip_code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address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5B3F9716-6388-4003-9966-E8B972E2711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1647" y="2179265"/>
            <a:ext cx="6931753" cy="64013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8DFC9E-F7F5-4DA7-AF3E-48CD68ADA9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6808" y="2895600"/>
            <a:ext cx="7366591" cy="6096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(122 rows)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4D1E-262F-413C-992A-3AB8A6E0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906FA-2BEC-4A12-AF53-27B5C1F7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02D2C-189F-4735-BAEC-63CD1CB3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254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2359-60BE-4A50-BED9-E1E11777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include apostrophes in literal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4BB93-4273-4963-A78F-6E1DE87A05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CONCAT(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'''s Address: ') AS Vendor,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CONCAT(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', ',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 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vendor_zip_code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Address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8E1B77C3-6AC5-4469-AFE2-F17A2A7F11C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1281" y="2179265"/>
            <a:ext cx="6815919" cy="64013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44C0C6-184C-4CDB-928C-D29D7FE299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6808" y="2895600"/>
            <a:ext cx="7366591" cy="6096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(122 rows)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63364F-27B7-44A4-B6AE-BAEF5341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FD019-4545-4191-96E2-3047B3D2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1A16F-5FB6-474B-B35E-CD63B59B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374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8C8C-DA68-41DB-BE88-42062986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to know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28EE7-2944-4D66-AAB8-2DF622E221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Function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Parameter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Argument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Concatenate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1D559-EC03-4749-BF68-DC409E85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2D040-4C27-4254-896C-6F67FC201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2E96E-479C-4C30-860C-6A711695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266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A968-01F0-40F2-AB4E-488A32B2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LEFT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B8D3D-AE37-42E9-8BD3-42055F5F86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569200" cy="16764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LEFT(string,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number_of_characters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uses the LEFT function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vendor_contact_first_name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vendor_contact_last_name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CONCAT(LEFT(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vendor_contact_first_name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1), 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LEFT(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vendor_contact_last_name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1)) AS initials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endParaRPr lang="en-US" dirty="0"/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6F3F35B3-B9F7-1AC4-A336-43F85946C0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3008339"/>
            <a:ext cx="7315200" cy="116975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EE315A2-6D3C-4F7A-ACAF-77916512A0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2408" y="4199865"/>
            <a:ext cx="7366591" cy="6096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(122 rows)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A96BB-4A26-4DC3-8676-8E429EB9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B3B38-BBE7-4F9C-81AC-D86C63BD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B51E0-0859-4397-ADA1-8D7474A8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301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C9DB-253C-4C1C-B03B-C39D3E81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DATE_FORMAT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59944-DEAA-4C8F-A787-AE97B48EDC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DATE_FORMAT(date,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format_string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uses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DATE_FORMAT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DATE_FORMAT(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'%m/%d/%y') AS 'MM/DD/YY',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DATE_FORMAT(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'%e-%b-%Y') AS 'DD-Mon-YYYY'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45C0B85C-A5C8-96BA-3B25-C7C1BB8958E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6041" y="3760730"/>
            <a:ext cx="6691918" cy="106884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7387FD-FCEC-46B8-A1B2-1A624D2509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6808" y="4839237"/>
            <a:ext cx="7417392" cy="16002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(114 rows)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 specify the date format, you use the percent sign (%) to identify a format code.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05272-FC82-4BB4-B708-10894C7A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AB02E-B1A8-4FA6-BFE7-6BB640900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40494-9BE0-4B82-B5AD-20C4AE82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95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CB81-CB87-40AB-BB3F-3126D6DD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ROUND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FD15A-F775-439B-9C62-73EDE554CF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ROUND(number[,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number_of_decimal_places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uses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ROUND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ROUND(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nearest_dollar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ROUND(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nearest_dime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8D4253AE-CB6B-1F3B-2FC2-4A59A79EC90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6475" y="3733799"/>
            <a:ext cx="6973125" cy="1121833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9A35915-B9A8-4D46-9D57-6E5D3EF39B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6808" y="4876800"/>
            <a:ext cx="7366591" cy="6096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(114 rows)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B045B-24C9-4F9F-9BAF-01C56ABB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B991E-780A-4179-8D79-4EC22F45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843C2-1810-47B7-84B5-F451F60C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97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AD55-8EDC-431A-904C-193E879A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tests a calculation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2301B-25B4-4625-9D35-F7699740F9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1000 * (1 + .1) AS "10% More Than 1000"</a:t>
            </a:r>
          </a:p>
        </p:txBody>
      </p:sp>
      <p:pic>
        <p:nvPicPr>
          <p:cNvPr id="8" name="Content Placeholder 7" descr="Title describes slide">
            <a:extLst>
              <a:ext uri="{FF2B5EF4-FFF2-40B4-BE49-F238E27FC236}">
                <a16:creationId xmlns:a16="http://schemas.microsoft.com/office/drawing/2014/main" id="{FCDFDCE8-F6D0-1A0E-5CF4-AD065718E37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447800"/>
            <a:ext cx="6985000" cy="55718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8331C-F22A-40BE-8AD1-757A624E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40705-80A9-4638-9466-AEAADDC60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825BD-CEA2-4164-983C-ABFDB27D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55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0F6C-E53E-4363-84CA-1EF27C2D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tests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CONCAT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544E-0FAB-4D3C-AC7E-B4A0E7A557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524000"/>
            <a:ext cx="7416800" cy="121515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"Ed"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"Williams"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CONCAT(LEFT("Ed", 1), LEFT("Williams", 1))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 initials</a:t>
            </a:r>
          </a:p>
        </p:txBody>
      </p:sp>
      <p:pic>
        <p:nvPicPr>
          <p:cNvPr id="8" name="Content Placeholder 7" descr="Title describes slide">
            <a:extLst>
              <a:ext uri="{FF2B5EF4-FFF2-40B4-BE49-F238E27FC236}">
                <a16:creationId xmlns:a16="http://schemas.microsoft.com/office/drawing/2014/main" id="{0E6CBED9-418D-A8E7-B08B-B4EB19814FD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8630" y="2438579"/>
            <a:ext cx="6925570" cy="42434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1C623-077D-41BD-B231-330DDF88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FFC64-FBDB-4331-9DF6-D82D7E58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C82FE-4A31-407B-A89E-922E14E8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359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FCE9-3ED8-471A-9ADE-B80866036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tests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DATE_FORMAT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D24F7-2D4E-4157-84EE-BFD3B2F70B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106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CURRENT_DATE,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DATE_FORMAT(CURRENT_DATE, '%m/%d/%y') AS 'MM/DD/YY',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DATE_FORMAT(CURRENT_DATE, '%e-%b-%Y') AS 'DD-Mon-YYYY'</a:t>
            </a:r>
          </a:p>
        </p:txBody>
      </p:sp>
      <p:pic>
        <p:nvPicPr>
          <p:cNvPr id="8" name="Content Placeholder 7" descr="Title describes slide">
            <a:extLst>
              <a:ext uri="{FF2B5EF4-FFF2-40B4-BE49-F238E27FC236}">
                <a16:creationId xmlns:a16="http://schemas.microsoft.com/office/drawing/2014/main" id="{A1EE5842-472D-3E44-EA59-C48E357D103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9800" y="2417049"/>
            <a:ext cx="7264400" cy="48599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7A396-6C32-4B1C-8B07-0DB7FEFB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5618D-A1B6-4FDC-86E6-72687345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AAE2A-A9BD-4586-A3B2-E0AE5C04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79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DFD4-7E5E-4F31-8499-E94C4D3DA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03966-318B-4FFF-9149-9327EFB2FC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order of precedence and the use of parentheses for arithmetic expressions.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use a function in a SELECT clause.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comparison operators, logical operators, and parentheses in WHERE clauses.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column names, column aliases, calculated values, and column numbers in ORDER BY clauses.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E56D6-79D0-404D-A265-84515FC6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591D1-0956-487C-8F7F-16AEB6C2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C080E-2551-4C9D-91DD-96E06E0E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5300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68F9-853C-4143-97BE-51512B92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tests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ROUND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DD1E4-C2E2-4B81-BC95-5FDAA942B7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87635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12345.6789 AS value,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ROUND(12345.6789)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nearest_dollar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ROUND(12345.6789, 1)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nearest_dime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Title describes slide">
            <a:extLst>
              <a:ext uri="{FF2B5EF4-FFF2-40B4-BE49-F238E27FC236}">
                <a16:creationId xmlns:a16="http://schemas.microsoft.com/office/drawing/2014/main" id="{A654409A-0C45-CDB9-763B-8881FC60CF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324152"/>
            <a:ext cx="6985000" cy="47546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DD667-7B18-4E88-AE48-C9F41445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54E40-5BD6-48D2-AF55-54E9B76F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0EB4-21DC-4DA1-B623-3A57A4F2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8928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3277-D780-47C6-A4BB-221CE321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returns all rows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BB766-7A1F-4FC5-8075-04962A453F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371600" algn="l"/>
                <a:tab pos="2743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371600" algn="l"/>
                <a:tab pos="2743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AC5AD486-7948-41F9-B447-64BE70604EB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9088" y="1917061"/>
            <a:ext cx="6828112" cy="1511939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8CF40D-DBE2-4B5A-A8A5-C4F136E2D0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6808" y="3505200"/>
            <a:ext cx="7366591" cy="6096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1371600" algn="l"/>
                <a:tab pos="2743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(122 rows)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8517E-EEDE-4481-9B23-CBDF5E2D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B7FED-2E89-4719-9289-2262F6DD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9511F-CD80-4249-860A-1CBA0826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440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61C8-C8DB-4453-83CA-043A52A4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27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eliminates duplicate rows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96266-B18C-4FE1-90AA-B8B8E416BB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83786"/>
            <a:ext cx="7391400" cy="1407771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DISTINCT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1371600" algn="l"/>
                <a:tab pos="2743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77D7E378-C022-480D-836A-F76B7182F6A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7391" y="2362200"/>
            <a:ext cx="6657409" cy="147536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DD076D-E5AA-4358-BA92-361C5C175B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6808" y="3886200"/>
            <a:ext cx="7366591" cy="6096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  <a:tab pos="1371600" algn="l"/>
                <a:tab pos="27432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(53 rows)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25F94-FBAB-4BD4-AC24-3B9FC19A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E1A31-83F2-48A4-92D9-3AE2AF3B1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BA69D-946E-44E2-8A4F-ABFF46FF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746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D5E91-C23B-4D25-B770-19C25BD3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WHERE clause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comparison operators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F6763-69FE-476F-A02A-AA7D19239C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expression_1 operator expression_2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comparison operators</a:t>
            </a:r>
          </a:p>
          <a:p>
            <a:pPr marL="347663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	</a:t>
            </a:r>
          </a:p>
          <a:p>
            <a:pPr marL="347663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	</a:t>
            </a:r>
          </a:p>
          <a:p>
            <a:pPr marL="347663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	</a:t>
            </a:r>
          </a:p>
          <a:p>
            <a:pPr marL="347663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&lt;=	</a:t>
            </a:r>
          </a:p>
          <a:p>
            <a:pPr marL="347663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&gt;=	</a:t>
            </a:r>
          </a:p>
          <a:p>
            <a:pPr marL="347663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&lt;&gt;	</a:t>
            </a:r>
          </a:p>
          <a:p>
            <a:pPr marL="347663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!=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endParaRPr lang="en-US" sz="2400" b="1" dirty="0">
              <a:solidFill>
                <a:srgbClr val="000099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E7191-6FAD-4B29-A3B0-3905D09B9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CD4A-A5A6-43EF-B2E8-4B53D3D1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58BB1-1685-49F7-A8E0-06387698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6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06B40-D409-416A-B21B-36E0E756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WHERE clauses that retrieve…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B3DE3-D1D0-4DC6-88E0-E61DA3A2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C3C48-BFA0-4309-981A-814D2834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AF937-C0AB-4675-AE7C-9BF71013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F3C9A86-4179-4C9A-8ED6-411DA6A454E5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838200" y="1066800"/>
            <a:ext cx="7592463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76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Vendors located in Iowa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76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vendor_state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'IA’</a:t>
            </a:r>
          </a:p>
          <a:p>
            <a:pPr marL="3476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76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Invoices with a balance due (two variations)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76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invoice_total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–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payment_total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–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credit_total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 0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76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invoice_total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payment_total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+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credit_total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76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76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Vendors with names from A to L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76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vendor_name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 'M’</a:t>
            </a:r>
          </a:p>
          <a:p>
            <a:pPr marL="3476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76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Invoices on or before a specified date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76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invoice_date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&lt;= '2022-07-31'</a:t>
            </a:r>
          </a:p>
          <a:p>
            <a:pPr marL="3476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76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Invoices on or after a specified date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76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invoice_date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&gt;= '2022-07-01'</a:t>
            </a:r>
          </a:p>
          <a:p>
            <a:pPr marL="3476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76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Invoices with credits that don’t equal zero (two variations)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76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credit_total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&lt;&gt; 0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7663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37160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WHERE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credit_total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!= 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142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9216-7BF8-4AB2-A087-9CB5CF8D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WHERE clause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logical operators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8F51D-5DCA-423B-B3F1-609FC2DFDE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5438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[NOT] search_condition_1 {AND|OR}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[NOT] search_condition_2 ...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WHERE clauses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 logical operators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AND operator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'NJ'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'Springfield'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OR operator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'NJ' OR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'Pittsburg'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NOT operator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NOT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'CA'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82D4-456B-4EEC-85C7-C4424963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E095F-9928-47BC-A658-59271CAA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2C681-A6C8-4722-AE64-06B72136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64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54C7-212B-4365-A32C-0EE78EA8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WHERE clauses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use logical operators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3E1E9-9887-4463-BEEE-563357E9A1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NOT operator in a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complex search condition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NOT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5000 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OR NOT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'2022-08-01')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condition rephrased </a:t>
            </a:r>
            <a:b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eliminate the NOT operator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 5000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'2022-08-01'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22724-62E4-4E5A-AA1F-2D085DD8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99E63-A774-40C8-9883-85D96A31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892EB-BE1C-4B50-8D0C-636B7663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37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DECB0-D4FA-43E3-AAF0-97CBFF66B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compound condition without parentheses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75971-9B93-437A-9B0E-BE90D1C616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'2022-07-03' OR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500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C48167E0-3610-8693-2A9E-B9D30A3492E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741618"/>
            <a:ext cx="6985000" cy="1118565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376E85-06A5-41AC-9556-E2ABA6097B5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2937743"/>
            <a:ext cx="7366591" cy="23622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(33 rows)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order of precedence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compound conditions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8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1F6CB-230E-44D9-ADF7-997BEDB02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FA2F67-1164-429D-808E-9EBE1D32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C6DA6-AB5B-4254-A236-7BF71AA6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164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4C4E-8F64-44D0-BF2F-56482EA8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compound condition with parentheses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79848-46E0-4464-B9DE-AFF78713BC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'2022-07-03' OR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500)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65151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4A4423CA-4646-2B9B-F7A9-18F50125304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752600"/>
            <a:ext cx="7289800" cy="1147218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D44C9DD-AA44-46B0-AC5F-1B725D6704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7609" y="2960132"/>
            <a:ext cx="7366591" cy="6096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(11 rows)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9BE4A-D671-42C4-AB88-E1E65C4A1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EEB37-E4EA-4C64-AD4C-319E19D2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97025-AAC1-49CF-A416-6720E4B9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835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FB45-2BEA-438D-8F5D-C7BB8CF5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WHERE clause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an IN phrase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81D5F-8C9C-4B5A-A0B5-4DC48163D8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test_expression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[NOT] IN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({subquery|expression_1 [, expression_2]...})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the IN phrase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 phrase with a list of numeric literals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(1, 3, 4)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 phrase preceded by NOT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 IN ('CA', 'NV', 'OR')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 phrase with a subquery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'2022-07-18')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A0C9A-0292-40DB-8FA2-100F03CA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4B53A-DF3B-49DC-96C0-1D7DB5AC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D43DE-8929-41B5-B0AC-534D62C2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4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FC65-E29A-4FAC-9BD5-38CD6376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of the SELECT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DE5DC-C150-4861-A9E7-242072E714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select_list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table_source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search_condition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[ORDER 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order_by_list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[LIMIT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row_limit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five clauses of the SELECT statement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SELECT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WHERE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ORDER BY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LIMIT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19688-422C-46B4-BB60-CB03B870C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075C5-89D0-4859-92B7-9B7DF4390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FCB14-400B-4E4A-BC54-20E58450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42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2292-9FA6-46A3-8375-E7BC19E6A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WHERE clause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BETWEEN phrase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1EA60-2544-4772-B228-B324495077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test_expression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[NOT] BETWEEN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begin_expression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end_expression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4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the BETWEEN phrase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BETWEEN phrase with literal values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BETWEEN '2022-06-01' AND '2022-06-30'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BETWEEN phrase preceded by NOT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vendor_zip_code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 BETWEEN 93600 AND 93799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BETWEEN phrase with a test expression </a:t>
            </a:r>
            <a:br>
              <a:rPr lang="en-US" sz="18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coded as a calculated value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BETWEEN 200 AND 500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BETWEEN phrase with upper and lower limits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BETWEEN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+ 500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EA3C2-7679-4D38-9E84-C253A5B1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CFF18-8F56-4203-996E-CAB9929D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1368-1229-4261-8C7C-EF080C6A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93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BBD3A-BCA1-49EF-9F9B-8C8B6A5F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WHERE clause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LIKE phrase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14C19-1059-4931-B1EB-AAD1C877AD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match_expression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[NOT] LIKE pattern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Wildcard symbols</a:t>
            </a:r>
          </a:p>
          <a:p>
            <a:pPr marL="347663"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%</a:t>
            </a:r>
          </a:p>
          <a:p>
            <a:pPr marL="347663"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_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81AA3-8FEE-4081-A8D3-3C2002DE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D9A6E-BA94-4410-9D87-28B303C8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0CE4E-E085-42A4-B9B3-51F7089B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740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CD81-FE96-4082-B65E-4094F0E3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clauses that use the LIKE operator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A44DC-4CE5-4718-93E1-A8F4128651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LIKE 'SAN%'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 that will be retrieved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Diego”, “</a:t>
            </a: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 Ana”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LIKE 'COMPU_ER%'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 that will be retrieved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Compu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US" u="sng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er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”, “</a:t>
            </a: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Compu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world”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20D92-5BC8-429C-A4D0-2C7659B5C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8D09C-752F-4517-A9AA-C72030D3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0A2E9-A31D-484E-93DE-18F233F5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437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D2023-3985-47B4-A19D-ABC9C4FE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WHERE clause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REGEXP phrase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30816-F275-4D0E-A519-45DE6AB183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match_expression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[NOT] REGEXP pattern</a:t>
            </a:r>
          </a:p>
          <a:p>
            <a:pPr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REGEXP special characters and constructs</a:t>
            </a:r>
          </a:p>
          <a:p>
            <a:pPr marL="347663"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^</a:t>
            </a:r>
            <a:endParaRPr lang="en-US" sz="1600" spc="-1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7663"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$</a:t>
            </a:r>
            <a:endParaRPr lang="en-US" sz="1600" spc="-1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7663"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endParaRPr lang="en-US" sz="1600" spc="-1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7663"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</a:t>
            </a:r>
            <a:r>
              <a:rPr lang="en-US" sz="1600" b="1" spc="-1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charlist</a:t>
            </a: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]</a:t>
            </a:r>
            <a:endParaRPr lang="en-US" sz="1600" spc="-1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7663"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[char1–char2]</a:t>
            </a:r>
            <a:endParaRPr lang="en-US" sz="1600" spc="-1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7663" marR="274320" lvl="0">
              <a:spcBef>
                <a:spcPts val="0"/>
              </a:spcBef>
              <a:spcAft>
                <a:spcPts val="600"/>
              </a:spcAft>
            </a:pPr>
            <a:r>
              <a:rPr lang="en-US" sz="1600" b="1" spc="-1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|</a:t>
            </a:r>
            <a:endParaRPr lang="en-US" sz="1600" spc="-1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4C290-9B29-48BD-AF9A-F2AA4155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5F0B4-9D88-4B5B-862F-AA6A2F7F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AD542-F55D-449A-9907-F80282F3B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9317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773E-F669-420C-B067-CE929265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18066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clauses that use REGEXP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65B53-CA4B-4E1A-8941-FFAB4A1DFC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43000"/>
            <a:ext cx="7391400" cy="46482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REGEXP 'SA'</a:t>
            </a:r>
          </a:p>
          <a:p>
            <a:pPr marL="347345" marR="0">
              <a:spcBef>
                <a:spcPts val="600"/>
              </a:spcBef>
              <a:spcAft>
                <a:spcPts val="4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 that will be retrieved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“Pa</a:t>
            </a:r>
            <a:r>
              <a:rPr lang="en-US" sz="18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dena”, “</a:t>
            </a:r>
            <a:r>
              <a:rPr lang="en-US" sz="18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nta Ana”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REGEXP '^SA'</a:t>
            </a:r>
          </a:p>
          <a:p>
            <a:pPr marL="347345" marR="0">
              <a:spcBef>
                <a:spcPts val="600"/>
              </a:spcBef>
              <a:spcAft>
                <a:spcPts val="4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 that will be retrieved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18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nta Ana”, “</a:t>
            </a:r>
            <a:r>
              <a:rPr lang="en-US" sz="18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cramento”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REGEXP 'NA$'</a:t>
            </a:r>
          </a:p>
          <a:p>
            <a:pPr marL="347345" marR="0">
              <a:spcBef>
                <a:spcPts val="600"/>
              </a:spcBef>
              <a:spcAft>
                <a:spcPts val="4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 that will be retrieved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“Garde</a:t>
            </a:r>
            <a:r>
              <a:rPr lang="en-US" sz="18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”, “Pasade</a:t>
            </a:r>
            <a:r>
              <a:rPr lang="en-US" sz="18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”, “Santa A</a:t>
            </a:r>
            <a:r>
              <a:rPr lang="en-US" sz="18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14FF6-10C4-443A-9973-B2A9367B7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EA493-A0C8-4379-95F5-2A4256EB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2DF0E-9C63-4DCF-8322-FA095223C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937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25F4-C9C1-4C33-9733-971AC6B4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41866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clauses that use REGEXP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31C75-2A25-4F19-9F19-C2453BA9CF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43000"/>
            <a:ext cx="7391400" cy="48006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4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REGEXP 'RS|SN'</a:t>
            </a:r>
          </a:p>
          <a:p>
            <a:pPr marL="347345" marR="0">
              <a:spcBef>
                <a:spcPts val="600"/>
              </a:spcBef>
              <a:spcAft>
                <a:spcPts val="4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 that will be retrieved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“Trave</a:t>
            </a:r>
            <a:r>
              <a:rPr lang="en-US" sz="18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rs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 City”, “Fre</a:t>
            </a:r>
            <a:r>
              <a:rPr lang="en-US" sz="1800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sn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o”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5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REGEXP 'N[CV]'</a:t>
            </a:r>
          </a:p>
          <a:p>
            <a:pPr marL="347345" marR="0">
              <a:spcBef>
                <a:spcPts val="600"/>
              </a:spcBef>
              <a:spcAft>
                <a:spcPts val="4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States that will be retrieved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“NC” and “NV” but not “NJ” or “NY”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6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REGEXP 'N[A-J]'</a:t>
            </a:r>
          </a:p>
          <a:p>
            <a:pPr marL="347345" marR="0">
              <a:spcBef>
                <a:spcPts val="600"/>
              </a:spcBef>
              <a:spcAft>
                <a:spcPts val="4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States that will be retrieved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“NC” and “NJ” but not “NV” or “NY”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D83C2-B50B-4211-BA30-338B022D6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5C9DD-B25C-4967-9387-DAE38E8F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A1F46-152A-4882-AA8E-1362C221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715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BB493-1DDD-4801-A5F8-37500B92F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clauses that use REGEXP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23E98-D6AE-4DFC-B9A5-0D7C41E7C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87398"/>
            <a:ext cx="7391400" cy="44196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7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vendor_contact_last_name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REGEXP 'DAMI[EO]N'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 names that will be retrieved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“Damien” and “Damion”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8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REGEXP '[A-Z][AEIOU]N$'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Cities that will be retrieved</a:t>
            </a:r>
          </a:p>
          <a:p>
            <a:pPr marL="342900" marR="18288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“Bos</a:t>
            </a: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”, “Mcl</a:t>
            </a: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ean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”, “Ober</a:t>
            </a:r>
            <a:r>
              <a:rPr lang="en-US" u="sng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8EBEC-B8E2-4F3D-8ACE-E6520177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72160-6DA8-42FD-8146-71C1442D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30531-3B2F-4E52-8494-6D6E7B26E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7511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829BA-5282-4EFD-94CD-8431E207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WHERE clause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IS NULL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78404-9307-435A-9126-B8D7DC9088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129135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expression IS [NOT] NULL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contents of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Null_Sample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table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null_sample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4F043B3D-A0F6-4BD7-9E54-A8C6206D101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743200"/>
            <a:ext cx="6840305" cy="115224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3F8FD-6760-4C52-8938-DB62F0A7B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00EA5-7D23-4C36-A5C9-1E102DFB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E6AEE-C08A-4835-8185-DBDB1030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7303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02ED-9819-4472-BDF1-9B7C030D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15463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retrieves rows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zero values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9C5AFB8-6026-44E3-B272-5C07D0BB39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481832"/>
            <a:ext cx="7391400" cy="1070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null_sample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</p:txBody>
      </p:sp>
      <p:pic>
        <p:nvPicPr>
          <p:cNvPr id="13" name="Content Placeholder 12" descr="Title describes slide">
            <a:extLst>
              <a:ext uri="{FF2B5EF4-FFF2-40B4-BE49-F238E27FC236}">
                <a16:creationId xmlns:a16="http://schemas.microsoft.com/office/drawing/2014/main" id="{FDB891E4-3C50-4877-9824-91350DE45A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2095474"/>
            <a:ext cx="6874594" cy="609599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530E14D-6E64-42BA-8255-7FD6C161AC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2857474"/>
            <a:ext cx="7366591" cy="6096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retrieves rows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non-zero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null_sample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&lt;&gt; 0</a:t>
            </a:r>
          </a:p>
          <a:p>
            <a:endParaRPr lang="en-US" dirty="0"/>
          </a:p>
        </p:txBody>
      </p:sp>
      <p:pic>
        <p:nvPicPr>
          <p:cNvPr id="14" name="Content Placeholder 13" descr="Title describes slide">
            <a:extLst>
              <a:ext uri="{FF2B5EF4-FFF2-40B4-BE49-F238E27FC236}">
                <a16:creationId xmlns:a16="http://schemas.microsoft.com/office/drawing/2014/main" id="{827EAB66-DDCF-4A88-B812-1D02669DCB68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304342" y="4267200"/>
            <a:ext cx="6846401" cy="60965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33717-0163-44A0-B248-91FAC561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4D1C4-70AE-4293-BFEC-00FEB0AA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012D1-D67F-4FFD-98F3-C3B00C52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3838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9555-0027-45ED-9669-F943D38C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retrieves rows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null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B01A0-1A3D-4D82-8E71-3EB8E41CAF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2000" y="1443758"/>
            <a:ext cx="7391400" cy="8422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null_sample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NULL</a:t>
            </a:r>
          </a:p>
        </p:txBody>
      </p:sp>
      <p:pic>
        <p:nvPicPr>
          <p:cNvPr id="12" name="Content Placeholder 11" descr="Title describes slide">
            <a:extLst>
              <a:ext uri="{FF2B5EF4-FFF2-40B4-BE49-F238E27FC236}">
                <a16:creationId xmlns:a16="http://schemas.microsoft.com/office/drawing/2014/main" id="{33C2139B-DC2F-4EBB-9A36-04C2E82A736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6413" y="2316443"/>
            <a:ext cx="6870787" cy="426757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663366-2B6D-4D93-BA08-8D37F07C8DE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2932258"/>
            <a:ext cx="7366591" cy="1334942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retrieves rows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without null values</a:t>
            </a:r>
          </a:p>
          <a:p>
            <a:pPr marL="347663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pPr marL="347663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null_sample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7663">
              <a:spcBef>
                <a:spcPts val="0"/>
              </a:spcBef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NOT NULL</a:t>
            </a:r>
          </a:p>
        </p:txBody>
      </p:sp>
      <p:pic>
        <p:nvPicPr>
          <p:cNvPr id="13" name="Content Placeholder 12" descr="Title describes slide">
            <a:extLst>
              <a:ext uri="{FF2B5EF4-FFF2-40B4-BE49-F238E27FC236}">
                <a16:creationId xmlns:a16="http://schemas.microsoft.com/office/drawing/2014/main" id="{4DB0201D-1D89-408E-A2D7-EA069C836A61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/>
          <a:stretch>
            <a:fillRect/>
          </a:stretch>
        </p:blipFill>
        <p:spPr>
          <a:xfrm>
            <a:off x="1278547" y="4650346"/>
            <a:ext cx="6726517" cy="95394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5B8C9-415D-4882-B896-10B0D316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4E5A3-DDEE-4E53-B352-60ABA075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62435-21D1-425E-B3CD-57B420453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558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EF9A-192C-40A9-83C0-E1691B5A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all rows and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192DE-5B57-4CB4-81BE-4F176CEEFD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76976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invoices</a:t>
            </a: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D5C4E87D-B9B1-4923-F702-E50579733D6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7169" y="1488672"/>
            <a:ext cx="7009851" cy="1102127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AB9CB5-13C1-421F-A4CE-36B09D2A69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6808" y="2590800"/>
            <a:ext cx="7366591" cy="6096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(114 rows)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BBAEA-FBEB-4C87-BA96-864CB10B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49413-772C-458A-A06C-3592AB86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091AE-E005-46E0-8236-5B780B4F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2759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199A-09A0-4BBC-BD99-108E0D7FF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expanded syntax of the ORDER BY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6F0C8-3F2C-437C-836E-91D8C94C42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expression [</a:t>
            </a:r>
            <a:r>
              <a:rPr lang="en-US" sz="1600" b="1" u="sng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|DESC][, expression [</a:t>
            </a:r>
            <a:r>
              <a:rPr lang="en-US" sz="1600" b="1" u="sng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|DESC]] ...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ORDER BY clause that sorts by one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CONCAT(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', ',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 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vendor_zip_code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address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2197C030-876E-493A-AC5D-D62AF35DCAC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27757" y="3581400"/>
            <a:ext cx="6773243" cy="96325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32B4F-5CE4-4BFE-A235-DB70130F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04A9C-B36B-4AD5-9E23-26B0FCF3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6F165-6CDC-40DE-A96F-41DB6FE8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702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33F1-ED68-4FA8-A786-D242C3E8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default sequence for an ascending sort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97097-265D-4F02-B257-2745054108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Null values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Special characters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Numbers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Letters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Null values appear first in the sort sequence, even if you’re using DESC.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EFAB3-B44D-4C99-B1B4-78079E2B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637E8-FB7C-4B61-B0AF-D5B398B6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BB077-0156-469A-80F7-6C923528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C3,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1898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B465-1C5F-4328-B9C3-6D67EC0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ORDER BY clause that sorts by one column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descending sequence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0BDC-179B-44F1-8C6E-13A0A1363A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1407771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CONCAT(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', ',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 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vendor_zip_code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address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F59B469F-DB4B-4502-921E-DA5ED82196F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3448" y="2819400"/>
            <a:ext cx="6958068" cy="9906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1FA78-F1E0-4373-A1DC-614ED344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1463-54E8-4E82-9DF7-69BE1B9D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F9F5F-6A8D-46CA-9FAF-8317AEE3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34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0B465-1C5F-4328-B9C3-6D67EC0F1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r>
              <a:rPr lang="en-US" dirty="0"/>
              <a:t>An ORDER BY clause that sorts by three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0BDC-179B-44F1-8C6E-13A0A1363A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6800"/>
            <a:ext cx="7391400" cy="1407771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CONCAT(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', ',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 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vendor_zip_code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address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43A1F47D-5416-4CA4-AE61-BF5C4448197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438400"/>
            <a:ext cx="6985000" cy="99435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1FA78-F1E0-4373-A1DC-614ED3440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1463-54E8-4E82-9DF7-69BE1B9D9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F9F5F-6A8D-46CA-9FAF-8317AEE3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1763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E09C-8D27-45CD-B6EC-082B6B61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ORDER BY clause that uses an alias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8ED75-3A45-4BB7-928D-F733FC1087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CONCAT(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', ',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 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vendor_zip_code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address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 BY address,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2DE8386A-EBA9-4215-A772-DD26F09C23F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407838"/>
            <a:ext cx="6985000" cy="99419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43504-2B6E-4213-8D73-D1F24EFB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FD98C-6332-427C-8833-27BD9D10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2DD72C-C76E-43C9-BCE9-1FB03B1E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941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436F-0FB2-42DA-B983-7AB70DB8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ORDER BY clause that uses an expression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820F3-A58B-4E8B-869E-6416389ED8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CONCAT(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', ',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 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vendor_zip_code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address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 BY CONCAT(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vendor_contact_last_name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vendor_contact_first_name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80A9ED3C-127C-4C7A-9A7F-031D5C89D35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88110" y="2667000"/>
            <a:ext cx="7041490" cy="999831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6753-D1BA-44D4-B4EC-6AAFF3B2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D663E-FA93-4082-9EE3-0A506030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2CB56-32C0-46A0-A348-A5B86CBA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8620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436F-0FB2-42DA-B983-7AB70DB83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ORDER BY clause that uses column positions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820F3-A58B-4E8B-869E-6416389ED8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3756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CONCAT(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', ',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 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vendor_zip_code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address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 BY 2, 1</a:t>
            </a:r>
          </a:p>
          <a:p>
            <a:endParaRPr lang="en-US" dirty="0"/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EAA10702-3384-4B82-92B2-DE957E9D5B4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5172" y="2435266"/>
            <a:ext cx="6974428" cy="99373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56753-D1BA-44D4-B4EC-6AAFF3B2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4D663E-FA93-4082-9EE3-0A506030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2CB56-32C0-46A0-A348-A5B86CBA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3832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A1E6-7FBE-4959-A7D4-99AC005E9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expanded syntax of the LIMIT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9D3E5-AD7F-442B-A311-EA692C8BE6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 [offset,]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row_count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EF545-3AB7-4184-93F4-E69A25D2E6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15240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with a LIMIT clause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starts with the first row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 5</a:t>
            </a: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91935695-A109-4A40-A244-B185ED40D49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1333" y="3429000"/>
            <a:ext cx="6967305" cy="117363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CB5343-9D7E-4963-90F8-F4794F51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81DD0D3-1CCA-438C-8B38-80662E4D4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D4CE76-BD50-4D8C-9A2C-DE68013A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4438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CEB4-2751-4730-BD2D-33C5C62C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with a LIMIT clause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starts with the third row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BA26E-11CB-4F12-83AA-AE83CFF85C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1676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 2, 3</a:t>
            </a: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7ED30DCB-F743-465B-98FB-1E31FCD8DE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8592" y="2541962"/>
            <a:ext cx="7011008" cy="81083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61599-2FA1-49B3-8EED-5EBCD328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86A15-A1C0-44D4-8973-952D4D56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5C3B9-C052-4AD3-8FFF-20ECFC82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1912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3803-7710-48B0-A859-20014383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with a LIMIT clause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starts with the 101</a:t>
            </a:r>
            <a:r>
              <a:rPr lang="en-US" baseline="300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EDAD8-A874-4953-A82F-0D74E11C89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129135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LIMIT 100, 1000</a:t>
            </a: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530A47A9-7F6B-4BFB-A487-DBC08145D1D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8213" y="2569376"/>
            <a:ext cx="6945987" cy="99743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8D6798-8A25-4F98-96A1-9BAF7EAE4F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6808" y="3657600"/>
            <a:ext cx="7366591" cy="6096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(14 rows)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25B7C-8D71-4ADA-983A-6361A23D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75B47-D62C-4021-A295-4A1823D6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4CBF5-C212-4BE6-A4BB-D4C8140B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59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7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E2D6-86C3-480B-A8FD-7F30F93B8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three columns and sort the rows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35982-09C1-472A-B5CE-E9353F58C6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B3CA105A-E7A2-AE14-F11A-6D799B56A65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8795" y="1996014"/>
            <a:ext cx="6980088" cy="1094916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ED3E60-75F5-41D6-82DF-52F078DCF0D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6808" y="3124200"/>
            <a:ext cx="7366591" cy="6096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(114 rows)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D94A3-E464-49D3-B900-9209604D2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17EE1-A2B5-4133-80E4-E11775E7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E7A5D-2471-45CA-A2FD-4F21A2EA3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04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524E-1009-453F-B1FD-8CB7B5C7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17602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two columns and a calculated value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9562D-F638-41F4-B3C2-2EBDC4B856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95400"/>
            <a:ext cx="7391400" cy="121515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total_credits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17</a:t>
            </a:r>
          </a:p>
          <a:p>
            <a:endParaRPr lang="en-US" dirty="0"/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754AFC91-71D5-68D8-3DED-738F7FC7CBE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462263"/>
            <a:ext cx="6985000" cy="412309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667933-CAB5-4E0B-84F1-A4E48D07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3D5A26-AC67-4589-9A3B-A76AEECA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ECC290-D1C3-431C-9494-7F6D0687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1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36C5-07F3-429D-8B77-6FBFAF692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three columns for rows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 given dates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70266-F67A-4AC1-AFCE-33DD9EA723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129135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BETWEEN '2022-06-01' AND ‘2022-06-30'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92FAA77E-D34D-7DD9-7307-26A65E753EC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9409" y="2569335"/>
            <a:ext cx="6960191" cy="1110412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87BC17-DC76-4444-84F9-7DC1C8D5A5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729758"/>
            <a:ext cx="7366591" cy="6096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(37 rows)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4BA90-E3D6-4D83-BC12-86EDD219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5E043-1312-4D17-BFB2-274714ED9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F01E8-31F6-403F-919C-B27AC714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2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83CB-9346-4775-92FB-92C47BA4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returns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empty result set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5E4D0-04CD-44F5-9DE1-066DB8DEDC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129135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50000</a:t>
            </a:r>
          </a:p>
        </p:txBody>
      </p:sp>
      <p:pic>
        <p:nvPicPr>
          <p:cNvPr id="8" name="Content Placeholder 7" descr="Title describes slide">
            <a:extLst>
              <a:ext uri="{FF2B5EF4-FFF2-40B4-BE49-F238E27FC236}">
                <a16:creationId xmlns:a16="http://schemas.microsoft.com/office/drawing/2014/main" id="{661EF969-4389-DE6D-8071-FDA67924A6C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2504" y="2338373"/>
            <a:ext cx="6985000" cy="47698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B90DA-FC29-4DF3-99FF-903686FC4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A5ECA-265A-4DBF-B1B9-270D46C6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95435-042A-4B7A-923D-686C4BF8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C3,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38648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new accessible slide layouts.potx" id="{26E46A92-92D0-4FB8-A9C3-38549F8C3B7A}" vid="{7CAA49EF-7662-4DD0-8516-F7C86FE20BC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new accessible slide layouts</Template>
  <TotalTime>290</TotalTime>
  <Words>4045</Words>
  <Application>Microsoft Office PowerPoint</Application>
  <PresentationFormat>On-screen Show (4:3)</PresentationFormat>
  <Paragraphs>641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3</vt:lpstr>
      <vt:lpstr>Objectives</vt:lpstr>
      <vt:lpstr>Objectives (continued)</vt:lpstr>
      <vt:lpstr>The basic syntax of the SELECT statement</vt:lpstr>
      <vt:lpstr>Retrieve all rows and columns</vt:lpstr>
      <vt:lpstr>Retrieve three columns and sort the rows</vt:lpstr>
      <vt:lpstr>Retrieve two columns and a calculated value</vt:lpstr>
      <vt:lpstr>Retrieve three columns for rows between given dates</vt:lpstr>
      <vt:lpstr>A SELECT statement that returns  an empty result set</vt:lpstr>
      <vt:lpstr>The expanded syntax of the SELECT clause</vt:lpstr>
      <vt:lpstr>Column specifications that use base table values</vt:lpstr>
      <vt:lpstr>Column specifications that use calculated values</vt:lpstr>
      <vt:lpstr>A SELECT statement that renames the columns  in the result set</vt:lpstr>
      <vt:lpstr>A SELECT statement that doesn’t name  a calculated column</vt:lpstr>
      <vt:lpstr>The arithmetic operators in order of precedence</vt:lpstr>
      <vt:lpstr>A SELECT statement that calculates  the balance due</vt:lpstr>
      <vt:lpstr>Use parentheses to control the sequence  of operations</vt:lpstr>
      <vt:lpstr>Use the DIV and modulo operators</vt:lpstr>
      <vt:lpstr>What determines the sequence of operations</vt:lpstr>
      <vt:lpstr>The syntax of the CONCAT function</vt:lpstr>
      <vt:lpstr>How to format string data using literal values</vt:lpstr>
      <vt:lpstr>How to include apostrophes in literal values</vt:lpstr>
      <vt:lpstr>Terms to know</vt:lpstr>
      <vt:lpstr>The syntax of the LEFT function</vt:lpstr>
      <vt:lpstr>The syntax of the DATE_FORMAT function</vt:lpstr>
      <vt:lpstr>The syntax of the ROUND function</vt:lpstr>
      <vt:lpstr>A SELECT statement that tests a calculation</vt:lpstr>
      <vt:lpstr>A SELECT statement that tests  the CONCAT function</vt:lpstr>
      <vt:lpstr>A SELECT statement that tests  the DATE_FORMAT function</vt:lpstr>
      <vt:lpstr>A SELECT statement that tests  the ROUND function</vt:lpstr>
      <vt:lpstr>A SELECT statement that returns all rows</vt:lpstr>
      <vt:lpstr>A SELECT statement  that eliminates duplicate rows</vt:lpstr>
      <vt:lpstr>The syntax of the WHERE clause  with comparison operators</vt:lpstr>
      <vt:lpstr>Examples of WHERE clauses that retrieve…</vt:lpstr>
      <vt:lpstr>The syntax of the WHERE clause  with logical operators</vt:lpstr>
      <vt:lpstr>Examples of WHERE clauses  that use logical operators (continued)</vt:lpstr>
      <vt:lpstr>A compound condition without parentheses</vt:lpstr>
      <vt:lpstr>The same compound condition with parentheses</vt:lpstr>
      <vt:lpstr>The syntax of the WHERE clause  with an IN phrase</vt:lpstr>
      <vt:lpstr>The syntax of the WHERE clause  with a BETWEEN phrase</vt:lpstr>
      <vt:lpstr>The syntax of the WHERE clause  with a LIKE phrase</vt:lpstr>
      <vt:lpstr>WHERE clauses that use the LIKE operator</vt:lpstr>
      <vt:lpstr>The syntax of the WHERE clause  with a REGEXP phrase</vt:lpstr>
      <vt:lpstr>WHERE clauses that use REGEXP (part 1)</vt:lpstr>
      <vt:lpstr>WHERE clauses that use REGEXP (part 2)</vt:lpstr>
      <vt:lpstr>WHERE clauses that use REGEXP (part 3)</vt:lpstr>
      <vt:lpstr>The syntax of the WHERE clause  with the IS NULL clause</vt:lpstr>
      <vt:lpstr>A SELECT statement that retrieves rows  with zero values</vt:lpstr>
      <vt:lpstr>A SELECT statement that retrieves rows  with null values</vt:lpstr>
      <vt:lpstr>The expanded syntax of the ORDER BY clause</vt:lpstr>
      <vt:lpstr>The default sequence for an ascending sort</vt:lpstr>
      <vt:lpstr>An ORDER BY clause that sorts by one column  in descending sequence</vt:lpstr>
      <vt:lpstr>An ORDER BY clause that sorts by three columns</vt:lpstr>
      <vt:lpstr>An ORDER BY clause that uses an alias</vt:lpstr>
      <vt:lpstr>An ORDER BY clause that uses an expression</vt:lpstr>
      <vt:lpstr>An ORDER BY clause that uses column positions</vt:lpstr>
      <vt:lpstr>The expanded syntax of the LIMIT clause</vt:lpstr>
      <vt:lpstr>A SELECT statement with a LIMIT clause  that starts with the third row</vt:lpstr>
      <vt:lpstr>A SELECT statement with a LIMIT clause  that starts with the 101st row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Joel Murach</cp:lastModifiedBy>
  <cp:revision>40</cp:revision>
  <cp:lastPrinted>2016-01-14T23:03:16Z</cp:lastPrinted>
  <dcterms:created xsi:type="dcterms:W3CDTF">2019-02-06T21:58:00Z</dcterms:created>
  <dcterms:modified xsi:type="dcterms:W3CDTF">2023-10-11T18:44:32Z</dcterms:modified>
</cp:coreProperties>
</file>