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6390" autoAdjust="0"/>
  </p:normalViewPr>
  <p:slideViewPr>
    <p:cSldViewPr>
      <p:cViewPr varScale="1">
        <p:scale>
          <a:sx n="89" d="100"/>
          <a:sy n="89" d="100"/>
        </p:scale>
        <p:origin x="4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5029200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Text_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33093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7767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5486400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C9A3EDE3-40B4-41FF-B787-8AF8781ED3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200" y="10335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56A5898-A6CD-4F67-9C0E-3E0FB0EF5F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2743200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2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4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133600"/>
            <a:ext cx="76962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retrieve data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two or more tables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B600-B360-4B4A-AFEC-F627E999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inner join with two conditions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686EE-13B8-460E-8CA8-71A448368C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customer_last_name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customers c JOIN employees 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c.customer_first_name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c.customer_last_name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e.last_name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12DC43A0-FB48-49D6-A360-9E6CAB96C38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9937" y="2209800"/>
            <a:ext cx="6964263" cy="49130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5AFBB2-2D6E-4C1D-8451-9F3CC6BD93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2781838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(1 row)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A10A9C-FBA6-41E2-9509-FAC94FC3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5503BD-75EC-4027-BF22-13B11574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233B0D-EE84-4C12-A7FA-7DFC6B58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60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2399-1489-4EC2-BC98-68966A3A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self-join that returns vendors from cities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common with other vendors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63289-3A98-4B2E-9D1E-32972A7588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225279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DISTINCT v1.vendor_name, v1.vendor_city,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v1.vendor_state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v1 JOIN vendors v2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v1.vendor_city = v2.vendor_city AND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v1.vendor_state = v2.vendor_state AND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v1.vendor_name &lt;&gt; v2.vendor_name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v1.vendor_state, v1.vendor_city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079F4C45-1F3A-4AC6-9966-FED01122425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5564" y="3276600"/>
            <a:ext cx="6785436" cy="169483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2204C8-3DA7-4E12-A417-3DE1A7F070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50292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(84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C9F3F7-CAD7-4B5F-9B44-D585AB10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1277BC-4A0D-4101-B346-109F46E0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16E904-1BAF-4C02-8A67-DEBD2AA2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9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CAB3-6C7F-4F36-8929-A8800034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joins four tables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BA4C1-0350-40CF-AA4F-9E046DF6D8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18064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line_item_amount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account_description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invoices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invoice_line_items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li.invoice_id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general_ledger_accounts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li.account_number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gl.account_number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line_item_amount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84B50FE0-0028-2926-D29F-B2AEC67C9B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1444" y="3874350"/>
            <a:ext cx="6922398" cy="172626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B0938F-AF6E-4248-8FDF-572FC4753C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56388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(11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BA01AC-9369-43BA-B987-2CC24DEA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F8489E-AAE2-43A4-9D12-007362C7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B27155-C076-4C46-B319-BE8DE3F4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1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C063-6590-4477-8A01-2B2A94D4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implicit syntax for an inner join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2CE7C-67C5-4B26-9973-167B0E56F4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18064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table_1, table_2 [, table_3]...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table_1.column_name operator table_2.column_name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[AND table_2.column_name operator table_3.column_name]...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the Vendors and Invoices tables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v, invoices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C4CB2E5A-FC00-207D-9663-29AC2C4255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843082"/>
            <a:ext cx="7289800" cy="117401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18DFF-CB97-4BA9-9532-A6A7F23A3B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3515" y="5096515"/>
            <a:ext cx="7391400" cy="533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(114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7C4374-49B2-45E3-BB5B-366165CB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036946-894E-4E56-980B-CFABC654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306CAE-A918-458D-B928-627EE1D1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2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A182-258A-46A2-A055-C8524A7B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four tables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248AA-8B68-4A3D-AC34-D0CE07C6E5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18064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line_item_amount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account_description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 vendors v, invoices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invoice_line_items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general_ledger_accounts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li.invoice_id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li.account_number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gl.account_number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line_item_amount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7310616D-51EA-C545-1600-4728F7F6D3B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417193"/>
            <a:ext cx="6985000" cy="170725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5B0BB0-E95A-48C8-8C5A-A9A1773CD3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5212381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(11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C7B4F1-5413-49C2-8056-7CB30F07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F8AE9A-7EF4-4751-BCDF-8D4B226C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19F5A9-D5A9-4B54-BF11-8F4A66C2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8710-7D27-48BB-8DCA-5911EAF8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to know about inner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2A2A3-B37E-478E-A817-EC54D46DFA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Join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Join condition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Inner join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 hoc relationship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Qualified column name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 alias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Schema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Self-join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Explicit syntax (SQL-92)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Implicit syntax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1C5C2-E74C-4F0B-8259-CB861A14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A228-9E48-4CB4-85A1-A8EA07D9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5235E-5C69-4199-B3FC-A7D88089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37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2EF3-ECF2-40D3-9375-678CB3F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explicit syntax for an outer join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89BBD-5BF3-4262-BAD0-4F0767BA6E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table_1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{LEFT|RIGHT} [OUTER] JOIN table_2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join_condition_1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[{LEFT|RIGHT} [OUTER] JOIN table_3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join_condition_2]...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outer joins do</a:t>
            </a:r>
          </a:p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Joins of this type	Retrieve unmatched rows from</a:t>
            </a:r>
          </a:p>
          <a:p>
            <a:pPr marL="2751138" marR="0" indent="-2403475"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457200" algn="l"/>
                <a:tab pos="2743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Left outer join	The first (left) table</a:t>
            </a:r>
          </a:p>
          <a:p>
            <a:pPr marL="2743200" marR="0" indent="-2400300">
              <a:spcBef>
                <a:spcPts val="600"/>
              </a:spcBef>
              <a:spcAft>
                <a:spcPts val="900"/>
              </a:spcAft>
              <a:tabLst>
                <a:tab pos="914400" algn="l"/>
                <a:tab pos="457200" algn="l"/>
                <a:tab pos="2743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Right outer join	The second (right) table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01D1B-6858-4F85-BDB4-A62DA955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3B49-8B18-48FA-A5AD-7A66FC71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59771-10B9-44F4-B8BE-87CD99AF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63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E052-0C6F-4C56-A0C5-D96B8799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914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left outer join of the Vendors and Invoices tables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6E38C-AEC4-487E-BE5D-29FD8CE03F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LEFT JOIN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FEFA5902-E2D5-4F11-9E8A-E1E960B0BE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2496" y="2209800"/>
            <a:ext cx="7017104" cy="117053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EEC858-A254-4057-9829-D712EFD039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2000" y="34290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(202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7E4664-10B7-46C2-A14A-68626150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0C6A69-E75A-4ABF-B797-84A63776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EF1CE8-7481-4C23-891A-CBF1ADD8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84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F615-3FA4-43E1-9178-2D2C5CB7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Departments table</a:t>
            </a:r>
            <a:endParaRPr lang="en-US" dirty="0"/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2DA61BCC-95E6-4B76-AA84-EDC153548A2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6716" y="1143000"/>
            <a:ext cx="7022884" cy="117048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FEF57-A06A-4DDB-BE08-462B3A64E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570007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Employees table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00C9DE2F-5875-4858-BB11-68AAA7428E1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19200" y="3179606"/>
            <a:ext cx="7010400" cy="192579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9BBB3A-1969-4E24-AFE3-381DCA22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157862-C0C9-410F-BFE3-AA8ED58E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E559C1-FF11-448F-90F8-605AF8D2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489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D12E-B5A0-4D51-905E-0FE81B05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Projects table 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EAC427A9-1A27-4BD9-BEA0-9A703E6221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8632" y="1143000"/>
            <a:ext cx="7010968" cy="175437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1C3D-1B42-487E-9B7B-28DDC96B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E0929-7022-4D12-A7AA-4B28DDBC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02E2C-27AB-4D3F-86E8-B1C7C961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5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3487-7662-43B9-A4AF-034E8FA0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199DE-9F9B-4315-A514-053398A068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explicit syntax to code an inner join that returns data from a single table or multiple tables.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explicit syntax to code an outer join.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a union that combines data from a single table or multiple tables.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0644F-FFD8-42AA-9B7C-9ABB9115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7056-6A7A-4065-B293-D2F7D8FB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01B9-17EA-43CC-8495-BD54444F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27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50B8-32A1-4D78-A1F9-27ED59A4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26289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left outer join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0074E-1813-4D6E-8EA8-2F42345D7A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18064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d.department_number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departments d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LEFT JOIN employees 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d.department_number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e.department_number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department_name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4D23A582-668F-49D7-8482-FA6C7165E4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5185" y="2438400"/>
            <a:ext cx="6979217" cy="17526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2290CD-D82F-41CE-8B68-594A293224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228131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(8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95487E-4FED-408C-8543-26EA29AF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97198B-4B6C-47D6-AE42-5F6C2C38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1FAB71-4D77-4151-9EF8-7E5CDD18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8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3B18-094A-4BAE-A29B-3F15EF4A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right outer join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AA39-48CA-4248-B4E7-131F1C7DE8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e.department_number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departments d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RIGHT JOIN employees 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d.department_number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e.department_number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department_name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36305728-7D98-4008-A06C-A13FE3CCCB1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1660" y="2438400"/>
            <a:ext cx="6982540" cy="195285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C5142E-8EF3-449E-A4E6-06D90DFE2D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2000" y="44196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(9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0BD6DF-4BD4-46CC-8C6C-9BB0F1B2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AE7A46A-F875-40C4-87B2-C4489471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AE7461-2D0F-4790-B1B4-6ECCDA5F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11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B4EF-326A-4AC9-9482-B33D322C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 three tables using left outer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F942-1DDB-4A1F-9B8B-89807476B2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18064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departments 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LEFT JOIN employees 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d.department_number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e.department_number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LEFT JOIN projects 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e.employee_id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p.employee_id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0B9C2ACC-179D-4EE7-8874-3EEB5CE4A3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6749" y="2895600"/>
            <a:ext cx="6977451" cy="174129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F7C4D4-67BD-4C5E-9D7D-BF7007E221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7244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(8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AE3906-C672-4C9C-A091-F5DB225F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DE78CE9-8AF9-4265-9BB3-A1A62B91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EF98CC-CEA3-44CC-95AE-2ED23917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46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7DBD-84A2-4B88-9E16-B234FD36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 an outer and an inner join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B89CE-2CD3-43F3-AD6B-8676D7726C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18064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departments 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employees 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d.department_number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e.department_number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LEFT JOIN projects 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e.employee_id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p.employee_id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8A3C31E9-7A87-4130-82FE-015DE34FA1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8226" y="2935089"/>
            <a:ext cx="6945974" cy="157220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BB73BC-1301-40BE-A5C2-E4439CF500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5720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(7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719100-6769-452B-AC76-BABD82EC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D85FC00-94E3-4955-9B15-7848E334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EB7297-C2A2-4988-8B4D-C03AEABF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4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CF90-8D8E-4C09-98C5-20CC2205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join that uses the USING keyword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92B52-80C5-41D6-BA13-3ADFAEE9FA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18064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table_1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[{LEFT|RIGHT} [OUTER]] JOIN table_2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(join_column_1[, join_column_2]...)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[[{LEFT|RIGHT} [OUTER]] JOIN table_3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USING (join_column_1[, join_column_2]...)]...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USING keyword to join two tables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invoices USING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F25B56AE-3268-4125-BF98-AC18CE4DA6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4343400"/>
            <a:ext cx="6196205" cy="12192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1DCB83-65F2-45F2-A147-A3F92DC30B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56388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(114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08D21C-3A38-4040-A2D7-84E2F888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8520EB-DBA9-40E5-B36F-5ECD86C2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5B452D-AE74-4E54-93F6-77F4B2D3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796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5DBC-EB2D-4EFA-8A98-FB37E48B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USING keyword to join three tables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A6FA4-7D2D-46F4-8D66-1E45AFAAA9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18064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departments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employees USING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LEFT JOIN projects USING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8E72CE41-A90E-41AE-9D50-BA6236529B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8226" y="2438400"/>
            <a:ext cx="6895174" cy="151803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E2B75B-C8F3-45EF-88BA-419DCC625E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2000" y="40386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(7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90080D-A038-4A4B-A0C2-ACAC2567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086473-20A6-483C-99ED-E487D8A2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0E4A8A-B90F-4B13-B7ED-C036629E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48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1AC5-337B-435F-9882-A6C6EFDA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join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the NATURAL keyword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9BE37-9A05-43FD-A19B-CA7D2B4389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79559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table_1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NATURAL JOIN table_2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[NATURAL JOIN table_3]...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NATURAL keyword to join tables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NATURAL JOIN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65EA1BCF-CDE5-4350-B862-5F2B82AEDE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0265" y="4262907"/>
            <a:ext cx="6923935" cy="136239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EFC5C4-B23F-45FF-8517-0C3A260DD1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57150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(114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3AF97F-3402-4419-9DB7-A5733EF7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3D8E61-FDF7-45F4-A689-1C4A2C36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3B969F-8C10-4F19-AFAD-C89D08AE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213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3988-BDD1-4072-9AD7-8436F40C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NATURAL keyword in a statement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joins three tables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FF017-E31F-4F35-AD56-635E5F6E45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55186"/>
            <a:ext cx="7391400" cy="198821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departments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NATURAL JOIN employees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LEFT JOIN projects USING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C007C68F-9BA0-4499-A274-754615498E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895600"/>
            <a:ext cx="6985000" cy="157131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6EDC3-14B6-48EB-A77A-F6732048F1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4958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(7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13D6BF-4A44-4DCA-AA63-04D9159F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675A6A-8B68-4301-B995-113813EC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1B426E-40BD-48DE-90F5-CCB5BC5D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72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7CE6-F814-4A13-8274-3A56F62C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explicit syntax for a cross join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99681-E5AE-4DE8-9B3E-662423535C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18064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table_1 CROSS JOIN table_2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cross join that uses the explicit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departments.department_number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departments CROSS JOIN employees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departments.department_number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C88B4C4A-6591-4D59-9980-C1FAD7FDCB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352799"/>
            <a:ext cx="6985000" cy="117788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9E17DA-97FF-43A5-8FE2-B7EC9A7827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5720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(45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34C5F3-C199-4B6B-8182-FB212C35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40D3B6-1360-4E15-AC97-432AC6B7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893184-C0F7-4DA5-B7D2-55D583A7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1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1828-2A30-4342-91F4-A1F9423C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implicit syntax for a cross join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DC65B-936D-46AB-96EA-7E51542CB5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18064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table_1, table_2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cross join that uses the implicit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departments.department_number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departments, employees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departments.department_number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02175CF3-BF4C-41AD-893C-51750CCC2B3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8226" y="3352800"/>
            <a:ext cx="6945974" cy="11730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9E0FE8-99E8-48FC-B37D-45B39225C8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5720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(45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6F3469-CEA5-4996-819A-E7EF181B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409D6-E0F1-4AE3-B7F9-0528CFE7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BFA5A9-DC4C-4708-8002-EE0BEE46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7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A8F6-473C-49B3-A438-2B24648D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860F5-3CD3-4D9F-A397-ECA340934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when column names need to be qualified.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proper use of a table alias.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an inner join, a left outer join, a right outer join, a full outer join, and a cross join.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combine inner and outer joins.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implicit syntax for coding joins.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USING and NATURAL keywords for coding joins.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F959-8B3D-4E9F-84BA-59FF8F47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B8F3F-9E99-4E1D-8789-B45114E7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A4E5-B848-4573-920D-6D9D23FD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338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9395-FDFA-4E2D-A878-38DEC5E8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to know about other types of joins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29A4D-A6E6-4FA4-B453-474382B92A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Outer join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Left outer join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Right outer join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Equijoin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Natural join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Cross join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Cartesian product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9B5A-F5A7-4C35-9453-B40F4840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6CCAC-FAC3-403A-A11D-04688B7C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A4A8A-309F-485E-AC92-7C5C91B9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285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E604-FB18-4EDD-BEC7-F1C9480F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union operation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A223-013C-4F20-B32F-5F681EB61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472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SELECT_statement_1</a:t>
            </a:r>
          </a:p>
          <a:p>
            <a:pPr marL="347472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 [ALL]</a:t>
            </a:r>
          </a:p>
          <a:p>
            <a:pPr marL="347472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SELECT_statement_2</a:t>
            </a:r>
          </a:p>
          <a:p>
            <a:pPr marL="347472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[UNION [ALL]</a:t>
            </a:r>
          </a:p>
          <a:p>
            <a:pPr marL="347472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SELECT_statement_3]...</a:t>
            </a:r>
          </a:p>
          <a:p>
            <a:pPr marL="347472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[ORDER BY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order_by_list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spcBef>
                <a:spcPts val="15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+mj-lt"/>
                <a:cs typeface="Courier New" panose="02070309020205020404" pitchFamily="49" charset="0"/>
              </a:rPr>
              <a:t>Rules for a union</a:t>
            </a:r>
          </a:p>
          <a:p>
            <a:pPr marL="344488" indent="-344488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Each result set must return the same number of columns.</a:t>
            </a:r>
          </a:p>
          <a:p>
            <a:pPr marL="344488" indent="-344488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corresponding columns in each result set must have compatible   data types.</a:t>
            </a:r>
          </a:p>
          <a:p>
            <a:pPr marL="344488" indent="-344488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column names in the final result set are taken from the first SELECT clause.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3F7F-6FF9-4276-8295-74EF1501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5E050-0B46-4012-B5AB-9C92FC19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64A1E-B39D-4499-859F-FCA8D9B7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03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04A4-6799-4C8F-ADFE-6380AA2E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union that combines result sets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two different tables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B7BD0-70D7-4A45-8103-ECEE649FA4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79559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'Active' AS source,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active_invoices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'2022-06-01'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'Paid' AS source,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paid_invoices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'2022-06-01'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  <a:endParaRPr lang="en-US" sz="1400" dirty="0"/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18E13099-7AAF-4FAA-A958-3815BFC26C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9470" y="3810000"/>
            <a:ext cx="6454916" cy="179559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05F428-A827-43B6-BCEC-EE2352DAD0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369" y="5691664"/>
            <a:ext cx="7391400" cy="533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(22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C39A43-AC83-49CA-8D67-86C982E4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A0ADF3-4221-4263-8803-2FFCD9EC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690BA4-D088-42A3-A3CB-CA70C864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102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04A4-6799-4C8F-ADFE-6380AA2E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A union that combines result sets </a:t>
            </a:r>
            <a:br>
              <a:rPr lang="en-US" dirty="0"/>
            </a:br>
            <a:r>
              <a:rPr lang="en-US" dirty="0"/>
              <a:t>from a single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B7BD0-70D7-4A45-8103-ECEE649FA4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493000" cy="179559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'Active' AS source,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invoices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'Paid' AS source,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invoices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0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endParaRPr lang="en-US" sz="1400" dirty="0"/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4749199A-81E3-BD16-0697-D4ED40D88F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4024526"/>
            <a:ext cx="6725455" cy="165821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05F428-A827-43B6-BCEC-EE2352DAD0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5715000"/>
            <a:ext cx="7391400" cy="533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(114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C39A43-AC83-49CA-8D67-86C982E4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A0ADF3-4221-4263-8803-2FFCD9EC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690BA4-D088-42A3-A3CB-CA70C864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11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8A1E-D9BE-4F9F-9A6F-7A6F4561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union that combines result sets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same two tables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3A60-C1C5-45E7-B6F6-A2551E7479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'33% Payment'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total,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0.333 AS payment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invoices JOIN vendors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10000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'50% Payment'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total,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0.5 AS payment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invoices JOIN vendors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500 AND 10000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B7AC1-FD51-4552-9EEF-6E66C5B4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3E5B7-A27E-4631-90EE-863E0FD3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58D80-AC34-4EB7-879F-6382DF7B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017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6110-E46A-4ABD-9D70-C04C6537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8562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union that combines result sets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same two tables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2FFAC-3F67-4D91-A9E1-0FA70A1730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676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'Full amount'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total,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payment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invoices JOIN vendors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500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D638BC97-F4C8-9583-0199-75518AD34E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784244"/>
            <a:ext cx="7521778" cy="185455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160A18-7FA7-45BF-B65A-8AC4BD8CD2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5676900"/>
            <a:ext cx="7391400" cy="533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(114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24E3E3-A99C-495C-B79C-16F0B23B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EC74AB8-FCAA-4FC2-9562-B3FBEADE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AB92AF-0B9A-4906-A056-09937073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46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A053-1583-4EEF-8EE4-88E59492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union that simulates a full outer join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F9DD4-FDA5-4672-A629-F923FA6EF6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d.department_number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d_dept_no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e.department_number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e_dept_no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departments d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LEFT JOIN employees e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d.department_number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e.department_number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d.department_number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d_dept_no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e.department_number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e_dept_no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departments d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RIGHT JOIN employees e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d.department_number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e.department_number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1581-DA62-4E1F-9217-7725195E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9913-66B6-42EE-8BF7-C406103A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3E34F-48F7-4177-8511-E08EABF2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30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0B78-BF48-4AEA-B635-527C893D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union that simulates a full outer join (result set)</a:t>
            </a:r>
            <a:endParaRPr lang="en-US" dirty="0"/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896792C8-A3F3-4D6A-9240-86AAE4189A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86391" y="1143000"/>
            <a:ext cx="7315200" cy="221733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7DF23-648E-4540-AF9A-D17036BD4B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425279"/>
            <a:ext cx="7391400" cy="1756321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(10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9D8FFF-4926-4D57-A6F9-C6DB27EC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F1BA13-A1BC-4D07-92AF-87173481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7F49BB-A6DA-4A92-9E93-9444E1A1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46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F9E-9E1C-46C0-8594-CC6575CC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to know about unions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025E-D09B-4AAA-88BC-DA3BB34EB8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Full outer join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735A-FD8D-4216-980F-34D1F880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90ABD-786D-4726-AB1F-8050CD3F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E9CB7-929C-4714-BCE8-EACAEED7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3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96129A-3B05-4D3B-BE78-972CB722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explicit syntax for an inner join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D8C18D9-1498-4F20-B7C3-70EE507F35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table_1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[INNER] JOIN table_2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join_condition_1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[[INNER] JOIN table_3</a:t>
            </a:r>
          </a:p>
          <a:p>
            <a:pPr marL="347345" marR="0">
              <a:spcBef>
                <a:spcPts val="0"/>
              </a:spcBef>
              <a:spcAft>
                <a:spcPts val="2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join_condition_2]...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EB1683E-31F5-48A9-A966-EE25B500C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438400"/>
            <a:ext cx="7391400" cy="157875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inner join of the Vendors and Invoices tables</a:t>
            </a:r>
          </a:p>
          <a:p>
            <a:pPr marL="344488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invoice_number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vendor_name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vendors INNER JOIN invoices</a:t>
            </a:r>
          </a:p>
          <a:p>
            <a:pPr marL="344488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vendors.vendor_id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invoices.vendor_id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invoice_number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15" descr="Title describes slide">
            <a:extLst>
              <a:ext uri="{FF2B5EF4-FFF2-40B4-BE49-F238E27FC236}">
                <a16:creationId xmlns:a16="http://schemas.microsoft.com/office/drawing/2014/main" id="{4B843F19-03A4-483E-9A85-710DEC8148E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4336" y="4017150"/>
            <a:ext cx="6736664" cy="131685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401DFC5-6C67-4D31-9611-3BA968D5EB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2000" y="53340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(114 rows)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3C2D-FCE5-4D5E-AFBA-FD16E801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E9E23-74EA-40F5-9B63-44A64F97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85242-0A5F-4013-B5DB-7008CAD9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3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25C1-4D3B-4D63-ADD0-A24E7FD8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an inner join that uses table aliases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68A79-2782-4026-A2BC-AF52537FFA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table_1 a1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[INNER] JOIN table_2 a2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a1.column_name operator a2.column_name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[[INNER] JOIN table_3 a3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a2.column_name operator a3.column_name]...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AB25-58CD-494D-8B50-04118573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207AA-D2D5-4F00-86F5-480CDA4B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A32B-7D7D-4015-91B2-2111FD63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1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5692-B5D7-444F-AE51-B27BF84A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inner join with aliases for all tables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BC8C2-C25C-443A-90A6-D44E4BBC36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JOIN invoices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46A7472F-6F67-9564-ADB6-50DB160197E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930117"/>
            <a:ext cx="6985000" cy="111954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B343D9-73CC-4B76-B54F-0A910EF8AB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2000" y="4054449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(11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3BB84D-45F8-4C9D-AB15-395B47B0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F25F56-A794-4C69-9374-51D10698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E0F963-E914-4E22-9399-1690D3AD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4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2262-8322-4515-B6B1-82BDABFA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inner join with an alias for only one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5F06D-039A-4319-8F8C-488457783F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line_item_amount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line_item_description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JOIN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invoice_line_items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line_items</a:t>
            </a:r>
            <a:endParaRPr lang="en-US" sz="1600" b="1" dirty="0"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line_items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.invoice_id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540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ECF11D48-49D7-9D9F-A8D0-FF55623BAE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688318"/>
            <a:ext cx="6985000" cy="110718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69361F-798D-4C23-ACA0-E2C639D2F8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831318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(6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72B94C-4287-47BF-9D49-8231A0D9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E4B2FC-9B03-424A-87FD-488540F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81259C-8528-494A-BD61-A11F54D5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2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0424-F920-4C93-A27B-BB616CDA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8894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table name that’s qualified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database name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5507B-6B5A-4FD1-B7FE-0BE7BE005D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457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database_name.table_name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A2422-F207-47E8-B4C6-DC3D0C764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16764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join to a table in another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customer_last_name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customer_first_name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state,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city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</a:t>
            </a:r>
            <a:r>
              <a:rPr lang="en-US" sz="1400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om.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v.vendor_zip_code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c.customer_zip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state, city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 descr="Title describes slide">
            <a:extLst>
              <a:ext uri="{FF2B5EF4-FFF2-40B4-BE49-F238E27FC236}">
                <a16:creationId xmlns:a16="http://schemas.microsoft.com/office/drawing/2014/main" id="{914838B6-B737-4E9E-9ABD-DF27AD587E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886200"/>
            <a:ext cx="5127485" cy="183078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0558B3-EE9D-4870-95E8-92A59746DF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57912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(37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3A7669-A30D-4F9E-80E8-D1E7475A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9875881-C257-4A8D-836F-A15C6B74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723658-1828-413A-B195-1B700310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52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B056-7DE3-4454-A28E-090A3D82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Customers table</a:t>
            </a:r>
            <a:endParaRPr lang="en-US" dirty="0"/>
          </a:p>
        </p:txBody>
      </p:sp>
      <p:pic>
        <p:nvPicPr>
          <p:cNvPr id="11" name="Content Placeholder 10" descr="Title describes slide">
            <a:extLst>
              <a:ext uri="{FF2B5EF4-FFF2-40B4-BE49-F238E27FC236}">
                <a16:creationId xmlns:a16="http://schemas.microsoft.com/office/drawing/2014/main" id="{1D574FE7-2145-4FA7-B437-23D5D472A85C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249088" y="1094262"/>
            <a:ext cx="6828112" cy="1511939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DDF4EF9-F973-4AFC-9768-47F03D8C6D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25908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(24 rows)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A1673-403E-4390-AC41-D690D62FF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30480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Employees table</a:t>
            </a:r>
          </a:p>
        </p:txBody>
      </p:sp>
      <p:pic>
        <p:nvPicPr>
          <p:cNvPr id="12" name="Content Placeholder 11" descr="Title describes slide">
            <a:extLst>
              <a:ext uri="{FF2B5EF4-FFF2-40B4-BE49-F238E27FC236}">
                <a16:creationId xmlns:a16="http://schemas.microsoft.com/office/drawing/2014/main" id="{B731ECB4-4CBD-49D9-96D8-B32804FE89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15564" y="3617860"/>
            <a:ext cx="6847896" cy="134743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D1300-E4E0-4BB4-9907-1261832005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9530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" pitchFamily="49" charset="0"/>
                <a:ea typeface="Times New Roman" panose="02020603050405020304" pitchFamily="18" charset="0"/>
                <a:cs typeface="Courier" pitchFamily="49" charset="0"/>
              </a:rPr>
              <a:t>(9 rows)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D9599-E74B-4D71-B816-1032C755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B4770-993E-46A6-97FA-186DBE4C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1F088-F50C-498C-93A2-021F866D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2386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831912D-F74F-4902-BF36-E309BA4E200D}" vid="{6FA90EF8-699F-411C-BEB1-D501C1430FF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287</TotalTime>
  <Words>3227</Words>
  <Application>Microsoft Office PowerPoint</Application>
  <PresentationFormat>On-screen Show (4:3)</PresentationFormat>
  <Paragraphs>475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Narrow</vt:lpstr>
      <vt:lpstr>Courier</vt:lpstr>
      <vt:lpstr>Courier New</vt:lpstr>
      <vt:lpstr>Symbol</vt:lpstr>
      <vt:lpstr>Times New Roman</vt:lpstr>
      <vt:lpstr>Master slides_with_titles_logo</vt:lpstr>
      <vt:lpstr>Chapter 4</vt:lpstr>
      <vt:lpstr>Objectives</vt:lpstr>
      <vt:lpstr>Objectives (continued)</vt:lpstr>
      <vt:lpstr>The explicit syntax for an inner join</vt:lpstr>
      <vt:lpstr>The syntax for an inner join that uses table aliases</vt:lpstr>
      <vt:lpstr>An inner join with aliases for all tables</vt:lpstr>
      <vt:lpstr>An inner join with an alias for only one table</vt:lpstr>
      <vt:lpstr>The syntax of a table name that’s qualified  with a database name</vt:lpstr>
      <vt:lpstr>The Customers table</vt:lpstr>
      <vt:lpstr>An inner join with two conditions</vt:lpstr>
      <vt:lpstr>A self-join that returns vendors from cities  in common with other vendors</vt:lpstr>
      <vt:lpstr>A statement that joins four tables</vt:lpstr>
      <vt:lpstr>The implicit syntax for an inner join</vt:lpstr>
      <vt:lpstr>Join four tables</vt:lpstr>
      <vt:lpstr>Terms to know about inner joins</vt:lpstr>
      <vt:lpstr>The explicit syntax for an outer join</vt:lpstr>
      <vt:lpstr>A left outer join of the Vendors and Invoices tables</vt:lpstr>
      <vt:lpstr>The Departments table</vt:lpstr>
      <vt:lpstr>The Projects table </vt:lpstr>
      <vt:lpstr>A left outer join</vt:lpstr>
      <vt:lpstr>A right outer join</vt:lpstr>
      <vt:lpstr>Join three tables using left outer joins</vt:lpstr>
      <vt:lpstr>Combine an outer and an inner join</vt:lpstr>
      <vt:lpstr>The syntax for a join that uses the USING keyword</vt:lpstr>
      <vt:lpstr>Use the USING keyword to join three tables</vt:lpstr>
      <vt:lpstr>The syntax for a join  that uses the NATURAL keyword</vt:lpstr>
      <vt:lpstr>Use the NATURAL keyword in a statement  that joins three tables</vt:lpstr>
      <vt:lpstr>The explicit syntax for a cross join</vt:lpstr>
      <vt:lpstr>The implicit syntax for a cross join</vt:lpstr>
      <vt:lpstr>Terms to know about other types of joins</vt:lpstr>
      <vt:lpstr>The syntax for a union operation</vt:lpstr>
      <vt:lpstr>A union that combines result sets  from two different tables</vt:lpstr>
      <vt:lpstr>A union that combines result sets  from a single table</vt:lpstr>
      <vt:lpstr>A union that combines result sets  from the same two tables</vt:lpstr>
      <vt:lpstr>A union that combines result sets  from the same two tables (continued)</vt:lpstr>
      <vt:lpstr>A union that simulates a full outer join</vt:lpstr>
      <vt:lpstr>A union that simulates a full outer join (result set)</vt:lpstr>
      <vt:lpstr>Terms to know about unions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Joel Murach</cp:lastModifiedBy>
  <cp:revision>32</cp:revision>
  <cp:lastPrinted>2016-01-14T23:03:16Z</cp:lastPrinted>
  <dcterms:created xsi:type="dcterms:W3CDTF">2019-02-07T00:25:45Z</dcterms:created>
  <dcterms:modified xsi:type="dcterms:W3CDTF">2023-10-11T23:29:43Z</dcterms:modified>
</cp:coreProperties>
</file>