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86405" autoAdjust="0"/>
  </p:normalViewPr>
  <p:slideViewPr>
    <p:cSldViewPr>
      <p:cViewPr varScale="1">
        <p:scale>
          <a:sx n="89" d="100"/>
          <a:sy n="89" d="100"/>
        </p:scale>
        <p:origin x="61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10/11/2023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C5A2EE-74B4-4329-B2EC-6DFE0575EDC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22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676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852141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/>
              <a:t>Master heading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5029200"/>
            <a:ext cx="7391400" cy="533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13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853668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4187278"/>
            <a:ext cx="7391400" cy="175632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676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852141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/>
              <a:t>Master heading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1" r:id="rId6"/>
    <p:sldLayoutId id="2147483674" r:id="rId7"/>
    <p:sldLayoutId id="2147483676" r:id="rId8"/>
    <p:sldLayoutId id="2147483675" r:id="rId9"/>
    <p:sldLayoutId id="2147483684" r:id="rId10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1143000"/>
            <a:ext cx="7772400" cy="553998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Chapter 6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code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summary queries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F7DDE-0D17-4FFB-A1D2-D25741A8E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summary query that calculates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average invoice amount by vendor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A3A39-040A-4816-B0E8-83E82599187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390338"/>
            <a:ext cx="7391400" cy="1871798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ROUND(AVG(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2)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average_invoice_amount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HAVING AVG(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&gt; 2000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average_invoice_amount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DESC</a:t>
            </a:r>
          </a:p>
          <a:p>
            <a:endParaRPr lang="en-US" dirty="0"/>
          </a:p>
        </p:txBody>
      </p:sp>
      <p:pic>
        <p:nvPicPr>
          <p:cNvPr id="10" name="Content Placeholder 9" descr="Title describes slide">
            <a:extLst>
              <a:ext uri="{FF2B5EF4-FFF2-40B4-BE49-F238E27FC236}">
                <a16:creationId xmlns:a16="http://schemas.microsoft.com/office/drawing/2014/main" id="{C3D2209C-DB6D-4892-87B6-6DA21BC0222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43005" y="2990538"/>
            <a:ext cx="6681795" cy="1524132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E43D1BA-26E4-494B-A21A-EF084762244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800" y="4590738"/>
            <a:ext cx="7391400" cy="533400"/>
          </a:xfrm>
        </p:spPr>
        <p:txBody>
          <a:bodyPr/>
          <a:lstStyle/>
          <a:p>
            <a:pPr marL="347345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(8 rows)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D1F0043-BBE7-48E1-9D8D-893F3EFF2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754E17F-65E8-4CBD-A408-444B807EC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356C6D-0D55-4E08-91C1-7ED1C31F6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573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96B05-83D4-4843-BB31-36611A82B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8962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summary query that includes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functionally dependent column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7ECED-F926-4A32-A8CC-DDBC96AD29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24000"/>
            <a:ext cx="7391400" cy="44196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vendor_state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ROUND(AVG(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2)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average_invoice_amount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vendors JOIN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vendors.vendor_id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invoices.vendor_id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vendor_name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HAVING AVG(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&gt; 2000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average_invoice_amount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DESC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100FA-E7B6-4697-A2D2-92644D96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774BC-FFF1-4531-8254-00B98A714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618B6-BCB6-4993-A726-5D8F9C759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3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05463-15A0-4FF4-9178-23203D8EB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667062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summary query that counts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number of invoices by vendor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38BE8-273A-45F0-BFB4-635F253E83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1524000"/>
            <a:ext cx="7391400" cy="1719398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COUNT(*)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invoice_qty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 BY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Content Placeholder 4" descr="Title describes slide">
            <a:extLst>
              <a:ext uri="{FF2B5EF4-FFF2-40B4-BE49-F238E27FC236}">
                <a16:creationId xmlns:a16="http://schemas.microsoft.com/office/drawing/2014/main" id="{397D1287-F4B0-9780-B77B-1AE906B4046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2399772"/>
            <a:ext cx="7010400" cy="1095374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94B6A8E-BD79-4EB6-AA7A-418121F6BD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3505200"/>
            <a:ext cx="7391400" cy="533400"/>
          </a:xfrm>
        </p:spPr>
        <p:txBody>
          <a:bodyPr/>
          <a:lstStyle/>
          <a:p>
            <a:pPr marL="347345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(34 rows)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84FEBE2-78D3-48CA-9AE6-C256FEE5D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1EEFA44-3326-4D23-8B41-0FD96BBA9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756F85C-1420-4B99-80E8-1D59A1EED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486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70BD1-32C2-4244-A5D4-6BA827A4F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summary query with a join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5EF6B-B264-4085-85D0-009B731FCAE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18064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vendor_state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vendor_city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COUNT(*)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invoice_qty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ROUND(AVG(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2)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invoice_avg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 JOIN vendors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invoices.vendor_id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vendors.vendor_id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vendor_state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vendor_city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vendor_state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vendor_city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Content Placeholder 4" descr="Title describes slide">
            <a:extLst>
              <a:ext uri="{FF2B5EF4-FFF2-40B4-BE49-F238E27FC236}">
                <a16:creationId xmlns:a16="http://schemas.microsoft.com/office/drawing/2014/main" id="{BB1C9E41-0CB1-66E2-3091-4DF94AD25CB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2660552"/>
            <a:ext cx="7289800" cy="1165692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9294808-FAB8-49A0-8421-E1A1426FEC7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800" y="3886200"/>
            <a:ext cx="7391400" cy="5334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(20 rows)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ACF88B2-0BD9-48E0-B454-53FD61333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043E5EF-E697-4212-A69F-B3FE6ED10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0BCF72F-A7C0-4E51-95FD-FF038BA60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057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2E630-015A-4125-ADEF-16C240A71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6295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summary query that limits the groups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those with two or more invoices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AE8A5-A88A-4B54-9252-EBAE4291CA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455133"/>
            <a:ext cx="7391400" cy="1947998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vendor_state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vendor_city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COUNT(*)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invoice_qty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ROUND(AVG(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2)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invoice_avg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 JOIN vendors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invoices.vendor_id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vendors.vendor_id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vendor_state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vendor_city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HAVING COUNT(*) &gt;= 2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vendor_state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vendor_city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Content Placeholder 4" descr="Title describes slide">
            <a:extLst>
              <a:ext uri="{FF2B5EF4-FFF2-40B4-BE49-F238E27FC236}">
                <a16:creationId xmlns:a16="http://schemas.microsoft.com/office/drawing/2014/main" id="{4B0656DB-E071-77AB-CF7D-481F4B1C914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3323809"/>
            <a:ext cx="7289800" cy="11684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6FC085E-EB10-420F-B0EB-245F229F88C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800" y="4572000"/>
            <a:ext cx="7391400" cy="5334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(12 rows)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DD0A85F-2210-45F0-975C-FA3455B94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C663343-8911-48B7-AC27-2E581E910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D519337-8094-41BB-B44B-5A8918D5E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960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35EF4-204B-4FEE-BBC7-727FC5B5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8962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summary query with a search condition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HAVING clause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7E1CD-B11F-4452-9F7D-C752F9FDC0E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447800"/>
            <a:ext cx="7391400" cy="1795598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COUNT(*)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invoice_qty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ROUND(AVG(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2)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invoice_avg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vendors JOIN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vendors.vendor_id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invoices.vendor_id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 BY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vendor_name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HAVING AVG(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&gt; 500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 BY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invoice_qty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DESC</a:t>
            </a:r>
          </a:p>
          <a:p>
            <a:endParaRPr lang="en-US" dirty="0"/>
          </a:p>
        </p:txBody>
      </p:sp>
      <p:pic>
        <p:nvPicPr>
          <p:cNvPr id="10" name="Content Placeholder 9" descr="Title describes slide">
            <a:extLst>
              <a:ext uri="{FF2B5EF4-FFF2-40B4-BE49-F238E27FC236}">
                <a16:creationId xmlns:a16="http://schemas.microsoft.com/office/drawing/2014/main" id="{9752C8A7-3D24-42EB-BB89-50AA958472B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0895" y="3455469"/>
            <a:ext cx="6997956" cy="9144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F5518F-FB42-4DDB-9FE0-EC7AE371C1C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4452551"/>
            <a:ext cx="7391400" cy="533400"/>
          </a:xfrm>
        </p:spPr>
        <p:txBody>
          <a:bodyPr/>
          <a:lstStyle/>
          <a:p>
            <a:pPr marL="347345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(19 rows)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5E2905-80D6-412E-99CB-B489BD850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2B13E9E-773E-4BD3-9DB0-CB8FF5809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3D7CD81-0A64-46DF-B637-9319A252E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50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1EC1C-D98F-4743-98AD-B92609D60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summary query with a search condition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WHERE clause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9FABC-2E2D-4A31-9FA6-EFD209AC9A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375574"/>
            <a:ext cx="7391400" cy="1905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COUNT(*)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invoice_qty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ROUND(AVG(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2)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invoice_avg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vendors JOIN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vendors.vendor_id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invoices.vendor_id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500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1371600" algn="l"/>
                <a:tab pos="445135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 BY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vendor_name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 BY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invoice_qty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DESC</a:t>
            </a:r>
          </a:p>
          <a:p>
            <a:endParaRPr lang="en-US" dirty="0"/>
          </a:p>
        </p:txBody>
      </p:sp>
      <p:pic>
        <p:nvPicPr>
          <p:cNvPr id="10" name="Content Placeholder 9" descr="Title describes slide">
            <a:extLst>
              <a:ext uri="{FF2B5EF4-FFF2-40B4-BE49-F238E27FC236}">
                <a16:creationId xmlns:a16="http://schemas.microsoft.com/office/drawing/2014/main" id="{54A2E980-E498-41B9-BC78-F48027E08F4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5563" y="3432974"/>
            <a:ext cx="7018805" cy="9144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C766F70-596F-4006-97DE-2FDB070C95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800" y="4419600"/>
            <a:ext cx="7391400" cy="533400"/>
          </a:xfrm>
        </p:spPr>
        <p:txBody>
          <a:bodyPr/>
          <a:lstStyle/>
          <a:p>
            <a:pPr marL="347345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(20 rows)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10A06C9-C0CD-4B97-A8A0-A90F51ECC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2AC9F5D-C82D-4294-8A34-9BD6610E5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5735058-A7AB-40D3-98C0-336DAB76E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034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2C88-865F-47A6-A7DF-9329AE502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52762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summary query with a compound condition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HAVING clause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F3643-8655-4F3F-81A1-5E9C3A10F7C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295400"/>
            <a:ext cx="7569200" cy="27432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COUNT(*)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invoice_qty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SUM(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invoice_sum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HAVING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BETWEEN '2018-05-01' AND '2018-05-31'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AND COUNT(*) &gt;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AND SUM(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&gt; 100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 BY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DESC</a:t>
            </a:r>
          </a:p>
          <a:p>
            <a:pPr>
              <a:spcBef>
                <a:spcPts val="12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 set</a:t>
            </a:r>
          </a:p>
        </p:txBody>
      </p:sp>
      <p:pic>
        <p:nvPicPr>
          <p:cNvPr id="5" name="Content Placeholder 4" descr="Title describes slide">
            <a:extLst>
              <a:ext uri="{FF2B5EF4-FFF2-40B4-BE49-F238E27FC236}">
                <a16:creationId xmlns:a16="http://schemas.microsoft.com/office/drawing/2014/main" id="{467EE628-648C-2E59-BA1A-FFB36EE84CB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4474874"/>
            <a:ext cx="6391367" cy="1343598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829BD58-6480-4AD5-A6DF-BD9B154A347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800" y="5791200"/>
            <a:ext cx="7391400" cy="533400"/>
          </a:xfrm>
        </p:spPr>
        <p:txBody>
          <a:bodyPr/>
          <a:lstStyle/>
          <a:p>
            <a:pPr marL="347345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(7 rows)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87DA961-BB68-44A9-A110-02FFA7CAF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31C9BBF-1297-43E6-B42F-A60D6DEDC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0453084-1F77-413E-83E7-467C05877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072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2C88-865F-47A6-A7DF-9329AE502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same query coded with a WHERE clause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F3643-8655-4F3F-81A1-5E9C3A10F7C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6800"/>
            <a:ext cx="7391400" cy="27432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COUNT(*)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invoice_qty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SUM(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invoice_sum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BETWEEN '2018-05-01' AND '2018-05-31'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HAVING COUNT(*) &gt; 1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AND SUM(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&gt; 100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 BY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DESC</a:t>
            </a:r>
          </a:p>
          <a:p>
            <a:pPr>
              <a:spcBef>
                <a:spcPts val="12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same result set</a:t>
            </a:r>
          </a:p>
        </p:txBody>
      </p:sp>
      <p:pic>
        <p:nvPicPr>
          <p:cNvPr id="5" name="Content Placeholder 4" descr="Title describes slide">
            <a:extLst>
              <a:ext uri="{FF2B5EF4-FFF2-40B4-BE49-F238E27FC236}">
                <a16:creationId xmlns:a16="http://schemas.microsoft.com/office/drawing/2014/main" id="{141C4275-6DA6-8430-4FED-41CDED238F1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4294461"/>
            <a:ext cx="6172200" cy="1297524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829BD58-6480-4AD5-A6DF-BD9B154A347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800" y="5587172"/>
            <a:ext cx="7391400" cy="533400"/>
          </a:xfrm>
        </p:spPr>
        <p:txBody>
          <a:bodyPr/>
          <a:lstStyle/>
          <a:p>
            <a:pPr marL="347345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(7 rows)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87DA961-BB68-44A9-A110-02FFA7CAF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31C9BBF-1297-43E6-B42F-A60D6DEDC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0453084-1F77-413E-83E7-467C05877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242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CBE04-D4F3-4531-8586-75A47B67F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summary query with a final summary row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1A07C-ABFE-4C82-9A78-8F6623BE51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COUNT(*)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invoice_count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SUM(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WITH ROLLUP</a:t>
            </a:r>
          </a:p>
        </p:txBody>
      </p:sp>
      <p:pic>
        <p:nvPicPr>
          <p:cNvPr id="10" name="Content Placeholder 9" descr="Title describes slide">
            <a:extLst>
              <a:ext uri="{FF2B5EF4-FFF2-40B4-BE49-F238E27FC236}">
                <a16:creationId xmlns:a16="http://schemas.microsoft.com/office/drawing/2014/main" id="{A4976926-A559-4EF7-A906-73D74EFEF99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267378" y="2133600"/>
            <a:ext cx="6809822" cy="1085182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31D27B6-83E9-4457-85BE-1EE59A2297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800" y="3276600"/>
            <a:ext cx="7391400" cy="533400"/>
          </a:xfrm>
        </p:spPr>
        <p:txBody>
          <a:bodyPr/>
          <a:lstStyle/>
          <a:p>
            <a:pPr marL="347345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(35 rows)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C546615-5100-4405-9B4F-D3E8A99A0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D2C9313-E4BE-4BDF-BC74-5E2298861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A47D3C6-C9D7-4315-91D8-B1A8F8B1C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133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70A11-805F-4CD9-9CA3-6DDCF5F89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AA137-95B5-4174-AFE3-5173C3E38E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 summary queries that use the aggregate functions AVG, SUM, MIN, MAX, COUNT, and COUNT(*), including queries that use the WITH ROLLUP operator and the GROUPING and IF functions.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 summary queries that use aggregate window functions, including functions that use frames and named windows.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summary queries.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differences between the HAVING clause and the WHERE clause.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WITH ROLLUP operator.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GROUPING and IF functions with the WITH ROLLUP operator.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the aggregate window functions.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201F3-5A04-4790-81FE-FECA23DDC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551AE-237A-460C-BBF6-BA20CCE6C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5F43A-8D30-43B7-8D8E-69C36C6CF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008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DB682-BA1C-4669-8255-79D7A26A8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r>
              <a:rPr lang="en-US" dirty="0"/>
              <a:t>A summary query with a summary row </a:t>
            </a:r>
            <a:br>
              <a:rPr lang="en-US" dirty="0"/>
            </a:br>
            <a:r>
              <a:rPr lang="en-US" dirty="0"/>
              <a:t>for each grouping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64370-597F-413D-AF17-A520AF89DE4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447800"/>
            <a:ext cx="7391400" cy="1062758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vendor_state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vendor_city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COUNT(*) AS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qty_vendors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vendors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vendor_state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('IA', 'NJ')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vendor_state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vendor_city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WITH ROLLUP</a:t>
            </a:r>
          </a:p>
          <a:p>
            <a:endParaRPr lang="en-US" dirty="0"/>
          </a:p>
        </p:txBody>
      </p:sp>
      <p:pic>
        <p:nvPicPr>
          <p:cNvPr id="10" name="Content Placeholder 9" descr="Title describes slide">
            <a:extLst>
              <a:ext uri="{FF2B5EF4-FFF2-40B4-BE49-F238E27FC236}">
                <a16:creationId xmlns:a16="http://schemas.microsoft.com/office/drawing/2014/main" id="{252AA1C1-6652-4FCA-AB11-40608A9677F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36895" y="2438400"/>
            <a:ext cx="6840305" cy="1560711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5A8D61F-7F4F-4690-9264-6644C91C1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B4C911A-3D5D-43C1-BC44-1911B80F7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274147-E709-4368-A2A7-B44572C4A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509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76F56-9671-40E9-9BBC-CF0A820A6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/>
              <a:t>The basic syntax of the GROUPING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9024B-62B6-4EFB-A9E7-E998D1736A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8234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GROUPING(expression)</a:t>
            </a:r>
          </a:p>
          <a:p>
            <a:pPr>
              <a:spcBef>
                <a:spcPts val="9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summary query that uses WITH ROLLUP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a table with null values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payment_date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SUM(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SUM(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AS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balance_due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BETWEEN '2022-07-24' AND '2022-07-31'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payment_date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WITH ROLLUP</a:t>
            </a:r>
          </a:p>
          <a:p>
            <a:endParaRPr lang="en-US" dirty="0"/>
          </a:p>
        </p:txBody>
      </p:sp>
      <p:pic>
        <p:nvPicPr>
          <p:cNvPr id="5" name="Content Placeholder 4" descr="Title describes slide">
            <a:extLst>
              <a:ext uri="{FF2B5EF4-FFF2-40B4-BE49-F238E27FC236}">
                <a16:creationId xmlns:a16="http://schemas.microsoft.com/office/drawing/2014/main" id="{4C0F883E-538B-6033-12CE-8E15BA85AF6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3954637"/>
            <a:ext cx="5402800" cy="2065163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05EDEA2-BB2B-41CB-B97B-B204DBADE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6F03F2F-76C4-4DDC-ABB0-B33AFFE1C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FBF6EA6-053D-4481-9663-A77144C3F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700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76F56-9671-40E9-9BBC-CF0A820A6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query that substitutes literals for nulls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summary rows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9024B-62B6-4EFB-A9E7-E998D1736A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291358"/>
            <a:ext cx="7391400" cy="2823442"/>
          </a:xfrm>
        </p:spPr>
        <p:txBody>
          <a:bodyPr/>
          <a:lstStyle/>
          <a:p>
            <a:pPr marL="344488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IF(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GROUPING(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 1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'Grand totals',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IF(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GROUPING(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payment_date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 1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'Invoice date totals',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payment_date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payment_date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SUM(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SUM(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AS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balance_due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</a:t>
            </a:r>
          </a:p>
          <a:p>
            <a:pPr marL="344488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BETWEEN '2022-07-24' AND '2022-07-31'</a:t>
            </a:r>
          </a:p>
          <a:p>
            <a:pPr marL="344488">
              <a:spcBef>
                <a:spcPts val="0"/>
              </a:spcBef>
              <a:spcAft>
                <a:spcPts val="60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payment_date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WITH ROLLUP</a:t>
            </a:r>
          </a:p>
          <a:p>
            <a:endParaRPr lang="en-US" dirty="0"/>
          </a:p>
        </p:txBody>
      </p:sp>
      <p:pic>
        <p:nvPicPr>
          <p:cNvPr id="5" name="Content Placeholder 4" descr="Title describes slide">
            <a:extLst>
              <a:ext uri="{FF2B5EF4-FFF2-40B4-BE49-F238E27FC236}">
                <a16:creationId xmlns:a16="http://schemas.microsoft.com/office/drawing/2014/main" id="{402A395A-20F8-1A0A-B0FC-A6A8D40840A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3581400"/>
            <a:ext cx="6237995" cy="2389360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05EDEA2-BB2B-41CB-B97B-B204DBADE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6F03F2F-76C4-4DDC-ABB0-B33AFFE1C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FBF6EA6-053D-4481-9663-A77144C3F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943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76F56-9671-40E9-9BBC-CF0A820A6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query that displays only summary rows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9024B-62B6-4EFB-A9E7-E998D1736A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143000"/>
            <a:ext cx="7391400" cy="282344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IF(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GROUPING(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 1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'Grand totals',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AS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IF(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GROUPING(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payment_date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 1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'Invoice date totals',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payment_date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payment_date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SUM(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SUM(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AS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balance_due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BETWEEN '2022-07-24' AND '2022-07-31'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payment_date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WITH ROLLUP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HAVING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GROUPING(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 1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GROUPING(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payment_date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= 1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Content Placeholder 4" descr="Title describes slide">
            <a:extLst>
              <a:ext uri="{FF2B5EF4-FFF2-40B4-BE49-F238E27FC236}">
                <a16:creationId xmlns:a16="http://schemas.microsoft.com/office/drawing/2014/main" id="{58A5DC4B-7F03-3796-2E78-F644A144C6D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25384" y="3644253"/>
            <a:ext cx="7278816" cy="1347929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05EDEA2-BB2B-41CB-B97B-B204DBADE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6F03F2F-76C4-4DDC-ABB0-B33AFFE1C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FBF6EA6-053D-4481-9663-A77144C3F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814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EA4A4-53F0-434E-B7A6-C37D4F1AA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basic syntax of the OVER clause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CE638-2F4E-4AF0-9988-FE7D18CA68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8234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OVER([PARTITION BY expression1 [, expression2]...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[ORDER BY expression1 [ASC|DESC]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[, expression2 [ASC|DESC]]...)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SELECT statement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two aggregate window functions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SUM(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OVER()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total_invoices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SUM(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OVER(PARTITION BY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vendor_total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5000</a:t>
            </a:r>
          </a:p>
          <a:p>
            <a:endParaRPr lang="en-US" dirty="0"/>
          </a:p>
        </p:txBody>
      </p:sp>
      <p:pic>
        <p:nvPicPr>
          <p:cNvPr id="5" name="Content Placeholder 4" descr="Title describes slide">
            <a:extLst>
              <a:ext uri="{FF2B5EF4-FFF2-40B4-BE49-F238E27FC236}">
                <a16:creationId xmlns:a16="http://schemas.microsoft.com/office/drawing/2014/main" id="{92CC452E-08B5-3DEE-95B7-3A6EDB36E48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4482033"/>
            <a:ext cx="6567549" cy="15377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579FA80-99F6-4F00-9D82-0EC327FD9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41F7B79-A08C-4342-BBED-731E42614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50EF1C2-7B4C-44C5-AED0-DF79ABEE0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1917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E4670-AAD0-4503-92B9-4B8CB37D7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SELECT statement with a cumulative total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BEB8C-DB10-4F6A-AA92-97E34407D25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1376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SUM(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OVER()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total_invoices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SUM(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OVER(PARTITION BY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vendor_total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5000</a:t>
            </a:r>
          </a:p>
          <a:p>
            <a:endParaRPr lang="en-US" dirty="0"/>
          </a:p>
        </p:txBody>
      </p:sp>
      <p:pic>
        <p:nvPicPr>
          <p:cNvPr id="5" name="Content Placeholder 4" descr="Title describes slide">
            <a:extLst>
              <a:ext uri="{FF2B5EF4-FFF2-40B4-BE49-F238E27FC236}">
                <a16:creationId xmlns:a16="http://schemas.microsoft.com/office/drawing/2014/main" id="{7017013A-0FFC-E6E9-4E20-E25CF16653C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2680522"/>
            <a:ext cx="6985000" cy="1648050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691F9A7-1E3B-435D-A2FE-6A9DDE945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480AF7D-3F05-46ED-9E6D-90E5AF0F7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8334468-6037-486C-8295-CCBFB3CF9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9871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2A3A7-EBA4-4393-BEEE-400265E35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defining a frame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211BA-D0E0-4AFB-8F29-76C50BB80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{ROWS | RANGE} {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frame_start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BETWEEN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frame_start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frame_end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Possible values for </a:t>
            </a:r>
            <a:r>
              <a:rPr lang="en-US" sz="2400" b="1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frame_start</a:t>
            </a: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frame_end</a:t>
            </a:r>
            <a:endParaRPr lang="en-US" sz="2400" b="1" dirty="0">
              <a:solidFill>
                <a:srgbClr val="000099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 ROW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UNBOUNDED PRECEDING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UNBOUNDED FOLLOWING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expr PRECEDING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expr FOLLOWING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CCF05-8D7E-4928-91B8-FC08FAD9C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FF717-482E-42BE-9F52-54B6B992D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AD341-9F1C-488A-8961-4491DD72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0542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BB0A3-38F5-428E-9186-A1DF4FB83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SELECT statement that defines a frame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77CB5-34C1-4753-952C-858162AF79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SUM(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OVER()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total_invoices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SUM(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OVER(PARTITION BY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ORDER BY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ROWS BETWEEN UNBOUNDED PRECEDING AND CURRENT ROW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vendor_total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BETWEEN '2022-04-01' AND '2022-04-30'</a:t>
            </a:r>
          </a:p>
          <a:p>
            <a:endParaRPr lang="en-US" dirty="0"/>
          </a:p>
        </p:txBody>
      </p:sp>
      <p:pic>
        <p:nvPicPr>
          <p:cNvPr id="5" name="Content Placeholder 4" descr="Title describes slide">
            <a:extLst>
              <a:ext uri="{FF2B5EF4-FFF2-40B4-BE49-F238E27FC236}">
                <a16:creationId xmlns:a16="http://schemas.microsoft.com/office/drawing/2014/main" id="{482A0BF6-59DE-3943-89AB-B17AC421703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89686" y="3200400"/>
            <a:ext cx="7314514" cy="2625069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413A5DF-9065-46C0-9DB6-BE05A1D3E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5F8B984-9DA6-4F92-8F83-3045A37AE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A097710-FDC5-41DC-B20B-977197971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2186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55639-A2B0-43E2-8BCC-701A86C3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SELECT statement that creates peer groups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9E2DC-1F0C-49EC-BC04-B9AFD2CAD9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416800" cy="213764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SUM(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OVER()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total_invoices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SUM(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OVER(PARTITION BY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ORDER BY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 BETWEEN UNBOUNDED PRECEDING AND CURRENT ROW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vendor_total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BETWEEN '2022-04-01' AND '2022-04-30'</a:t>
            </a:r>
          </a:p>
          <a:p>
            <a:endParaRPr lang="en-US" dirty="0"/>
          </a:p>
        </p:txBody>
      </p:sp>
      <p:pic>
        <p:nvPicPr>
          <p:cNvPr id="5" name="Content Placeholder 4" descr="Title describes slide">
            <a:extLst>
              <a:ext uri="{FF2B5EF4-FFF2-40B4-BE49-F238E27FC236}">
                <a16:creationId xmlns:a16="http://schemas.microsoft.com/office/drawing/2014/main" id="{1DF173DF-59DD-2066-3CC8-B03C29B6E7F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3192162"/>
            <a:ext cx="7315200" cy="2625315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70CEA63-18EB-47AD-BB8D-C8B63B42F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CB6E795-4553-40E1-89A0-5AC0022C9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72060D2-88AD-479D-86DB-04C25DE35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5031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79748-FE73-458F-8E3F-F995F0718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SELECT statement that calculates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moving averages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4A2BF-900F-4B92-8CEC-4ACE7CB093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411836"/>
            <a:ext cx="7391400" cy="1828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MONTH(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month,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SUM(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total_invoices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ROUND(AVG(SUM(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OVER(ORDER BY MONTH(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 BETWEEN 1 PRECEDING AND 1 FOLLOWING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2)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AS 3_month_avg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 BY MONTH(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/>
          </a:p>
        </p:txBody>
      </p:sp>
      <p:pic>
        <p:nvPicPr>
          <p:cNvPr id="5" name="Content Placeholder 4" descr="Title describes slide">
            <a:extLst>
              <a:ext uri="{FF2B5EF4-FFF2-40B4-BE49-F238E27FC236}">
                <a16:creationId xmlns:a16="http://schemas.microsoft.com/office/drawing/2014/main" id="{6B9F6D32-3BB0-816D-53A6-4644B9FAD25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30876" y="3508611"/>
            <a:ext cx="7273324" cy="1170129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76C4474-D901-4C6D-B81C-2D38BB094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33C4F36-36C1-4372-B8CB-E76D7FE67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4E389AD-40E7-499C-B561-B26993B3C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310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895ED-540A-4FC7-A5CE-EF1D2C453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some common aggregate functions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4D74B-AD04-4FA5-84D4-88BCE5E975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AVG([ALL|DISTINCT] expression)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SUM([</a:t>
            </a:r>
            <a:r>
              <a:rPr lang="en-US" sz="1600" b="1" u="sng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|DISTINCT] expression)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MIN([</a:t>
            </a:r>
            <a:r>
              <a:rPr lang="en-US" sz="1600" b="1" u="sng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|DISTINCT] expression)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MAX([</a:t>
            </a:r>
            <a:r>
              <a:rPr lang="en-US" sz="1600" b="1" u="sng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|DISTINCT] expression)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COUNT([</a:t>
            </a:r>
            <a:r>
              <a:rPr lang="en-US" sz="1600" b="1" u="sng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|DISTINCT] expression)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COUNT(*)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5BBE3-164D-4F27-8553-C237A8AC2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0FC03-0D17-4818-BFD6-CF16C3E40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11396-82B1-4EA5-AABB-C04226B6D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1269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39575-4A04-4054-BFAD-5DA22A7CD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naming a window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A04A1-2E0D-44E3-B8C9-64B838709B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([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partition_clause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order_clause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frame_clause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5B7EA-2B43-45F5-B8B2-92C72A74E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C5653-4F5B-4E63-A188-E192EC85B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A2B72-A5C3-4B45-BCD8-35FFFC8EF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6570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FA0F4-483F-470D-9AFE-54BED2A0F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746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SELECT statement with four functions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use the same window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95846-7ABC-46D9-A84B-30C6B5B3D4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371600"/>
            <a:ext cx="7391400" cy="2895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SUM(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OVER(PARTITION BY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AS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ROUND(AVG(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OVER(PARTITION BY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AS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vendor_avg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MAX(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OVER(PARTITION BY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AS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vendor_max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MIN(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OVER(PARTITION BY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AS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vendor_min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5000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2400" b="1" dirty="0">
                <a:solidFill>
                  <a:srgbClr val="000099"/>
                </a:solidFill>
              </a:rPr>
              <a:t>The result set</a:t>
            </a:r>
            <a:endParaRPr lang="en-US" sz="2400" b="1" dirty="0">
              <a:solidFill>
                <a:srgbClr val="000099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Content Placeholder 4" descr="Title describes slide">
            <a:extLst>
              <a:ext uri="{FF2B5EF4-FFF2-40B4-BE49-F238E27FC236}">
                <a16:creationId xmlns:a16="http://schemas.microsoft.com/office/drawing/2014/main" id="{AD5BED43-19CF-EC10-3DC8-EE7F2671293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4370735"/>
            <a:ext cx="6686823" cy="1572865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E5ECA70-2C35-4C82-82F0-90111CBA6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DC8008B-1F24-4DF8-9D36-EAB7C7EFA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69B0D39-1929-44FF-B1E6-0435693D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7777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627A-E783-4FF2-AED6-F09251457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SELECT statement with a named window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F7256-8962-41F8-89C4-AB46732371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51864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SUM(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vendor_window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AS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ROUND(AVG(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vendor_window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AS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vendor_avg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MAX(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vendor_window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vendor_max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MIN(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vendor_window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vendor_min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5000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vendor_window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(PARTITION BY </a:t>
            </a:r>
            <a:r>
              <a:rPr lang="en-US" sz="14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r>
              <a:rPr lang="en-US" sz="14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same result set</a:t>
            </a:r>
          </a:p>
          <a:p>
            <a:endParaRPr lang="en-US" dirty="0"/>
          </a:p>
        </p:txBody>
      </p:sp>
      <p:pic>
        <p:nvPicPr>
          <p:cNvPr id="5" name="Content Placeholder 4" descr="Title describes slide">
            <a:extLst>
              <a:ext uri="{FF2B5EF4-FFF2-40B4-BE49-F238E27FC236}">
                <a16:creationId xmlns:a16="http://schemas.microsoft.com/office/drawing/2014/main" id="{C97DD147-2962-9C1B-B4EC-C1BF9C4C70F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3886200"/>
            <a:ext cx="7315200" cy="1720671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CE6BF53-6140-468C-8B2D-17E0609A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2D9559B-50D9-478D-9A96-0E66A71A5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D19BEC0-580A-42EC-9653-24B669E5B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499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C03CA-889A-4203-A55C-713EEB123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67062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SELECT statement that adds to the specification for a named window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6337D-6408-4076-88BF-3C2FC41F00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600200"/>
            <a:ext cx="7391400" cy="43434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SUM(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 (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vendor_window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ORDER BY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ASC)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invoice_date_asc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SUM(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 (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vendor_window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ORDER BY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DESC)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invoice_date_desc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5000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vendor_window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(PARTITION BY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C8152-5FED-485A-BAC3-84D4D6705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631AF-2196-408C-95B0-CF516ACC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12C54-DF94-4A21-B0E0-82DB499F8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859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65644-EF0F-40F4-9F4A-A31BD9EA8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summary query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71F99-79F4-447B-828F-BBE4989DEE7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COUNT(*)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number_of_invoices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SUM(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total_due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0</a:t>
            </a:r>
          </a:p>
        </p:txBody>
      </p:sp>
      <p:pic>
        <p:nvPicPr>
          <p:cNvPr id="9" name="Content Placeholder 8" descr="Title describes slide">
            <a:extLst>
              <a:ext uri="{FF2B5EF4-FFF2-40B4-BE49-F238E27FC236}">
                <a16:creationId xmlns:a16="http://schemas.microsoft.com/office/drawing/2014/main" id="{D3A6E73E-F9D3-4742-876B-45AD5ED9549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2474940"/>
            <a:ext cx="6797629" cy="420660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51DA526-D54E-4517-9FA9-0F8052144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DBC90DD-9FD2-4D7A-8F15-58D5CC1C2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66E90F6-A921-419E-9036-3196E791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389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BC394-76F4-4FEA-8603-2A6C0460B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summary query with COUNT(*), AVG, and SUM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7C8DA-58EB-4F09-AD67-170ED6F4F1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'After 1/1/2022'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selection_date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COUNT(*)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number_of_invoices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ROUND(AVG(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2)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avg_invoice_amt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SUM(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total_invoice_amt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'2022-01-01'</a:t>
            </a:r>
            <a:endParaRPr lang="en-US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Title describes slide">
            <a:extLst>
              <a:ext uri="{FF2B5EF4-FFF2-40B4-BE49-F238E27FC236}">
                <a16:creationId xmlns:a16="http://schemas.microsoft.com/office/drawing/2014/main" id="{AE55365B-E69F-434A-7462-465EA138E78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0744" y="2683078"/>
            <a:ext cx="7018856" cy="438172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D76D16B-C88D-40E5-A504-7A3948F13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0CBFD4-FB5E-428F-AD54-D1502BCA0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0936391-68E6-44B4-AD0C-CA9F318F1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881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BC394-76F4-4FEA-8603-2A6C0460B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summary query with MIN and MAX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7C8DA-58EB-4F09-AD67-170ED6F4F1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6804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'After 1/1/2022'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selection_date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COUNT(*)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number_of_invoices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MAX(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highest_invoice_total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MIN(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lowest_invoice_total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'2022-01-01'</a:t>
            </a:r>
          </a:p>
        </p:txBody>
      </p:sp>
      <p:pic>
        <p:nvPicPr>
          <p:cNvPr id="5" name="Content Placeholder 4" descr="Title describes slide">
            <a:extLst>
              <a:ext uri="{FF2B5EF4-FFF2-40B4-BE49-F238E27FC236}">
                <a16:creationId xmlns:a16="http://schemas.microsoft.com/office/drawing/2014/main" id="{37906BF6-2EED-F39D-1BE6-BD50E89DB8D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2648113"/>
            <a:ext cx="6985000" cy="43605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D76D16B-C88D-40E5-A504-7A3948F13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0CBFD4-FB5E-428F-AD54-D1502BCA0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0936391-68E6-44B4-AD0C-CA9F318F1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918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BC394-76F4-4FEA-8603-2A6C0460B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summary query for non-numeric columns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7C8DA-58EB-4F09-AD67-170ED6F4F1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1470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MIN(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first_vendor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MAX(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last_vendor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COUNT(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number_of_vendors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vendors</a:t>
            </a:r>
          </a:p>
        </p:txBody>
      </p:sp>
      <p:pic>
        <p:nvPicPr>
          <p:cNvPr id="5" name="Content Placeholder 4" descr="Title describes slide">
            <a:extLst>
              <a:ext uri="{FF2B5EF4-FFF2-40B4-BE49-F238E27FC236}">
                <a16:creationId xmlns:a16="http://schemas.microsoft.com/office/drawing/2014/main" id="{A83D77BB-A564-9212-2072-41D220C30B7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2209800"/>
            <a:ext cx="6985000" cy="445162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D76D16B-C88D-40E5-A504-7A3948F13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0CBFD4-FB5E-428F-AD54-D1502BCA0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0936391-68E6-44B4-AD0C-CA9F318F1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061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A494D-6D8C-4376-A2A5-12F332397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summary query with the DISTINCT keyword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CEAD0-D465-4330-A89F-ED046C6F4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COUNT(DISTINCT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number_of_vendors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COUNT(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number_of_invoices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ROUND(AVG(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2)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avg_invoice_amt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SUM(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total_invoice_amt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'2022-01-01'</a:t>
            </a:r>
          </a:p>
          <a:p>
            <a:endParaRPr lang="en-US" dirty="0"/>
          </a:p>
        </p:txBody>
      </p:sp>
      <p:pic>
        <p:nvPicPr>
          <p:cNvPr id="5" name="Content Placeholder 4" descr="Title describes slide">
            <a:extLst>
              <a:ext uri="{FF2B5EF4-FFF2-40B4-BE49-F238E27FC236}">
                <a16:creationId xmlns:a16="http://schemas.microsoft.com/office/drawing/2014/main" id="{5677D199-A364-1095-E1A2-9DC0457C150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2712385"/>
            <a:ext cx="6985000" cy="42748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77EF385-E971-4951-99E9-65D876AB4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53A426A-2AA2-4669-8DC4-058352EF6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8977A4C-65E1-4297-8A4B-913178ED7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786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D1D8D-9B81-459C-8DF0-8F8198BA4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738664"/>
          </a:xfrm>
        </p:spPr>
        <p:txBody>
          <a:bodyPr/>
          <a:lstStyle/>
          <a:p>
            <a:r>
              <a:rPr lang="en-US" dirty="0"/>
              <a:t>The syntax of a SELECT statement </a:t>
            </a:r>
            <a:br>
              <a:rPr lang="en-US" dirty="0"/>
            </a:br>
            <a:r>
              <a:rPr lang="en-US" dirty="0"/>
              <a:t>with GROUP BY and HAVING clauses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0715B-8753-413C-99AB-D8B8C57971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28439"/>
            <a:ext cx="7391400" cy="44196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select_list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table_source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search_condition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[GROUP BY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group_by_list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[HAVING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search_condition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[ORDER BY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order_by_list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3048D-7C5F-4E42-95CC-BE9F69D9A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5ED96-4718-4816-B133-D43BB6DBE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AF50C-BABB-4AC1-BF2D-CDA3B779B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037501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5831912D-F74F-4902-BF36-E309BA4E200D}" vid="{6FA90EF8-699F-411C-BEB1-D501C1430FF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244</TotalTime>
  <Words>3015</Words>
  <Application>Microsoft Office PowerPoint</Application>
  <PresentationFormat>On-screen Show (4:3)</PresentationFormat>
  <Paragraphs>412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Arial Narrow</vt:lpstr>
      <vt:lpstr>Courier New</vt:lpstr>
      <vt:lpstr>Times New Roman</vt:lpstr>
      <vt:lpstr>Master slides_with_titles_logo</vt:lpstr>
      <vt:lpstr>Chapter 6</vt:lpstr>
      <vt:lpstr>Objectives</vt:lpstr>
      <vt:lpstr>The syntax of some common aggregate functions</vt:lpstr>
      <vt:lpstr>A summary query</vt:lpstr>
      <vt:lpstr>A summary query with COUNT(*), AVG, and SUM</vt:lpstr>
      <vt:lpstr>A summary query with MIN and MAX</vt:lpstr>
      <vt:lpstr>A summary query for non-numeric columns</vt:lpstr>
      <vt:lpstr>A summary query with the DISTINCT keyword</vt:lpstr>
      <vt:lpstr>The syntax of a SELECT statement  with GROUP BY and HAVING clauses</vt:lpstr>
      <vt:lpstr>A summary query that calculates  the average invoice amount by vendor</vt:lpstr>
      <vt:lpstr>A summary query that includes  a functionally dependent column</vt:lpstr>
      <vt:lpstr>A summary query that counts  the number of invoices by vendor</vt:lpstr>
      <vt:lpstr>A summary query with a join</vt:lpstr>
      <vt:lpstr>A summary query that limits the groups  to those with two or more invoices</vt:lpstr>
      <vt:lpstr>A summary query with a search condition  in the HAVING clause</vt:lpstr>
      <vt:lpstr>A summary query with a search condition  in the WHERE clause</vt:lpstr>
      <vt:lpstr>A summary query with a compound condition  in the HAVING clause</vt:lpstr>
      <vt:lpstr>The same query coded with a WHERE clause</vt:lpstr>
      <vt:lpstr>A summary query with a final summary row</vt:lpstr>
      <vt:lpstr>A summary query with a summary row  for each grouping level</vt:lpstr>
      <vt:lpstr>The basic syntax of the GROUPING function</vt:lpstr>
      <vt:lpstr>A query that substitutes literals for nulls  in summary rows</vt:lpstr>
      <vt:lpstr>A query that displays only summary rows</vt:lpstr>
      <vt:lpstr>The basic syntax of the OVER clause</vt:lpstr>
      <vt:lpstr>A SELECT statement with a cumulative total</vt:lpstr>
      <vt:lpstr>The syntax for defining a frame</vt:lpstr>
      <vt:lpstr>A SELECT statement that defines a frame</vt:lpstr>
      <vt:lpstr>A SELECT statement that creates peer groups</vt:lpstr>
      <vt:lpstr>A SELECT statement that calculates  moving averages</vt:lpstr>
      <vt:lpstr>The syntax for naming a window</vt:lpstr>
      <vt:lpstr>A SELECT statement with four functions  that use the same window</vt:lpstr>
      <vt:lpstr>A SELECT statement with a named window</vt:lpstr>
      <vt:lpstr>A SELECT statement that adds to the specification for a named window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Samantha Walker</dc:creator>
  <cp:lastModifiedBy>Joel Murach</cp:lastModifiedBy>
  <cp:revision>27</cp:revision>
  <cp:lastPrinted>2016-01-14T23:03:16Z</cp:lastPrinted>
  <dcterms:created xsi:type="dcterms:W3CDTF">2019-02-07T18:02:41Z</dcterms:created>
  <dcterms:modified xsi:type="dcterms:W3CDTF">2023-10-11T23:32:13Z</dcterms:modified>
</cp:coreProperties>
</file>